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057C2E-F927-47F2-8EC4-54D2E53257C7}" v="13" dt="2025-10-26T06:51:25.69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576"/>
  </p:normalViewPr>
  <p:slideViewPr>
    <p:cSldViewPr snapToGrid="0" snapToObjects="1">
      <p:cViewPr>
        <p:scale>
          <a:sx n="37" d="100"/>
          <a:sy n="37" d="100"/>
        </p:scale>
        <p:origin x="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blue and white checklist with a pencil&#10;&#10;AI-generated content may be incorrect.">
            <a:extLst>
              <a:ext uri="{FF2B5EF4-FFF2-40B4-BE49-F238E27FC236}">
                <a16:creationId xmlns:a16="http://schemas.microsoft.com/office/drawing/2014/main" id="{4D9C97AB-AE52-635E-6653-52536A058A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2.jpg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9174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3398FF"/>
              </a:buClr>
            </a:lvl1pPr>
            <a:lvl2pPr>
              <a:buClr>
                <a:srgbClr val="3398FF"/>
              </a:buClr>
            </a:lvl2pPr>
            <a:lvl3pPr>
              <a:buClr>
                <a:srgbClr val="3398FF"/>
              </a:buClr>
            </a:lvl3pPr>
            <a:lvl4pPr>
              <a:buClr>
                <a:srgbClr val="3398FF"/>
              </a:buClr>
            </a:lvl4pPr>
            <a:lvl5pPr>
              <a:buClr>
                <a:srgbClr val="3398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blue and white line&#10;&#10;AI-generated content may be incorrect.">
            <a:extLst>
              <a:ext uri="{FF2B5EF4-FFF2-40B4-BE49-F238E27FC236}">
                <a16:creationId xmlns:a16="http://schemas.microsoft.com/office/drawing/2014/main" id="{BB68790F-8E87-3B6C-5279-C6BB01E6D3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8842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13.jpg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53"/>
            <a:ext cx="13004801" cy="2667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080FF"/>
              </a:buClr>
            </a:lvl1pPr>
            <a:lvl2pPr>
              <a:buClr>
                <a:srgbClr val="0080FF"/>
              </a:buClr>
            </a:lvl2pPr>
            <a:lvl3pPr>
              <a:buClr>
                <a:srgbClr val="0080FF"/>
              </a:buClr>
            </a:lvl3pPr>
            <a:lvl4pPr>
              <a:buClr>
                <a:srgbClr val="0080FF"/>
              </a:buClr>
            </a:lvl4pPr>
            <a:lvl5pPr>
              <a:buClr>
                <a:srgbClr val="0080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3" descr="A blue and white checklist with a pencil&#10;&#10;AI-generated content may be incorrect.">
            <a:extLst>
              <a:ext uri="{FF2B5EF4-FFF2-40B4-BE49-F238E27FC236}">
                <a16:creationId xmlns:a16="http://schemas.microsoft.com/office/drawing/2014/main" id="{14FC6744-588C-817B-F1FA-B6AD20901C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908DF7-9DAD-49E3-C5C4-448C190C4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8486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Use of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1DA81-0CEE-1BBF-D847-92EFC5472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1.4.1 Use of data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Qualitative Data"/>
          <p:cNvSpPr txBox="1"/>
          <p:nvPr/>
        </p:nvSpPr>
        <p:spPr>
          <a:xfrm>
            <a:off x="2808525" y="854666"/>
            <a:ext cx="356986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Qualitative Data</a:t>
            </a:r>
          </a:p>
        </p:txBody>
      </p:sp>
      <p:sp>
        <p:nvSpPr>
          <p:cNvPr id="130" name="Quantitative Data"/>
          <p:cNvSpPr txBox="1"/>
          <p:nvPr/>
        </p:nvSpPr>
        <p:spPr>
          <a:xfrm>
            <a:off x="611311" y="2506366"/>
            <a:ext cx="387436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Quantitative Data</a:t>
            </a:r>
          </a:p>
        </p:txBody>
      </p:sp>
      <p:sp>
        <p:nvSpPr>
          <p:cNvPr id="131" name="Questionnaires"/>
          <p:cNvSpPr txBox="1"/>
          <p:nvPr/>
        </p:nvSpPr>
        <p:spPr>
          <a:xfrm>
            <a:off x="8063209" y="2506366"/>
            <a:ext cx="344261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Questionnaires</a:t>
            </a:r>
          </a:p>
        </p:txBody>
      </p:sp>
      <p:sp>
        <p:nvSpPr>
          <p:cNvPr id="132" name="Surveys"/>
          <p:cNvSpPr txBox="1"/>
          <p:nvPr/>
        </p:nvSpPr>
        <p:spPr>
          <a:xfrm>
            <a:off x="1601725" y="7068207"/>
            <a:ext cx="189354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Surveys</a:t>
            </a:r>
          </a:p>
        </p:txBody>
      </p:sp>
      <p:sp>
        <p:nvSpPr>
          <p:cNvPr id="133" name="Measurements"/>
          <p:cNvSpPr txBox="1"/>
          <p:nvPr/>
        </p:nvSpPr>
        <p:spPr>
          <a:xfrm>
            <a:off x="4587139" y="8405298"/>
            <a:ext cx="331604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Measurements</a:t>
            </a:r>
          </a:p>
        </p:txBody>
      </p:sp>
      <p:sp>
        <p:nvSpPr>
          <p:cNvPr id="134" name="Interviews"/>
          <p:cNvSpPr txBox="1"/>
          <p:nvPr/>
        </p:nvSpPr>
        <p:spPr>
          <a:xfrm>
            <a:off x="6583959" y="6714271"/>
            <a:ext cx="23505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Interviews</a:t>
            </a:r>
          </a:p>
        </p:txBody>
      </p:sp>
      <p:sp>
        <p:nvSpPr>
          <p:cNvPr id="135" name="Observations"/>
          <p:cNvSpPr txBox="1"/>
          <p:nvPr/>
        </p:nvSpPr>
        <p:spPr>
          <a:xfrm>
            <a:off x="8875915" y="7638437"/>
            <a:ext cx="30363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Observations</a:t>
            </a:r>
          </a:p>
        </p:txBody>
      </p:sp>
      <p:sp>
        <p:nvSpPr>
          <p:cNvPr id="136" name="Focus group"/>
          <p:cNvSpPr txBox="1"/>
          <p:nvPr/>
        </p:nvSpPr>
        <p:spPr>
          <a:xfrm>
            <a:off x="8598775" y="1405233"/>
            <a:ext cx="288272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Focus group</a:t>
            </a:r>
          </a:p>
        </p:txBody>
      </p:sp>
      <p:sp>
        <p:nvSpPr>
          <p:cNvPr id="137" name="Data Collection"/>
          <p:cNvSpPr txBox="1"/>
          <p:nvPr/>
        </p:nvSpPr>
        <p:spPr>
          <a:xfrm>
            <a:off x="5232823" y="4548506"/>
            <a:ext cx="253915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3398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lang="en-GB" dirty="0">
                <a:solidFill>
                  <a:srgbClr val="3398FF"/>
                </a:solidFill>
              </a:rPr>
              <a:t>Use of Data</a:t>
            </a:r>
            <a:endParaRPr dirty="0">
              <a:solidFill>
                <a:srgbClr val="3398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1" animBg="1" advAuto="0"/>
      <p:bldP spid="130" grpId="3" animBg="1" advAuto="0"/>
      <p:bldP spid="131" grpId="4" animBg="1" advAuto="0"/>
      <p:bldP spid="132" grpId="6" animBg="1" advAuto="0"/>
      <p:bldP spid="133" grpId="8" animBg="1" advAuto="0"/>
      <p:bldP spid="134" grpId="5" animBg="1" advAuto="0"/>
      <p:bldP spid="135" grpId="7" animBg="1" advAuto="0"/>
      <p:bldP spid="136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Table"/>
          <p:cNvGraphicFramePr/>
          <p:nvPr/>
        </p:nvGraphicFramePr>
        <p:xfrm>
          <a:off x="1201234" y="2430279"/>
          <a:ext cx="10602332" cy="609959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301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1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9918">
                <a:tc>
                  <a:txBody>
                    <a:bodyPr/>
                    <a:lstStyle/>
                    <a:p>
                      <a:pPr defTabSz="914400">
                        <a:defRPr sz="2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/>
                        <a:t>Qualitative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3398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/>
                        <a:t>Quantitative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339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918"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Data can be observed but not measured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Data can be measured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918"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Describes the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Measures the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918"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Colours, textures, smells, taste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Height, weight, temperature, age, speed, time 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918"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Qualitative - Quality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Quantitative - Quantity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0" name="Types of Data"/>
          <p:cNvSpPr txBox="1"/>
          <p:nvPr/>
        </p:nvSpPr>
        <p:spPr>
          <a:xfrm>
            <a:off x="5093949" y="869179"/>
            <a:ext cx="367889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d</a:t>
            </a:r>
            <a:r>
              <a:rPr dirty="0" err="1"/>
              <a:t>ata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Table"/>
          <p:cNvGraphicFramePr/>
          <p:nvPr/>
        </p:nvGraphicFramePr>
        <p:xfrm>
          <a:off x="1163018" y="6386898"/>
          <a:ext cx="10678762" cy="242473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339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9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2366">
                <a:tc>
                  <a:txBody>
                    <a:bodyPr/>
                    <a:lstStyle/>
                    <a:p>
                      <a:pPr defTabSz="914400">
                        <a:defRPr sz="2600">
                          <a:solidFill>
                            <a:srgbClr val="3398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/>
                        <a:t>Qualitative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T w="12700">
                      <a:solidFill>
                        <a:srgbClr val="3797C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>
                          <a:solidFill>
                            <a:srgbClr val="3398FF"/>
                          </a:solidFill>
                        </a:rPr>
                        <a:t>Quantitative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T w="12700">
                      <a:solidFill>
                        <a:srgbClr val="3797C6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366"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Good cycling line, relaxed position, good head position.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B w="12700">
                      <a:solidFill>
                        <a:srgbClr val="3797C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Time, speed, cadence.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B w="12700">
                      <a:solidFill>
                        <a:srgbClr val="3797C6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3" name="Cyclist - Velodrome.jpg" descr="Cyclist - Velodro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267" y="2050996"/>
            <a:ext cx="2762265" cy="4144154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porting Examples"/>
          <p:cNvSpPr txBox="1"/>
          <p:nvPr/>
        </p:nvSpPr>
        <p:spPr>
          <a:xfrm>
            <a:off x="4436718" y="869179"/>
            <a:ext cx="499335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Sporting </a:t>
            </a:r>
            <a:r>
              <a:rPr lang="en-AU" dirty="0"/>
              <a:t>e</a:t>
            </a:r>
            <a:r>
              <a:rPr dirty="0" err="1"/>
              <a:t>xamples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" name="Table"/>
          <p:cNvGraphicFramePr/>
          <p:nvPr/>
        </p:nvGraphicFramePr>
        <p:xfrm>
          <a:off x="1163018" y="6386898"/>
          <a:ext cx="10678762" cy="2502686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339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9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2366">
                <a:tc>
                  <a:txBody>
                    <a:bodyPr/>
                    <a:lstStyle/>
                    <a:p>
                      <a:pPr defTabSz="914400">
                        <a:defRPr sz="2600">
                          <a:solidFill>
                            <a:srgbClr val="3398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/>
                        <a:t>Qualitative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T w="12700">
                      <a:solidFill>
                        <a:srgbClr val="3797C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6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>
                          <a:solidFill>
                            <a:srgbClr val="3398FF"/>
                          </a:solidFill>
                        </a:rPr>
                        <a:t>Quantitative Data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T w="12700">
                      <a:solidFill>
                        <a:srgbClr val="3797C6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366"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Good standing foot position, preparatory swing, good head position.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B w="12700">
                      <a:solidFill>
                        <a:srgbClr val="3797C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>
                          <a:latin typeface="Arial"/>
                          <a:ea typeface="Arial"/>
                          <a:cs typeface="Arial"/>
                          <a:sym typeface="Arial"/>
                        </a:rPr>
                        <a:t>Speed and direction.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3797C6"/>
                      </a:solidFill>
                      <a:miter lim="400000"/>
                    </a:lnL>
                    <a:lnR w="12700">
                      <a:solidFill>
                        <a:srgbClr val="3797C6"/>
                      </a:solidFill>
                      <a:miter lim="400000"/>
                    </a:lnR>
                    <a:lnB w="12700">
                      <a:solidFill>
                        <a:srgbClr val="3797C6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7" name="Kicking a ball -Torres.jpg" descr="Kicking a ball -Torr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648" y="2066754"/>
            <a:ext cx="2799203" cy="4206477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porting Examples"/>
          <p:cNvSpPr txBox="1"/>
          <p:nvPr/>
        </p:nvSpPr>
        <p:spPr>
          <a:xfrm>
            <a:off x="4436718" y="851926"/>
            <a:ext cx="499335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Sporting </a:t>
            </a:r>
            <a:r>
              <a:rPr lang="en-AU" dirty="0"/>
              <a:t>e</a:t>
            </a:r>
            <a:r>
              <a:rPr dirty="0" err="1"/>
              <a:t>xamples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Quantitative dat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3398FF"/>
                </a:solidFill>
              </a:rPr>
              <a:t>Quantitative data</a:t>
            </a:r>
          </a:p>
          <a:p>
            <a:pPr lvl="1"/>
            <a:r>
              <a:t>Questionnaires</a:t>
            </a:r>
          </a:p>
          <a:p>
            <a:pPr lvl="1"/>
            <a:r>
              <a:t>Surveys</a:t>
            </a:r>
          </a:p>
          <a:p>
            <a:pPr lvl="1"/>
            <a:r>
              <a:t>Measurements</a:t>
            </a:r>
            <a:br/>
            <a:endParaRPr/>
          </a:p>
          <a:p>
            <a:pPr marL="0" indent="0">
              <a:buClrTx/>
              <a:buSzTx/>
              <a:buNone/>
            </a:pPr>
            <a:r>
              <a:rPr b="1">
                <a:solidFill>
                  <a:srgbClr val="3398FF"/>
                </a:solidFill>
              </a:rPr>
              <a:t>Qualitative data</a:t>
            </a:r>
          </a:p>
          <a:p>
            <a:pPr lvl="1"/>
            <a:r>
              <a:t>Interviews</a:t>
            </a:r>
          </a:p>
          <a:p>
            <a:pPr lvl="1"/>
            <a:r>
              <a:t>Observations</a:t>
            </a:r>
          </a:p>
          <a:p>
            <a:pPr lvl="1"/>
            <a:r>
              <a:t>Focus group</a:t>
            </a:r>
          </a:p>
        </p:txBody>
      </p:sp>
      <p:pic>
        <p:nvPicPr>
          <p:cNvPr id="151" name="interview.jpg" descr="inter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128" y="5235764"/>
            <a:ext cx="2768648" cy="35106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Check List.jpg" descr="Check List.jpg"/>
          <p:cNvPicPr>
            <a:picLocks noChangeAspect="1"/>
          </p:cNvPicPr>
          <p:nvPr/>
        </p:nvPicPr>
        <p:blipFill>
          <a:blip r:embed="rId3"/>
          <a:srcRect r="1"/>
          <a:stretch>
            <a:fillRect/>
          </a:stretch>
        </p:blipFill>
        <p:spPr>
          <a:xfrm>
            <a:off x="6789205" y="1865291"/>
            <a:ext cx="3715942" cy="3919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3690"/>
                </a:lnTo>
                <a:cubicBezTo>
                  <a:pt x="0" y="6889"/>
                  <a:pt x="48" y="7735"/>
                  <a:pt x="194" y="7072"/>
                </a:cubicBezTo>
                <a:cubicBezTo>
                  <a:pt x="213" y="6984"/>
                  <a:pt x="244" y="6840"/>
                  <a:pt x="263" y="6752"/>
                </a:cubicBezTo>
                <a:cubicBezTo>
                  <a:pt x="297" y="6599"/>
                  <a:pt x="421" y="6452"/>
                  <a:pt x="1013" y="5882"/>
                </a:cubicBezTo>
                <a:cubicBezTo>
                  <a:pt x="1172" y="5728"/>
                  <a:pt x="1256" y="5552"/>
                  <a:pt x="1216" y="5453"/>
                </a:cubicBezTo>
                <a:cubicBezTo>
                  <a:pt x="1170" y="5341"/>
                  <a:pt x="1236" y="5252"/>
                  <a:pt x="1414" y="5188"/>
                </a:cubicBezTo>
                <a:cubicBezTo>
                  <a:pt x="1658" y="5101"/>
                  <a:pt x="1850" y="4856"/>
                  <a:pt x="1876" y="4598"/>
                </a:cubicBezTo>
                <a:cubicBezTo>
                  <a:pt x="1881" y="4542"/>
                  <a:pt x="2060" y="4453"/>
                  <a:pt x="2272" y="4401"/>
                </a:cubicBezTo>
                <a:cubicBezTo>
                  <a:pt x="2807" y="4270"/>
                  <a:pt x="3208" y="4001"/>
                  <a:pt x="3172" y="3799"/>
                </a:cubicBezTo>
                <a:cubicBezTo>
                  <a:pt x="3153" y="3691"/>
                  <a:pt x="3272" y="3595"/>
                  <a:pt x="3504" y="3530"/>
                </a:cubicBezTo>
                <a:cubicBezTo>
                  <a:pt x="3712" y="3473"/>
                  <a:pt x="3892" y="3338"/>
                  <a:pt x="3926" y="3215"/>
                </a:cubicBezTo>
                <a:cubicBezTo>
                  <a:pt x="3959" y="3098"/>
                  <a:pt x="4033" y="3032"/>
                  <a:pt x="4093" y="3067"/>
                </a:cubicBezTo>
                <a:cubicBezTo>
                  <a:pt x="4152" y="3102"/>
                  <a:pt x="4234" y="3021"/>
                  <a:pt x="4270" y="2889"/>
                </a:cubicBezTo>
                <a:cubicBezTo>
                  <a:pt x="4320" y="2711"/>
                  <a:pt x="4368" y="2680"/>
                  <a:pt x="4464" y="2771"/>
                </a:cubicBezTo>
                <a:cubicBezTo>
                  <a:pt x="4560" y="2862"/>
                  <a:pt x="4650" y="2842"/>
                  <a:pt x="4815" y="2686"/>
                </a:cubicBezTo>
                <a:cubicBezTo>
                  <a:pt x="4936" y="2571"/>
                  <a:pt x="5084" y="2503"/>
                  <a:pt x="5142" y="2537"/>
                </a:cubicBezTo>
                <a:cubicBezTo>
                  <a:pt x="5200" y="2571"/>
                  <a:pt x="5352" y="2502"/>
                  <a:pt x="5479" y="2382"/>
                </a:cubicBezTo>
                <a:cubicBezTo>
                  <a:pt x="5606" y="2262"/>
                  <a:pt x="5779" y="2191"/>
                  <a:pt x="5864" y="2222"/>
                </a:cubicBezTo>
                <a:cubicBezTo>
                  <a:pt x="5950" y="2253"/>
                  <a:pt x="6086" y="2204"/>
                  <a:pt x="6166" y="2113"/>
                </a:cubicBezTo>
                <a:cubicBezTo>
                  <a:pt x="6262" y="2005"/>
                  <a:pt x="6410" y="1969"/>
                  <a:pt x="6593" y="2012"/>
                </a:cubicBezTo>
                <a:cubicBezTo>
                  <a:pt x="6824" y="2067"/>
                  <a:pt x="6868" y="2043"/>
                  <a:pt x="6838" y="1877"/>
                </a:cubicBezTo>
                <a:cubicBezTo>
                  <a:pt x="6812" y="1736"/>
                  <a:pt x="6870" y="1672"/>
                  <a:pt x="7029" y="1669"/>
                </a:cubicBezTo>
                <a:cubicBezTo>
                  <a:pt x="7155" y="1666"/>
                  <a:pt x="7431" y="1583"/>
                  <a:pt x="7643" y="1483"/>
                </a:cubicBezTo>
                <a:cubicBezTo>
                  <a:pt x="7855" y="1383"/>
                  <a:pt x="8070" y="1324"/>
                  <a:pt x="8120" y="1354"/>
                </a:cubicBezTo>
                <a:cubicBezTo>
                  <a:pt x="8171" y="1384"/>
                  <a:pt x="8246" y="1356"/>
                  <a:pt x="8287" y="1293"/>
                </a:cubicBezTo>
                <a:cubicBezTo>
                  <a:pt x="8328" y="1230"/>
                  <a:pt x="8455" y="1206"/>
                  <a:pt x="8568" y="1240"/>
                </a:cubicBezTo>
                <a:cubicBezTo>
                  <a:pt x="8693" y="1278"/>
                  <a:pt x="8800" y="1238"/>
                  <a:pt x="8840" y="1137"/>
                </a:cubicBezTo>
                <a:cubicBezTo>
                  <a:pt x="8894" y="1005"/>
                  <a:pt x="8960" y="996"/>
                  <a:pt x="9182" y="1091"/>
                </a:cubicBezTo>
                <a:cubicBezTo>
                  <a:pt x="9401" y="1186"/>
                  <a:pt x="9518" y="1173"/>
                  <a:pt x="9756" y="1026"/>
                </a:cubicBezTo>
                <a:cubicBezTo>
                  <a:pt x="9943" y="910"/>
                  <a:pt x="10160" y="864"/>
                  <a:pt x="10335" y="906"/>
                </a:cubicBezTo>
                <a:cubicBezTo>
                  <a:pt x="10489" y="942"/>
                  <a:pt x="10649" y="921"/>
                  <a:pt x="10690" y="857"/>
                </a:cubicBezTo>
                <a:cubicBezTo>
                  <a:pt x="10732" y="794"/>
                  <a:pt x="10838" y="767"/>
                  <a:pt x="10923" y="798"/>
                </a:cubicBezTo>
                <a:cubicBezTo>
                  <a:pt x="11009" y="830"/>
                  <a:pt x="11109" y="808"/>
                  <a:pt x="11147" y="750"/>
                </a:cubicBezTo>
                <a:cubicBezTo>
                  <a:pt x="11185" y="692"/>
                  <a:pt x="11276" y="682"/>
                  <a:pt x="11350" y="726"/>
                </a:cubicBezTo>
                <a:cubicBezTo>
                  <a:pt x="11424" y="771"/>
                  <a:pt x="11563" y="807"/>
                  <a:pt x="11657" y="809"/>
                </a:cubicBezTo>
                <a:cubicBezTo>
                  <a:pt x="11751" y="811"/>
                  <a:pt x="11888" y="849"/>
                  <a:pt x="11959" y="892"/>
                </a:cubicBezTo>
                <a:cubicBezTo>
                  <a:pt x="12031" y="935"/>
                  <a:pt x="12150" y="899"/>
                  <a:pt x="12225" y="814"/>
                </a:cubicBezTo>
                <a:cubicBezTo>
                  <a:pt x="12327" y="697"/>
                  <a:pt x="12434" y="687"/>
                  <a:pt x="12654" y="766"/>
                </a:cubicBezTo>
                <a:cubicBezTo>
                  <a:pt x="12814" y="823"/>
                  <a:pt x="13035" y="843"/>
                  <a:pt x="13147" y="809"/>
                </a:cubicBezTo>
                <a:cubicBezTo>
                  <a:pt x="13259" y="776"/>
                  <a:pt x="13385" y="799"/>
                  <a:pt x="13426" y="862"/>
                </a:cubicBezTo>
                <a:cubicBezTo>
                  <a:pt x="13468" y="925"/>
                  <a:pt x="13546" y="950"/>
                  <a:pt x="13599" y="919"/>
                </a:cubicBezTo>
                <a:cubicBezTo>
                  <a:pt x="13653" y="888"/>
                  <a:pt x="13829" y="911"/>
                  <a:pt x="13992" y="969"/>
                </a:cubicBezTo>
                <a:cubicBezTo>
                  <a:pt x="14223" y="1052"/>
                  <a:pt x="14287" y="1041"/>
                  <a:pt x="14287" y="921"/>
                </a:cubicBezTo>
                <a:cubicBezTo>
                  <a:pt x="14287" y="663"/>
                  <a:pt x="14495" y="629"/>
                  <a:pt x="14728" y="849"/>
                </a:cubicBezTo>
                <a:cubicBezTo>
                  <a:pt x="14989" y="1095"/>
                  <a:pt x="15385" y="1234"/>
                  <a:pt x="15468" y="1107"/>
                </a:cubicBezTo>
                <a:cubicBezTo>
                  <a:pt x="15553" y="976"/>
                  <a:pt x="16073" y="1021"/>
                  <a:pt x="16269" y="1175"/>
                </a:cubicBezTo>
                <a:cubicBezTo>
                  <a:pt x="16383" y="1265"/>
                  <a:pt x="16460" y="1269"/>
                  <a:pt x="16511" y="1192"/>
                </a:cubicBezTo>
                <a:cubicBezTo>
                  <a:pt x="16556" y="1122"/>
                  <a:pt x="16660" y="1115"/>
                  <a:pt x="16778" y="1172"/>
                </a:cubicBezTo>
                <a:cubicBezTo>
                  <a:pt x="16885" y="1224"/>
                  <a:pt x="17031" y="1248"/>
                  <a:pt x="17104" y="1223"/>
                </a:cubicBezTo>
                <a:cubicBezTo>
                  <a:pt x="17177" y="1198"/>
                  <a:pt x="17268" y="1226"/>
                  <a:pt x="17307" y="1286"/>
                </a:cubicBezTo>
                <a:cubicBezTo>
                  <a:pt x="17346" y="1346"/>
                  <a:pt x="17453" y="1369"/>
                  <a:pt x="17542" y="1336"/>
                </a:cubicBezTo>
                <a:cubicBezTo>
                  <a:pt x="17631" y="1304"/>
                  <a:pt x="17878" y="1404"/>
                  <a:pt x="18091" y="1557"/>
                </a:cubicBezTo>
                <a:cubicBezTo>
                  <a:pt x="18561" y="1896"/>
                  <a:pt x="18562" y="1894"/>
                  <a:pt x="18857" y="1595"/>
                </a:cubicBezTo>
                <a:lnTo>
                  <a:pt x="19095" y="1356"/>
                </a:lnTo>
                <a:lnTo>
                  <a:pt x="19159" y="1595"/>
                </a:lnTo>
                <a:cubicBezTo>
                  <a:pt x="19196" y="1726"/>
                  <a:pt x="19274" y="1806"/>
                  <a:pt x="19332" y="1772"/>
                </a:cubicBezTo>
                <a:cubicBezTo>
                  <a:pt x="19391" y="1738"/>
                  <a:pt x="19604" y="1824"/>
                  <a:pt x="19805" y="1964"/>
                </a:cubicBezTo>
                <a:cubicBezTo>
                  <a:pt x="20278" y="2292"/>
                  <a:pt x="20960" y="2588"/>
                  <a:pt x="21155" y="2550"/>
                </a:cubicBezTo>
                <a:cubicBezTo>
                  <a:pt x="21192" y="2543"/>
                  <a:pt x="21307" y="2605"/>
                  <a:pt x="21411" y="2686"/>
                </a:cubicBezTo>
                <a:cubicBezTo>
                  <a:pt x="21585" y="2823"/>
                  <a:pt x="21600" y="2723"/>
                  <a:pt x="21600" y="1417"/>
                </a:cubicBezTo>
                <a:lnTo>
                  <a:pt x="21600" y="0"/>
                </a:lnTo>
                <a:lnTo>
                  <a:pt x="10801" y="0"/>
                </a:lnTo>
                <a:lnTo>
                  <a:pt x="0" y="0"/>
                </a:lnTo>
                <a:close/>
                <a:moveTo>
                  <a:pt x="14598" y="1711"/>
                </a:moveTo>
                <a:cubicBezTo>
                  <a:pt x="14464" y="1736"/>
                  <a:pt x="14364" y="1846"/>
                  <a:pt x="14206" y="2106"/>
                </a:cubicBezTo>
                <a:cubicBezTo>
                  <a:pt x="14063" y="2344"/>
                  <a:pt x="13968" y="2598"/>
                  <a:pt x="13996" y="2671"/>
                </a:cubicBezTo>
                <a:cubicBezTo>
                  <a:pt x="14024" y="2743"/>
                  <a:pt x="13975" y="2841"/>
                  <a:pt x="13888" y="2887"/>
                </a:cubicBezTo>
                <a:cubicBezTo>
                  <a:pt x="13644" y="3016"/>
                  <a:pt x="12553" y="5279"/>
                  <a:pt x="12446" y="5877"/>
                </a:cubicBezTo>
                <a:cubicBezTo>
                  <a:pt x="12334" y="6504"/>
                  <a:pt x="12238" y="6615"/>
                  <a:pt x="11816" y="6615"/>
                </a:cubicBezTo>
                <a:cubicBezTo>
                  <a:pt x="11322" y="6615"/>
                  <a:pt x="10123" y="7175"/>
                  <a:pt x="9343" y="7772"/>
                </a:cubicBezTo>
                <a:lnTo>
                  <a:pt x="8633" y="8316"/>
                </a:lnTo>
                <a:lnTo>
                  <a:pt x="7738" y="8316"/>
                </a:lnTo>
                <a:cubicBezTo>
                  <a:pt x="6784" y="8316"/>
                  <a:pt x="6399" y="8431"/>
                  <a:pt x="6399" y="8717"/>
                </a:cubicBezTo>
                <a:cubicBezTo>
                  <a:pt x="6399" y="8814"/>
                  <a:pt x="6315" y="8982"/>
                  <a:pt x="6210" y="9091"/>
                </a:cubicBezTo>
                <a:cubicBezTo>
                  <a:pt x="6055" y="9253"/>
                  <a:pt x="6044" y="9338"/>
                  <a:pt x="6153" y="9563"/>
                </a:cubicBezTo>
                <a:cubicBezTo>
                  <a:pt x="6225" y="9714"/>
                  <a:pt x="6286" y="9976"/>
                  <a:pt x="6286" y="10145"/>
                </a:cubicBezTo>
                <a:cubicBezTo>
                  <a:pt x="6286" y="10465"/>
                  <a:pt x="6452" y="10585"/>
                  <a:pt x="6900" y="10585"/>
                </a:cubicBezTo>
                <a:cubicBezTo>
                  <a:pt x="7273" y="10585"/>
                  <a:pt x="7406" y="10766"/>
                  <a:pt x="7322" y="11158"/>
                </a:cubicBezTo>
                <a:cubicBezTo>
                  <a:pt x="7257" y="11462"/>
                  <a:pt x="7195" y="11508"/>
                  <a:pt x="6796" y="11556"/>
                </a:cubicBezTo>
                <a:cubicBezTo>
                  <a:pt x="6388" y="11605"/>
                  <a:pt x="6321" y="11659"/>
                  <a:pt x="6083" y="12133"/>
                </a:cubicBezTo>
                <a:cubicBezTo>
                  <a:pt x="5879" y="12541"/>
                  <a:pt x="5849" y="12691"/>
                  <a:pt x="5952" y="12809"/>
                </a:cubicBezTo>
                <a:cubicBezTo>
                  <a:pt x="6030" y="12898"/>
                  <a:pt x="6057" y="13101"/>
                  <a:pt x="6014" y="13303"/>
                </a:cubicBezTo>
                <a:cubicBezTo>
                  <a:pt x="5958" y="13569"/>
                  <a:pt x="5996" y="13701"/>
                  <a:pt x="6192" y="13898"/>
                </a:cubicBezTo>
                <a:cubicBezTo>
                  <a:pt x="6424" y="14132"/>
                  <a:pt x="6510" y="14148"/>
                  <a:pt x="7251" y="14093"/>
                </a:cubicBezTo>
                <a:lnTo>
                  <a:pt x="8058" y="14032"/>
                </a:lnTo>
                <a:lnTo>
                  <a:pt x="8603" y="14515"/>
                </a:lnTo>
                <a:cubicBezTo>
                  <a:pt x="8905" y="14782"/>
                  <a:pt x="9096" y="15026"/>
                  <a:pt x="9032" y="15064"/>
                </a:cubicBezTo>
                <a:cubicBezTo>
                  <a:pt x="8968" y="15102"/>
                  <a:pt x="8439" y="15103"/>
                  <a:pt x="7857" y="15066"/>
                </a:cubicBezTo>
                <a:cubicBezTo>
                  <a:pt x="6377" y="14974"/>
                  <a:pt x="6099" y="15083"/>
                  <a:pt x="5781" y="15876"/>
                </a:cubicBezTo>
                <a:cubicBezTo>
                  <a:pt x="5746" y="15965"/>
                  <a:pt x="5652" y="16122"/>
                  <a:pt x="5574" y="16226"/>
                </a:cubicBezTo>
                <a:cubicBezTo>
                  <a:pt x="5460" y="16376"/>
                  <a:pt x="5458" y="16459"/>
                  <a:pt x="5571" y="16630"/>
                </a:cubicBezTo>
                <a:cubicBezTo>
                  <a:pt x="5649" y="16749"/>
                  <a:pt x="5714" y="17060"/>
                  <a:pt x="5714" y="17324"/>
                </a:cubicBezTo>
                <a:cubicBezTo>
                  <a:pt x="5714" y="17616"/>
                  <a:pt x="5785" y="17870"/>
                  <a:pt x="5894" y="17973"/>
                </a:cubicBezTo>
                <a:cubicBezTo>
                  <a:pt x="6034" y="18106"/>
                  <a:pt x="6333" y="18144"/>
                  <a:pt x="7258" y="18144"/>
                </a:cubicBezTo>
                <a:cubicBezTo>
                  <a:pt x="7945" y="18144"/>
                  <a:pt x="8475" y="18097"/>
                  <a:pt x="8517" y="18032"/>
                </a:cubicBezTo>
                <a:cubicBezTo>
                  <a:pt x="8557" y="17971"/>
                  <a:pt x="8649" y="17930"/>
                  <a:pt x="8723" y="17938"/>
                </a:cubicBezTo>
                <a:cubicBezTo>
                  <a:pt x="8971" y="17967"/>
                  <a:pt x="9142" y="17928"/>
                  <a:pt x="9129" y="17847"/>
                </a:cubicBezTo>
                <a:cubicBezTo>
                  <a:pt x="9121" y="17802"/>
                  <a:pt x="9126" y="17718"/>
                  <a:pt x="9138" y="17658"/>
                </a:cubicBezTo>
                <a:cubicBezTo>
                  <a:pt x="9149" y="17599"/>
                  <a:pt x="9152" y="17111"/>
                  <a:pt x="9145" y="16576"/>
                </a:cubicBezTo>
                <a:cubicBezTo>
                  <a:pt x="9132" y="15638"/>
                  <a:pt x="9143" y="15592"/>
                  <a:pt x="9459" y="15307"/>
                </a:cubicBezTo>
                <a:lnTo>
                  <a:pt x="9786" y="15012"/>
                </a:lnTo>
                <a:lnTo>
                  <a:pt x="10024" y="15316"/>
                </a:lnTo>
                <a:cubicBezTo>
                  <a:pt x="10621" y="16079"/>
                  <a:pt x="13213" y="16218"/>
                  <a:pt x="14972" y="15580"/>
                </a:cubicBezTo>
                <a:cubicBezTo>
                  <a:pt x="15066" y="15546"/>
                  <a:pt x="15211" y="15507"/>
                  <a:pt x="15295" y="15491"/>
                </a:cubicBezTo>
                <a:cubicBezTo>
                  <a:pt x="15379" y="15475"/>
                  <a:pt x="15534" y="15392"/>
                  <a:pt x="15639" y="15307"/>
                </a:cubicBezTo>
                <a:cubicBezTo>
                  <a:pt x="15743" y="15222"/>
                  <a:pt x="15907" y="15125"/>
                  <a:pt x="16001" y="15090"/>
                </a:cubicBezTo>
                <a:cubicBezTo>
                  <a:pt x="16391" y="14949"/>
                  <a:pt x="17506" y="14005"/>
                  <a:pt x="17789" y="13579"/>
                </a:cubicBezTo>
                <a:cubicBezTo>
                  <a:pt x="17956" y="13327"/>
                  <a:pt x="18191" y="12984"/>
                  <a:pt x="18313" y="12816"/>
                </a:cubicBezTo>
                <a:cubicBezTo>
                  <a:pt x="18434" y="12648"/>
                  <a:pt x="18511" y="12487"/>
                  <a:pt x="18481" y="12459"/>
                </a:cubicBezTo>
                <a:cubicBezTo>
                  <a:pt x="18451" y="12431"/>
                  <a:pt x="18518" y="12228"/>
                  <a:pt x="18631" y="12009"/>
                </a:cubicBezTo>
                <a:cubicBezTo>
                  <a:pt x="18859" y="11565"/>
                  <a:pt x="18882" y="10165"/>
                  <a:pt x="18666" y="9773"/>
                </a:cubicBezTo>
                <a:cubicBezTo>
                  <a:pt x="18600" y="9654"/>
                  <a:pt x="18565" y="9505"/>
                  <a:pt x="18589" y="9441"/>
                </a:cubicBezTo>
                <a:cubicBezTo>
                  <a:pt x="18658" y="9261"/>
                  <a:pt x="17539" y="7706"/>
                  <a:pt x="17224" y="7542"/>
                </a:cubicBezTo>
                <a:cubicBezTo>
                  <a:pt x="17070" y="7462"/>
                  <a:pt x="16679" y="7263"/>
                  <a:pt x="16354" y="7098"/>
                </a:cubicBezTo>
                <a:cubicBezTo>
                  <a:pt x="15987" y="6911"/>
                  <a:pt x="15719" y="6688"/>
                  <a:pt x="15648" y="6512"/>
                </a:cubicBezTo>
                <a:cubicBezTo>
                  <a:pt x="15502" y="6149"/>
                  <a:pt x="15585" y="5943"/>
                  <a:pt x="15851" y="6009"/>
                </a:cubicBezTo>
                <a:cubicBezTo>
                  <a:pt x="16001" y="6046"/>
                  <a:pt x="16095" y="5971"/>
                  <a:pt x="16186" y="5744"/>
                </a:cubicBezTo>
                <a:cubicBezTo>
                  <a:pt x="16278" y="5513"/>
                  <a:pt x="16279" y="5433"/>
                  <a:pt x="16186" y="5442"/>
                </a:cubicBezTo>
                <a:cubicBezTo>
                  <a:pt x="15896" y="5471"/>
                  <a:pt x="15968" y="5228"/>
                  <a:pt x="16310" y="5024"/>
                </a:cubicBezTo>
                <a:cubicBezTo>
                  <a:pt x="16512" y="4904"/>
                  <a:pt x="16732" y="4657"/>
                  <a:pt x="16799" y="4473"/>
                </a:cubicBezTo>
                <a:cubicBezTo>
                  <a:pt x="16866" y="4290"/>
                  <a:pt x="17043" y="3982"/>
                  <a:pt x="17194" y="3788"/>
                </a:cubicBezTo>
                <a:cubicBezTo>
                  <a:pt x="17475" y="3428"/>
                  <a:pt x="17522" y="2861"/>
                  <a:pt x="17270" y="2861"/>
                </a:cubicBezTo>
                <a:cubicBezTo>
                  <a:pt x="17196" y="2861"/>
                  <a:pt x="17096" y="2802"/>
                  <a:pt x="17048" y="2730"/>
                </a:cubicBezTo>
                <a:cubicBezTo>
                  <a:pt x="16940" y="2564"/>
                  <a:pt x="15124" y="1759"/>
                  <a:pt x="14748" y="1711"/>
                </a:cubicBezTo>
                <a:cubicBezTo>
                  <a:pt x="14692" y="1703"/>
                  <a:pt x="14643" y="1702"/>
                  <a:pt x="14598" y="1711"/>
                </a:cubicBezTo>
                <a:close/>
                <a:moveTo>
                  <a:pt x="9871" y="2708"/>
                </a:moveTo>
                <a:cubicBezTo>
                  <a:pt x="9828" y="2702"/>
                  <a:pt x="9734" y="2740"/>
                  <a:pt x="9576" y="2819"/>
                </a:cubicBezTo>
                <a:cubicBezTo>
                  <a:pt x="9437" y="2890"/>
                  <a:pt x="8832" y="2934"/>
                  <a:pt x="8120" y="2924"/>
                </a:cubicBezTo>
                <a:lnTo>
                  <a:pt x="6905" y="2907"/>
                </a:lnTo>
                <a:lnTo>
                  <a:pt x="6711" y="3290"/>
                </a:lnTo>
                <a:cubicBezTo>
                  <a:pt x="6605" y="3500"/>
                  <a:pt x="6455" y="3673"/>
                  <a:pt x="6379" y="3673"/>
                </a:cubicBezTo>
                <a:cubicBezTo>
                  <a:pt x="6271" y="3673"/>
                  <a:pt x="6270" y="3701"/>
                  <a:pt x="6376" y="3802"/>
                </a:cubicBezTo>
                <a:cubicBezTo>
                  <a:pt x="6452" y="3873"/>
                  <a:pt x="6515" y="4051"/>
                  <a:pt x="6515" y="4198"/>
                </a:cubicBezTo>
                <a:cubicBezTo>
                  <a:pt x="6515" y="4344"/>
                  <a:pt x="6600" y="4555"/>
                  <a:pt x="6704" y="4663"/>
                </a:cubicBezTo>
                <a:cubicBezTo>
                  <a:pt x="6859" y="4825"/>
                  <a:pt x="7069" y="4860"/>
                  <a:pt x="7867" y="4860"/>
                </a:cubicBezTo>
                <a:cubicBezTo>
                  <a:pt x="9074" y="4860"/>
                  <a:pt x="9258" y="4742"/>
                  <a:pt x="9258" y="3974"/>
                </a:cubicBezTo>
                <a:cubicBezTo>
                  <a:pt x="9258" y="3460"/>
                  <a:pt x="9530" y="2862"/>
                  <a:pt x="9715" y="2970"/>
                </a:cubicBezTo>
                <a:cubicBezTo>
                  <a:pt x="9764" y="2999"/>
                  <a:pt x="9833" y="2950"/>
                  <a:pt x="9869" y="2861"/>
                </a:cubicBezTo>
                <a:cubicBezTo>
                  <a:pt x="9908" y="2765"/>
                  <a:pt x="9915" y="2714"/>
                  <a:pt x="9871" y="2708"/>
                </a:cubicBezTo>
                <a:close/>
                <a:moveTo>
                  <a:pt x="8021" y="5554"/>
                </a:moveTo>
                <a:lnTo>
                  <a:pt x="6573" y="5562"/>
                </a:lnTo>
                <a:lnTo>
                  <a:pt x="6416" y="6031"/>
                </a:lnTo>
                <a:cubicBezTo>
                  <a:pt x="6293" y="6398"/>
                  <a:pt x="6286" y="6551"/>
                  <a:pt x="6393" y="6739"/>
                </a:cubicBezTo>
                <a:cubicBezTo>
                  <a:pt x="6467" y="6871"/>
                  <a:pt x="6519" y="7024"/>
                  <a:pt x="6508" y="7080"/>
                </a:cubicBezTo>
                <a:cubicBezTo>
                  <a:pt x="6461" y="7311"/>
                  <a:pt x="6525" y="7439"/>
                  <a:pt x="6704" y="7472"/>
                </a:cubicBezTo>
                <a:cubicBezTo>
                  <a:pt x="7098" y="7544"/>
                  <a:pt x="8978" y="7425"/>
                  <a:pt x="9115" y="7319"/>
                </a:cubicBezTo>
                <a:cubicBezTo>
                  <a:pt x="9200" y="7253"/>
                  <a:pt x="9258" y="6951"/>
                  <a:pt x="9258" y="6569"/>
                </a:cubicBezTo>
                <a:cubicBezTo>
                  <a:pt x="9258" y="6216"/>
                  <a:pt x="9305" y="5840"/>
                  <a:pt x="9364" y="5735"/>
                </a:cubicBezTo>
                <a:cubicBezTo>
                  <a:pt x="9464" y="5558"/>
                  <a:pt x="9372" y="5546"/>
                  <a:pt x="8021" y="5554"/>
                </a:cubicBezTo>
                <a:close/>
                <a:moveTo>
                  <a:pt x="7" y="14743"/>
                </a:moveTo>
                <a:lnTo>
                  <a:pt x="5" y="18170"/>
                </a:lnTo>
                <a:lnTo>
                  <a:pt x="0" y="21600"/>
                </a:lnTo>
                <a:lnTo>
                  <a:pt x="4540" y="21600"/>
                </a:lnTo>
                <a:lnTo>
                  <a:pt x="9078" y="21600"/>
                </a:lnTo>
                <a:lnTo>
                  <a:pt x="8697" y="21303"/>
                </a:lnTo>
                <a:cubicBezTo>
                  <a:pt x="8488" y="21139"/>
                  <a:pt x="8218" y="20921"/>
                  <a:pt x="8100" y="20817"/>
                </a:cubicBezTo>
                <a:cubicBezTo>
                  <a:pt x="7981" y="20713"/>
                  <a:pt x="7861" y="20629"/>
                  <a:pt x="7830" y="20629"/>
                </a:cubicBezTo>
                <a:cubicBezTo>
                  <a:pt x="7798" y="20629"/>
                  <a:pt x="7724" y="20629"/>
                  <a:pt x="7666" y="20629"/>
                </a:cubicBezTo>
                <a:cubicBezTo>
                  <a:pt x="7608" y="20629"/>
                  <a:pt x="7393" y="20470"/>
                  <a:pt x="7188" y="20277"/>
                </a:cubicBezTo>
                <a:cubicBezTo>
                  <a:pt x="6984" y="20084"/>
                  <a:pt x="6709" y="19927"/>
                  <a:pt x="6579" y="19927"/>
                </a:cubicBezTo>
                <a:cubicBezTo>
                  <a:pt x="6448" y="19927"/>
                  <a:pt x="6340" y="19855"/>
                  <a:pt x="6337" y="19765"/>
                </a:cubicBezTo>
                <a:cubicBezTo>
                  <a:pt x="6334" y="19676"/>
                  <a:pt x="6273" y="19613"/>
                  <a:pt x="6199" y="19627"/>
                </a:cubicBezTo>
                <a:cubicBezTo>
                  <a:pt x="6125" y="19641"/>
                  <a:pt x="6009" y="19556"/>
                  <a:pt x="5943" y="19439"/>
                </a:cubicBezTo>
                <a:cubicBezTo>
                  <a:pt x="5798" y="19183"/>
                  <a:pt x="5305" y="18927"/>
                  <a:pt x="4847" y="18870"/>
                </a:cubicBezTo>
                <a:cubicBezTo>
                  <a:pt x="4614" y="18841"/>
                  <a:pt x="4503" y="18761"/>
                  <a:pt x="4478" y="18601"/>
                </a:cubicBezTo>
                <a:cubicBezTo>
                  <a:pt x="4456" y="18460"/>
                  <a:pt x="4382" y="18394"/>
                  <a:pt x="4286" y="18428"/>
                </a:cubicBezTo>
                <a:cubicBezTo>
                  <a:pt x="4200" y="18459"/>
                  <a:pt x="4073" y="18380"/>
                  <a:pt x="4000" y="18251"/>
                </a:cubicBezTo>
                <a:cubicBezTo>
                  <a:pt x="3901" y="18076"/>
                  <a:pt x="3798" y="18033"/>
                  <a:pt x="3597" y="18081"/>
                </a:cubicBezTo>
                <a:cubicBezTo>
                  <a:pt x="3448" y="18116"/>
                  <a:pt x="3295" y="18094"/>
                  <a:pt x="3255" y="18032"/>
                </a:cubicBezTo>
                <a:cubicBezTo>
                  <a:pt x="3215" y="17971"/>
                  <a:pt x="3097" y="17935"/>
                  <a:pt x="2992" y="17952"/>
                </a:cubicBezTo>
                <a:cubicBezTo>
                  <a:pt x="2871" y="17970"/>
                  <a:pt x="2805" y="17913"/>
                  <a:pt x="2814" y="17796"/>
                </a:cubicBezTo>
                <a:cubicBezTo>
                  <a:pt x="2823" y="17695"/>
                  <a:pt x="2799" y="17618"/>
                  <a:pt x="2759" y="17626"/>
                </a:cubicBezTo>
                <a:cubicBezTo>
                  <a:pt x="2589" y="17657"/>
                  <a:pt x="2048" y="17379"/>
                  <a:pt x="2106" y="17291"/>
                </a:cubicBezTo>
                <a:cubicBezTo>
                  <a:pt x="2141" y="17238"/>
                  <a:pt x="2089" y="17165"/>
                  <a:pt x="1991" y="17129"/>
                </a:cubicBezTo>
                <a:cubicBezTo>
                  <a:pt x="1875" y="17087"/>
                  <a:pt x="1837" y="16992"/>
                  <a:pt x="1882" y="16856"/>
                </a:cubicBezTo>
                <a:cubicBezTo>
                  <a:pt x="1962" y="16619"/>
                  <a:pt x="1616" y="16375"/>
                  <a:pt x="1340" y="16475"/>
                </a:cubicBezTo>
                <a:cubicBezTo>
                  <a:pt x="1245" y="16510"/>
                  <a:pt x="1096" y="16420"/>
                  <a:pt x="983" y="16256"/>
                </a:cubicBezTo>
                <a:cubicBezTo>
                  <a:pt x="876" y="16103"/>
                  <a:pt x="744" y="16004"/>
                  <a:pt x="687" y="16038"/>
                </a:cubicBezTo>
                <a:cubicBezTo>
                  <a:pt x="631" y="16071"/>
                  <a:pt x="531" y="16007"/>
                  <a:pt x="468" y="15895"/>
                </a:cubicBezTo>
                <a:cubicBezTo>
                  <a:pt x="384" y="15747"/>
                  <a:pt x="403" y="15627"/>
                  <a:pt x="540" y="15443"/>
                </a:cubicBezTo>
                <a:cubicBezTo>
                  <a:pt x="642" y="15305"/>
                  <a:pt x="670" y="15226"/>
                  <a:pt x="602" y="15265"/>
                </a:cubicBezTo>
                <a:cubicBezTo>
                  <a:pt x="534" y="15305"/>
                  <a:pt x="371" y="15204"/>
                  <a:pt x="242" y="15040"/>
                </a:cubicBezTo>
                <a:lnTo>
                  <a:pt x="7" y="14743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3" name="Methods of Data Collection"/>
          <p:cNvSpPr txBox="1"/>
          <p:nvPr/>
        </p:nvSpPr>
        <p:spPr>
          <a:xfrm>
            <a:off x="3452474" y="800170"/>
            <a:ext cx="696184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Methods of </a:t>
            </a:r>
            <a:r>
              <a:rPr lang="en-AU" dirty="0"/>
              <a:t>d</a:t>
            </a:r>
            <a:r>
              <a:rPr dirty="0" err="1"/>
              <a:t>ata</a:t>
            </a:r>
            <a:r>
              <a:rPr dirty="0"/>
              <a:t> </a:t>
            </a:r>
            <a:r>
              <a:rPr lang="en-AU" dirty="0"/>
              <a:t>c</a:t>
            </a:r>
            <a:r>
              <a:rPr dirty="0" err="1"/>
              <a:t>ollection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hree types of data presentation forma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Three types of </a:t>
            </a:r>
            <a:r>
              <a:rPr b="1">
                <a:solidFill>
                  <a:srgbClr val="0080FF"/>
                </a:solidFill>
              </a:rPr>
              <a:t>data presentation</a:t>
            </a:r>
            <a:r>
              <a:t> formats</a:t>
            </a:r>
            <a:br/>
            <a:endParaRPr/>
          </a:p>
          <a:p>
            <a:pPr marL="1270000" lvl="1" indent="-635000">
              <a:buSzPct val="100000"/>
              <a:buAutoNum type="arabicPeriod"/>
            </a:pPr>
            <a:r>
              <a:rPr b="1">
                <a:solidFill>
                  <a:srgbClr val="0080FF"/>
                </a:solidFill>
              </a:rPr>
              <a:t>Tables</a:t>
            </a:r>
            <a:br/>
            <a:br/>
            <a:endParaRPr/>
          </a:p>
          <a:p>
            <a:pPr marL="1270000" lvl="1" indent="-635000">
              <a:buSzPct val="100000"/>
              <a:buAutoNum type="arabicPeriod"/>
            </a:pPr>
            <a:r>
              <a:rPr b="1">
                <a:solidFill>
                  <a:srgbClr val="0080FF"/>
                </a:solidFill>
              </a:rPr>
              <a:t>Bar charts</a:t>
            </a:r>
            <a:br>
              <a:rPr b="1">
                <a:solidFill>
                  <a:srgbClr val="0080FF"/>
                </a:solidFill>
              </a:rPr>
            </a:br>
            <a:br/>
            <a:endParaRPr/>
          </a:p>
          <a:p>
            <a:pPr marL="1270000" lvl="1" indent="-635000">
              <a:buSzPct val="100000"/>
              <a:buAutoNum type="arabicPeriod"/>
            </a:pPr>
            <a:r>
              <a:rPr b="1">
                <a:solidFill>
                  <a:srgbClr val="0080FF"/>
                </a:solidFill>
              </a:rPr>
              <a:t>Line graphs</a:t>
            </a:r>
          </a:p>
        </p:txBody>
      </p:sp>
      <p:pic>
        <p:nvPicPr>
          <p:cNvPr id="1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830" y="3966101"/>
            <a:ext cx="4474533" cy="3573998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157" name="Types of Presenting Data"/>
          <p:cNvSpPr txBox="1"/>
          <p:nvPr/>
        </p:nvSpPr>
        <p:spPr>
          <a:xfrm>
            <a:off x="3632812" y="1076215"/>
            <a:ext cx="660116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p</a:t>
            </a:r>
            <a:r>
              <a:rPr dirty="0"/>
              <a:t>resenting </a:t>
            </a:r>
            <a:r>
              <a:rPr lang="en-AU" dirty="0"/>
              <a:t>d</a:t>
            </a:r>
            <a:r>
              <a:rPr dirty="0" err="1"/>
              <a:t>ata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abl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0080FF"/>
                </a:solidFill>
              </a:rPr>
              <a:t>Tables</a:t>
            </a:r>
          </a:p>
          <a:p>
            <a:r>
              <a:t>Show data.</a:t>
            </a:r>
          </a:p>
          <a:p>
            <a:r>
              <a:t>Give exact </a:t>
            </a:r>
            <a:r>
              <a:rPr b="1">
                <a:solidFill>
                  <a:srgbClr val="0080FF"/>
                </a:solidFill>
              </a:rPr>
              <a:t>comparison</a:t>
            </a:r>
            <a:r>
              <a:t> between collected data for analysis.</a:t>
            </a:r>
          </a:p>
          <a:p>
            <a:r>
              <a:t>Organised in </a:t>
            </a:r>
            <a:r>
              <a:rPr b="1">
                <a:solidFill>
                  <a:srgbClr val="0080FF"/>
                </a:solidFill>
              </a:rPr>
              <a:t>rows</a:t>
            </a:r>
            <a:r>
              <a:t> and </a:t>
            </a:r>
            <a:br/>
            <a:r>
              <a:rPr b="1">
                <a:solidFill>
                  <a:srgbClr val="0080FF"/>
                </a:solidFill>
              </a:rPr>
              <a:t>columns.</a:t>
            </a:r>
          </a:p>
          <a:p>
            <a:r>
              <a:rPr b="1">
                <a:solidFill>
                  <a:srgbClr val="3398FF"/>
                </a:solidFill>
              </a:rPr>
              <a:t>Table title</a:t>
            </a:r>
            <a:r>
              <a:t> and columns and rows </a:t>
            </a:r>
            <a:br/>
            <a:r>
              <a:rPr b="1">
                <a:solidFill>
                  <a:srgbClr val="0080FF"/>
                </a:solidFill>
              </a:rPr>
              <a:t>labelled.</a:t>
            </a:r>
          </a:p>
        </p:txBody>
      </p:sp>
      <p:pic>
        <p:nvPicPr>
          <p:cNvPr id="16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410" y="4663657"/>
            <a:ext cx="3118168" cy="4636223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ables"/>
          <p:cNvSpPr txBox="1"/>
          <p:nvPr/>
        </p:nvSpPr>
        <p:spPr>
          <a:xfrm>
            <a:off x="6031893" y="1097309"/>
            <a:ext cx="1803004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Tables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Bar char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0080FF"/>
                </a:solidFill>
              </a:rPr>
              <a:t>Bar chart</a:t>
            </a:r>
          </a:p>
          <a:p>
            <a:r>
              <a:rPr b="1">
                <a:solidFill>
                  <a:srgbClr val="0080FF"/>
                </a:solidFill>
              </a:rPr>
              <a:t>Horizontal</a:t>
            </a:r>
            <a:r>
              <a:t> and </a:t>
            </a:r>
            <a:r>
              <a:rPr b="1">
                <a:solidFill>
                  <a:srgbClr val="0080FF"/>
                </a:solidFill>
              </a:rPr>
              <a:t>vertical</a:t>
            </a:r>
            <a:r>
              <a:t> </a:t>
            </a:r>
            <a:r>
              <a:rPr b="1">
                <a:solidFill>
                  <a:srgbClr val="0080FF"/>
                </a:solidFill>
              </a:rPr>
              <a:t>axis</a:t>
            </a:r>
            <a:r>
              <a:t>.</a:t>
            </a:r>
          </a:p>
          <a:p>
            <a:r>
              <a:rPr b="1">
                <a:solidFill>
                  <a:srgbClr val="0080FF"/>
                </a:solidFill>
              </a:rPr>
              <a:t>Rectangular bars</a:t>
            </a:r>
            <a:r>
              <a:t> showing data comparisons.</a:t>
            </a:r>
          </a:p>
          <a:p>
            <a:r>
              <a:rPr b="1">
                <a:solidFill>
                  <a:srgbClr val="0080FF"/>
                </a:solidFill>
              </a:rPr>
              <a:t>Label</a:t>
            </a:r>
            <a:r>
              <a:t> the axis and </a:t>
            </a:r>
            <a:br/>
            <a:r>
              <a:t>graph.</a:t>
            </a:r>
          </a:p>
          <a:p>
            <a:r>
              <a:rPr b="1">
                <a:solidFill>
                  <a:srgbClr val="0080FF"/>
                </a:solidFill>
              </a:rPr>
              <a:t>Legend</a:t>
            </a:r>
            <a:r>
              <a:t>.</a:t>
            </a:r>
          </a:p>
          <a:p>
            <a:r>
              <a:rPr b="1">
                <a:solidFill>
                  <a:srgbClr val="0080FF"/>
                </a:solidFill>
              </a:rPr>
              <a:t>Comparing</a:t>
            </a:r>
            <a:r>
              <a:t> the </a:t>
            </a:r>
            <a:br/>
            <a:r>
              <a:t>size of each bar </a:t>
            </a:r>
            <a:br/>
            <a:r>
              <a:t>allows direct </a:t>
            </a:r>
            <a:br/>
            <a:r>
              <a:t>comparison and </a:t>
            </a:r>
            <a:br/>
            <a:r>
              <a:rPr b="1">
                <a:solidFill>
                  <a:srgbClr val="0080FF"/>
                </a:solidFill>
              </a:rPr>
              <a:t>analysis</a:t>
            </a:r>
            <a:r>
              <a:t>.</a:t>
            </a:r>
          </a:p>
        </p:txBody>
      </p:sp>
      <p:pic>
        <p:nvPicPr>
          <p:cNvPr id="1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698" y="4714683"/>
            <a:ext cx="6641218" cy="4814884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Bar Chart"/>
          <p:cNvSpPr txBox="1"/>
          <p:nvPr/>
        </p:nvSpPr>
        <p:spPr>
          <a:xfrm>
            <a:off x="5684655" y="1076215"/>
            <a:ext cx="249748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Bar </a:t>
            </a:r>
            <a:r>
              <a:rPr lang="en-AU" dirty="0"/>
              <a:t>c</a:t>
            </a:r>
            <a:r>
              <a:rPr dirty="0"/>
              <a:t>hart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Line graph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0080FF"/>
                </a:solidFill>
              </a:rPr>
              <a:t>Line graph</a:t>
            </a:r>
          </a:p>
          <a:p>
            <a:r>
              <a:rPr b="1">
                <a:solidFill>
                  <a:srgbClr val="0080FF"/>
                </a:solidFill>
              </a:rPr>
              <a:t>X</a:t>
            </a:r>
            <a:r>
              <a:t> and </a:t>
            </a:r>
            <a:r>
              <a:rPr b="1">
                <a:solidFill>
                  <a:srgbClr val="0080FF"/>
                </a:solidFill>
              </a:rPr>
              <a:t>Y</a:t>
            </a:r>
            <a:r>
              <a:t> axis</a:t>
            </a:r>
          </a:p>
          <a:p>
            <a:r>
              <a:t>Plot </a:t>
            </a:r>
            <a:r>
              <a:rPr b="1">
                <a:solidFill>
                  <a:srgbClr val="0080FF"/>
                </a:solidFill>
              </a:rPr>
              <a:t>points</a:t>
            </a:r>
            <a:r>
              <a:t> and draw </a:t>
            </a:r>
            <a:r>
              <a:rPr b="1">
                <a:solidFill>
                  <a:srgbClr val="0080FF"/>
                </a:solidFill>
              </a:rPr>
              <a:t>lines</a:t>
            </a:r>
            <a:r>
              <a:t> between them.</a:t>
            </a:r>
          </a:p>
          <a:p>
            <a:r>
              <a:rPr b="1">
                <a:solidFill>
                  <a:srgbClr val="0080FF"/>
                </a:solidFill>
              </a:rPr>
              <a:t>Label</a:t>
            </a:r>
            <a:r>
              <a:t> the axis and graph.</a:t>
            </a:r>
          </a:p>
          <a:p>
            <a:r>
              <a:rPr b="1">
                <a:solidFill>
                  <a:srgbClr val="0080FF"/>
                </a:solidFill>
              </a:rPr>
              <a:t>Legend</a:t>
            </a:r>
            <a:r>
              <a:t>.</a:t>
            </a:r>
          </a:p>
          <a:p>
            <a:r>
              <a:t>Comparing the</a:t>
            </a:r>
            <a:br/>
            <a:r>
              <a:rPr b="1">
                <a:solidFill>
                  <a:srgbClr val="0080FF"/>
                </a:solidFill>
              </a:rPr>
              <a:t>increases</a:t>
            </a:r>
            <a:r>
              <a:t> and </a:t>
            </a:r>
            <a:br/>
            <a:r>
              <a:rPr b="1">
                <a:solidFill>
                  <a:srgbClr val="0080FF"/>
                </a:solidFill>
              </a:rPr>
              <a:t>decreases</a:t>
            </a:r>
            <a:r>
              <a:t> in each</a:t>
            </a:r>
            <a:br/>
            <a:r>
              <a:t>line allows for </a:t>
            </a:r>
            <a:br/>
            <a:r>
              <a:t>direct </a:t>
            </a:r>
            <a:r>
              <a:rPr b="1">
                <a:solidFill>
                  <a:srgbClr val="0080FF"/>
                </a:solidFill>
              </a:rPr>
              <a:t>comparison</a:t>
            </a:r>
            <a:br>
              <a:rPr b="1">
                <a:solidFill>
                  <a:srgbClr val="0080FF"/>
                </a:solidFill>
              </a:rPr>
            </a:br>
            <a:r>
              <a:rPr b="1">
                <a:solidFill>
                  <a:srgbClr val="0080FF"/>
                </a:solidFill>
              </a:rPr>
              <a:t>and analysis</a:t>
            </a:r>
            <a:r>
              <a:t>.</a:t>
            </a:r>
          </a:p>
        </p:txBody>
      </p:sp>
      <p:pic>
        <p:nvPicPr>
          <p:cNvPr id="16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292" y="5526352"/>
            <a:ext cx="7041630" cy="3430337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Line Graph"/>
          <p:cNvSpPr txBox="1"/>
          <p:nvPr/>
        </p:nvSpPr>
        <p:spPr>
          <a:xfrm>
            <a:off x="5485884" y="1076215"/>
            <a:ext cx="2895024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Line </a:t>
            </a:r>
            <a:r>
              <a:rPr lang="en-AU" dirty="0"/>
              <a:t>g</a:t>
            </a:r>
            <a:r>
              <a:rPr dirty="0" err="1"/>
              <a:t>raph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ie Char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80FF"/>
                </a:solidFill>
              </a:rPr>
              <a:t>Pie Chart</a:t>
            </a:r>
          </a:p>
          <a:p>
            <a:r>
              <a:rPr dirty="0"/>
              <a:t>Divided into </a:t>
            </a:r>
            <a:r>
              <a:rPr b="1" dirty="0">
                <a:solidFill>
                  <a:srgbClr val="0080FF"/>
                </a:solidFill>
              </a:rPr>
              <a:t>sectors </a:t>
            </a:r>
            <a:r>
              <a:rPr dirty="0"/>
              <a:t>and each sector represents a </a:t>
            </a:r>
            <a:r>
              <a:rPr b="1" dirty="0">
                <a:solidFill>
                  <a:srgbClr val="0080FF"/>
                </a:solidFill>
              </a:rPr>
              <a:t>portion</a:t>
            </a:r>
            <a:r>
              <a:rPr dirty="0"/>
              <a:t> of the whole.</a:t>
            </a:r>
          </a:p>
          <a:p>
            <a:r>
              <a:rPr b="1" dirty="0" err="1">
                <a:solidFill>
                  <a:srgbClr val="0080FF"/>
                </a:solidFill>
              </a:rPr>
              <a:t>Colours</a:t>
            </a:r>
            <a:r>
              <a:rPr dirty="0"/>
              <a:t> and </a:t>
            </a:r>
            <a:r>
              <a:rPr b="1" dirty="0">
                <a:solidFill>
                  <a:srgbClr val="0080FF"/>
                </a:solidFill>
              </a:rPr>
              <a:t>labels</a:t>
            </a:r>
            <a:r>
              <a:rPr dirty="0"/>
              <a:t> for each sector with a legend.</a:t>
            </a:r>
          </a:p>
          <a:p>
            <a:r>
              <a:rPr b="1">
                <a:solidFill>
                  <a:srgbClr val="0080FF"/>
                </a:solidFill>
              </a:rPr>
              <a:t>Comparison</a:t>
            </a:r>
            <a:r>
              <a:t> of the </a:t>
            </a:r>
            <a:br/>
            <a:r>
              <a:rPr b="1">
                <a:solidFill>
                  <a:srgbClr val="0080FF"/>
                </a:solidFill>
              </a:rPr>
              <a:t>sector</a:t>
            </a:r>
            <a:r>
              <a:t> </a:t>
            </a:r>
            <a:r>
              <a:rPr b="1">
                <a:solidFill>
                  <a:srgbClr val="0080FF"/>
                </a:solidFill>
              </a:rPr>
              <a:t>size</a:t>
            </a:r>
            <a:r>
              <a:t> enables</a:t>
            </a:r>
            <a:br/>
            <a:r>
              <a:t>the </a:t>
            </a:r>
            <a:r>
              <a:rPr b="1">
                <a:solidFill>
                  <a:srgbClr val="0080FF"/>
                </a:solidFill>
              </a:rPr>
              <a:t>analysis</a:t>
            </a:r>
            <a:r>
              <a:t> of the</a:t>
            </a:r>
            <a:br/>
            <a:r>
              <a:t>data.</a:t>
            </a:r>
          </a:p>
        </p:txBody>
      </p:sp>
      <p:pic>
        <p:nvPicPr>
          <p:cNvPr id="17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062" y="5303985"/>
            <a:ext cx="5636940" cy="423697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Pie Chart"/>
          <p:cNvSpPr txBox="1"/>
          <p:nvPr/>
        </p:nvSpPr>
        <p:spPr>
          <a:xfrm>
            <a:off x="5717518" y="1076215"/>
            <a:ext cx="243175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Pie </a:t>
            </a:r>
            <a:r>
              <a:rPr lang="en-AU" dirty="0"/>
              <a:t>c</a:t>
            </a:r>
            <a:r>
              <a:rPr dirty="0"/>
              <a:t>hart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316</Words>
  <Application>Microsoft Office PowerPoint</Application>
  <PresentationFormat>Custom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6</cp:revision>
  <dcterms:modified xsi:type="dcterms:W3CDTF">2025-10-26T06:54:15Z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2025-10-26T06:47:48Z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de5d7c4f-532d-490f-8953-46ab3e17d5f2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