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518E13-6FB0-4312-8E5E-0B53E9FB9E7D}" v="7" dt="2025-10-26T07:33:53.80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61"/>
  </p:normalViewPr>
  <p:slideViewPr>
    <p:cSldViewPr snapToGrid="0" snapToObjects="1">
      <p:cViewPr varScale="1">
        <p:scale>
          <a:sx n="37" d="100"/>
          <a:sy n="37" d="100"/>
        </p:scale>
        <p:origin x="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erson in a white shirt&#10;&#10;AI-generated content may be incorrect.">
            <a:extLst>
              <a:ext uri="{FF2B5EF4-FFF2-40B4-BE49-F238E27FC236}">
                <a16:creationId xmlns:a16="http://schemas.microsoft.com/office/drawing/2014/main" id="{0B046437-C6A3-562E-52AB-8CB47344F4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18.jpg" descr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190205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7E36FF"/>
              </a:buClr>
            </a:lvl1pPr>
            <a:lvl2pPr>
              <a:buClr>
                <a:srgbClr val="7E36FF"/>
              </a:buClr>
            </a:lvl2pPr>
            <a:lvl3pPr>
              <a:buClr>
                <a:srgbClr val="7E36FF"/>
              </a:buClr>
            </a:lvl3pPr>
            <a:lvl4pPr>
              <a:buClr>
                <a:srgbClr val="7E36FF"/>
              </a:buClr>
            </a:lvl4pPr>
            <a:lvl5pPr>
              <a:buClr>
                <a:srgbClr val="7E36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urple light on a black background&#10;&#10;AI-generated content may be incorrect.">
            <a:extLst>
              <a:ext uri="{FF2B5EF4-FFF2-40B4-BE49-F238E27FC236}">
                <a16:creationId xmlns:a16="http://schemas.microsoft.com/office/drawing/2014/main" id="{AD3595ED-FE51-885C-DF59-C6469A0087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9575" y="-811213"/>
            <a:ext cx="13442950" cy="3816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15.jpg" descr="MONKEY-header_COLOURS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DA302A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DA302A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3" descr="A person in a white shirt&#10;&#10;AI-generated content may be incorrect.">
            <a:extLst>
              <a:ext uri="{FF2B5EF4-FFF2-40B4-BE49-F238E27FC236}">
                <a16:creationId xmlns:a16="http://schemas.microsoft.com/office/drawing/2014/main" id="{8184A677-A0F5-DB70-9B77-62F09C999F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t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289757-8753-3B4A-678F-72ECC29CB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6624638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Guidance and feedback on performance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A35B7E-A808-811A-9708-6BEB8FA7B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645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2.2.3 Sports psychology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uidance"/>
          <p:cNvSpPr txBox="1"/>
          <p:nvPr/>
        </p:nvSpPr>
        <p:spPr>
          <a:xfrm>
            <a:off x="5578949" y="7894057"/>
            <a:ext cx="219759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Guidance</a:t>
            </a:r>
          </a:p>
        </p:txBody>
      </p:sp>
      <p:sp>
        <p:nvSpPr>
          <p:cNvPr id="131" name="Visual"/>
          <p:cNvSpPr txBox="1"/>
          <p:nvPr/>
        </p:nvSpPr>
        <p:spPr>
          <a:xfrm>
            <a:off x="1546670" y="6891239"/>
            <a:ext cx="145308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Visual</a:t>
            </a:r>
          </a:p>
        </p:txBody>
      </p:sp>
      <p:sp>
        <p:nvSpPr>
          <p:cNvPr id="132" name="Verbal"/>
          <p:cNvSpPr txBox="1"/>
          <p:nvPr/>
        </p:nvSpPr>
        <p:spPr>
          <a:xfrm>
            <a:off x="9237640" y="6891239"/>
            <a:ext cx="148701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Verbal</a:t>
            </a:r>
          </a:p>
        </p:txBody>
      </p:sp>
      <p:sp>
        <p:nvSpPr>
          <p:cNvPr id="133" name="Manual"/>
          <p:cNvSpPr txBox="1"/>
          <p:nvPr/>
        </p:nvSpPr>
        <p:spPr>
          <a:xfrm>
            <a:off x="2785329" y="8424961"/>
            <a:ext cx="168927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Manual</a:t>
            </a:r>
          </a:p>
        </p:txBody>
      </p:sp>
      <p:sp>
        <p:nvSpPr>
          <p:cNvPr id="134" name="Mechanical"/>
          <p:cNvSpPr txBox="1"/>
          <p:nvPr/>
        </p:nvSpPr>
        <p:spPr>
          <a:xfrm>
            <a:off x="1357252" y="2604682"/>
            <a:ext cx="257911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Mechanical</a:t>
            </a:r>
          </a:p>
        </p:txBody>
      </p:sp>
      <p:sp>
        <p:nvSpPr>
          <p:cNvPr id="135" name="Intrinsic Feedback"/>
          <p:cNvSpPr txBox="1"/>
          <p:nvPr/>
        </p:nvSpPr>
        <p:spPr>
          <a:xfrm>
            <a:off x="1565533" y="1031634"/>
            <a:ext cx="412886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Intrinsic Feedback</a:t>
            </a:r>
          </a:p>
        </p:txBody>
      </p:sp>
      <p:sp>
        <p:nvSpPr>
          <p:cNvPr id="136" name="Extrinsic Feedback"/>
          <p:cNvSpPr txBox="1"/>
          <p:nvPr/>
        </p:nvSpPr>
        <p:spPr>
          <a:xfrm>
            <a:off x="6601480" y="2214660"/>
            <a:ext cx="428178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Extrinsic Feedback</a:t>
            </a:r>
          </a:p>
        </p:txBody>
      </p:sp>
      <p:sp>
        <p:nvSpPr>
          <p:cNvPr id="137" name="Terminal"/>
          <p:cNvSpPr txBox="1"/>
          <p:nvPr/>
        </p:nvSpPr>
        <p:spPr>
          <a:xfrm>
            <a:off x="9676265" y="8424961"/>
            <a:ext cx="198618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Terminal</a:t>
            </a:r>
          </a:p>
        </p:txBody>
      </p:sp>
      <p:sp>
        <p:nvSpPr>
          <p:cNvPr id="138" name="Concurrent"/>
          <p:cNvSpPr txBox="1"/>
          <p:nvPr/>
        </p:nvSpPr>
        <p:spPr>
          <a:xfrm>
            <a:off x="8927994" y="1031634"/>
            <a:ext cx="257822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Concurrent</a:t>
            </a:r>
          </a:p>
        </p:txBody>
      </p:sp>
      <p:sp>
        <p:nvSpPr>
          <p:cNvPr id="139" name="Guidance and feedback on performance"/>
          <p:cNvSpPr txBox="1"/>
          <p:nvPr/>
        </p:nvSpPr>
        <p:spPr>
          <a:xfrm>
            <a:off x="2256840" y="4552950"/>
            <a:ext cx="84911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7E36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7E36FF"/>
                </a:solidFill>
              </a:rPr>
              <a:t>Guidance and feedback on performance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7" animBg="1" advAuto="0"/>
      <p:bldP spid="131" grpId="6" animBg="1" advAuto="0"/>
      <p:bldP spid="132" grpId="5" animBg="1" advAuto="0"/>
      <p:bldP spid="133" grpId="8" animBg="1" advAuto="0"/>
      <p:bldP spid="134" grpId="4" animBg="1" advAuto="0"/>
      <p:bldP spid="135" grpId="1" animBg="1" advAuto="0"/>
      <p:bldP spid="136" grpId="3" animBg="1" advAuto="0"/>
      <p:bldP spid="137" grpId="9" animBg="1" advAuto="0"/>
      <p:bldP spid="138" grpId="2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uidance is a way of giving information to a performer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>
                <a:solidFill>
                  <a:srgbClr val="7E36FF"/>
                </a:solidFill>
              </a:rPr>
              <a:t>Guidance</a:t>
            </a:r>
            <a:r>
              <a:t> is a way of </a:t>
            </a:r>
            <a:r>
              <a:rPr b="1">
                <a:solidFill>
                  <a:srgbClr val="7E36FF"/>
                </a:solidFill>
              </a:rPr>
              <a:t>giving information</a:t>
            </a:r>
            <a:r>
              <a:t> to a performer.</a:t>
            </a:r>
          </a:p>
          <a:p>
            <a:r>
              <a:t>It assists in </a:t>
            </a:r>
            <a:r>
              <a:rPr b="1">
                <a:solidFill>
                  <a:srgbClr val="7E36FF"/>
                </a:solidFill>
              </a:rPr>
              <a:t>learning</a:t>
            </a:r>
            <a:r>
              <a:t> a </a:t>
            </a:r>
            <a:r>
              <a:rPr b="1">
                <a:solidFill>
                  <a:srgbClr val="7E36FF"/>
                </a:solidFill>
              </a:rPr>
              <a:t>skill</a:t>
            </a:r>
            <a:r>
              <a:t> or refining a performance.</a:t>
            </a:r>
          </a:p>
          <a:p>
            <a:r>
              <a:t>There are four different types:</a:t>
            </a:r>
          </a:p>
          <a:p>
            <a:pPr marL="1270000" lvl="1" indent="-635000">
              <a:buClrTx/>
              <a:buSzPct val="100000"/>
              <a:buAutoNum type="arabicPeriod"/>
            </a:pPr>
            <a:r>
              <a:rPr b="1">
                <a:solidFill>
                  <a:srgbClr val="7E36FF"/>
                </a:solidFill>
              </a:rPr>
              <a:t>Visual</a:t>
            </a:r>
          </a:p>
          <a:p>
            <a:pPr marL="1270000" lvl="1" indent="-635000">
              <a:buClrTx/>
              <a:buSzPct val="100000"/>
              <a:buAutoNum type="arabicPeriod"/>
            </a:pPr>
            <a:r>
              <a:rPr b="1">
                <a:solidFill>
                  <a:srgbClr val="7E36FF"/>
                </a:solidFill>
              </a:rPr>
              <a:t>Verbal</a:t>
            </a:r>
          </a:p>
          <a:p>
            <a:pPr marL="1270000" lvl="1" indent="-635000">
              <a:buClrTx/>
              <a:buSzPct val="100000"/>
              <a:buAutoNum type="arabicPeriod"/>
            </a:pPr>
            <a:r>
              <a:rPr b="1">
                <a:solidFill>
                  <a:srgbClr val="7E36FF"/>
                </a:solidFill>
              </a:rPr>
              <a:t>Manual</a:t>
            </a:r>
          </a:p>
          <a:p>
            <a:pPr marL="1270000" lvl="1" indent="-635000">
              <a:buClrTx/>
              <a:buSzPct val="100000"/>
              <a:buAutoNum type="arabicPeriod"/>
            </a:pPr>
            <a:r>
              <a:rPr b="1">
                <a:solidFill>
                  <a:srgbClr val="7E36FF"/>
                </a:solidFill>
              </a:rPr>
              <a:t>Mechanical</a:t>
            </a:r>
          </a:p>
        </p:txBody>
      </p:sp>
      <p:pic>
        <p:nvPicPr>
          <p:cNvPr id="142" name="subuttio.jpg" descr="subutti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441" y="5506080"/>
            <a:ext cx="5663360" cy="4247520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Types of Guidance"/>
          <p:cNvSpPr txBox="1"/>
          <p:nvPr/>
        </p:nvSpPr>
        <p:spPr>
          <a:xfrm>
            <a:off x="4469579" y="817421"/>
            <a:ext cx="4927631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g</a:t>
            </a:r>
            <a:r>
              <a:rPr dirty="0" err="1"/>
              <a:t>uidance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1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Visual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2516">
              <a:spcBef>
                <a:spcPts val="1600"/>
              </a:spcBef>
              <a:buClrTx/>
              <a:buSzTx/>
              <a:buNone/>
              <a:defRPr sz="3528"/>
            </a:pPr>
            <a:r>
              <a:rPr b="1">
                <a:solidFill>
                  <a:srgbClr val="7E36FF"/>
                </a:solidFill>
              </a:rPr>
              <a:t>Visual</a:t>
            </a: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t>Watching </a:t>
            </a:r>
            <a:r>
              <a:rPr b="1">
                <a:solidFill>
                  <a:srgbClr val="7E36FF"/>
                </a:solidFill>
              </a:rPr>
              <a:t>someone else perform </a:t>
            </a:r>
            <a:r>
              <a:t>the skill </a:t>
            </a:r>
            <a:br/>
            <a:r>
              <a:t>can be motivating, inspiring and informative.</a:t>
            </a: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t>Copying someone you </a:t>
            </a:r>
            <a:r>
              <a:rPr b="1">
                <a:solidFill>
                  <a:srgbClr val="7E36FF"/>
                </a:solidFill>
              </a:rPr>
              <a:t>admire</a:t>
            </a:r>
            <a:r>
              <a:t> is </a:t>
            </a:r>
            <a:r>
              <a:rPr b="1">
                <a:solidFill>
                  <a:srgbClr val="7E36FF"/>
                </a:solidFill>
              </a:rPr>
              <a:t>stronger</a:t>
            </a:r>
            <a:r>
              <a:t> </a:t>
            </a:r>
            <a:br/>
            <a:r>
              <a:t>than someone you don’t. </a:t>
            </a:r>
            <a:r>
              <a:rPr b="1">
                <a:solidFill>
                  <a:srgbClr val="7E36FF"/>
                </a:solidFill>
              </a:rPr>
              <a:t>Role models</a:t>
            </a:r>
            <a:r>
              <a:t> </a:t>
            </a:r>
            <a:br/>
            <a:r>
              <a:t>are powerful demonstrators.</a:t>
            </a: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t>It is useful for all levels of performer especially </a:t>
            </a:r>
            <a:r>
              <a:rPr b="1">
                <a:solidFill>
                  <a:srgbClr val="7E36FF"/>
                </a:solidFill>
              </a:rPr>
              <a:t>young</a:t>
            </a:r>
            <a:r>
              <a:t> and </a:t>
            </a:r>
            <a:r>
              <a:rPr b="1">
                <a:solidFill>
                  <a:srgbClr val="7E36FF"/>
                </a:solidFill>
              </a:rPr>
              <a:t>inexperienced</a:t>
            </a:r>
            <a:r>
              <a:t> performers.</a:t>
            </a: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t>When teaching a skill through </a:t>
            </a:r>
            <a:r>
              <a:rPr b="1">
                <a:solidFill>
                  <a:srgbClr val="7E36FF"/>
                </a:solidFill>
              </a:rPr>
              <a:t>demonstration</a:t>
            </a:r>
            <a:r>
              <a:t> it is important that the learner is paying </a:t>
            </a:r>
            <a:r>
              <a:rPr b="1">
                <a:solidFill>
                  <a:srgbClr val="7E36FF"/>
                </a:solidFill>
              </a:rPr>
              <a:t>full attention</a:t>
            </a:r>
            <a:r>
              <a:t>, has the </a:t>
            </a:r>
            <a:r>
              <a:rPr b="1">
                <a:solidFill>
                  <a:srgbClr val="7E36FF"/>
                </a:solidFill>
              </a:rPr>
              <a:t>ability</a:t>
            </a:r>
            <a:r>
              <a:t> to copy the skill and is </a:t>
            </a:r>
            <a:r>
              <a:rPr b="1">
                <a:solidFill>
                  <a:srgbClr val="7E36FF"/>
                </a:solidFill>
              </a:rPr>
              <a:t>motivated</a:t>
            </a:r>
            <a:r>
              <a:t> to repeat it.</a:t>
            </a:r>
          </a:p>
        </p:txBody>
      </p:sp>
      <p:pic>
        <p:nvPicPr>
          <p:cNvPr id="146" name="Kicking a ball -Torres.jpg" descr="Kicking a ball -Torres.jpg"/>
          <p:cNvPicPr>
            <a:picLocks noChangeAspect="1"/>
          </p:cNvPicPr>
          <p:nvPr/>
        </p:nvPicPr>
        <p:blipFill>
          <a:blip r:embed="rId2"/>
          <a:srcRect l="6801" t="5387" r="8525" b="2771"/>
          <a:stretch>
            <a:fillRect/>
          </a:stretch>
        </p:blipFill>
        <p:spPr>
          <a:xfrm>
            <a:off x="10307009" y="1476762"/>
            <a:ext cx="2362598" cy="3848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42" y="0"/>
                </a:moveTo>
                <a:cubicBezTo>
                  <a:pt x="780" y="0"/>
                  <a:pt x="0" y="479"/>
                  <a:pt x="0" y="1069"/>
                </a:cubicBezTo>
                <a:lnTo>
                  <a:pt x="0" y="20531"/>
                </a:lnTo>
                <a:cubicBezTo>
                  <a:pt x="0" y="21121"/>
                  <a:pt x="780" y="21600"/>
                  <a:pt x="1742" y="21600"/>
                </a:cubicBezTo>
                <a:lnTo>
                  <a:pt x="19858" y="21600"/>
                </a:lnTo>
                <a:cubicBezTo>
                  <a:pt x="20820" y="21600"/>
                  <a:pt x="21600" y="21121"/>
                  <a:pt x="21600" y="20531"/>
                </a:cubicBezTo>
                <a:lnTo>
                  <a:pt x="21600" y="1069"/>
                </a:lnTo>
                <a:cubicBezTo>
                  <a:pt x="21600" y="479"/>
                  <a:pt x="20820" y="0"/>
                  <a:pt x="19858" y="0"/>
                </a:cubicBezTo>
                <a:lnTo>
                  <a:pt x="1742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47" name="Visual"/>
          <p:cNvSpPr txBox="1"/>
          <p:nvPr/>
        </p:nvSpPr>
        <p:spPr>
          <a:xfrm>
            <a:off x="6085949" y="855768"/>
            <a:ext cx="169489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Visual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1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Verbal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578358">
              <a:spcBef>
                <a:spcPts val="1600"/>
              </a:spcBef>
              <a:buClrTx/>
              <a:buSzTx/>
              <a:buNone/>
              <a:defRPr sz="3564"/>
            </a:pPr>
            <a:r>
              <a:rPr b="1">
                <a:solidFill>
                  <a:srgbClr val="7E36FF"/>
                </a:solidFill>
              </a:rPr>
              <a:t>Verbal</a:t>
            </a:r>
          </a:p>
          <a:p>
            <a:pPr marL="440055" indent="-440055" defTabSz="578358">
              <a:spcBef>
                <a:spcPts val="1600"/>
              </a:spcBef>
              <a:defRPr sz="3564"/>
            </a:pPr>
            <a:r>
              <a:t>This is when someone </a:t>
            </a:r>
            <a:r>
              <a:rPr b="1">
                <a:solidFill>
                  <a:srgbClr val="7E36FF"/>
                </a:solidFill>
              </a:rPr>
              <a:t>describes</a:t>
            </a:r>
            <a:r>
              <a:t> the skill.</a:t>
            </a:r>
          </a:p>
          <a:p>
            <a:pPr marL="440055" indent="-440055" defTabSz="578358">
              <a:spcBef>
                <a:spcPts val="1600"/>
              </a:spcBef>
              <a:defRPr sz="3564"/>
            </a:pPr>
            <a:r>
              <a:t>The performer </a:t>
            </a:r>
            <a:r>
              <a:rPr b="1">
                <a:solidFill>
                  <a:srgbClr val="7E36FF"/>
                </a:solidFill>
              </a:rPr>
              <a:t>hears</a:t>
            </a:r>
            <a:r>
              <a:t> the guidance.</a:t>
            </a:r>
          </a:p>
          <a:p>
            <a:pPr marL="440055" indent="-440055" defTabSz="578358">
              <a:spcBef>
                <a:spcPts val="1600"/>
              </a:spcBef>
              <a:defRPr sz="3564"/>
            </a:pPr>
            <a:r>
              <a:rPr b="1">
                <a:solidFill>
                  <a:srgbClr val="7E36FF"/>
                </a:solidFill>
              </a:rPr>
              <a:t>Higher-level performers</a:t>
            </a:r>
            <a:r>
              <a:t> are able to </a:t>
            </a:r>
            <a:br/>
            <a:r>
              <a:t>respond more readily than inexperienced</a:t>
            </a:r>
            <a:br/>
            <a:r>
              <a:t>performers.</a:t>
            </a:r>
          </a:p>
          <a:p>
            <a:pPr marL="440055" indent="-440055" defTabSz="578358">
              <a:spcBef>
                <a:spcPts val="1600"/>
              </a:spcBef>
              <a:defRPr sz="3564"/>
            </a:pPr>
            <a:r>
              <a:t>However, this type of guidance can be </a:t>
            </a:r>
            <a:r>
              <a:rPr b="1">
                <a:solidFill>
                  <a:srgbClr val="7E36FF"/>
                </a:solidFill>
              </a:rPr>
              <a:t>boring</a:t>
            </a:r>
            <a:r>
              <a:t> </a:t>
            </a:r>
            <a:br/>
            <a:r>
              <a:t>and often </a:t>
            </a:r>
            <a:r>
              <a:rPr b="1">
                <a:solidFill>
                  <a:srgbClr val="7E36FF"/>
                </a:solidFill>
              </a:rPr>
              <a:t>complex tactics </a:t>
            </a:r>
            <a:r>
              <a:t>or skills are </a:t>
            </a:r>
            <a:r>
              <a:rPr b="1">
                <a:solidFill>
                  <a:srgbClr val="7E36FF"/>
                </a:solidFill>
              </a:rPr>
              <a:t>hard to describe</a:t>
            </a:r>
            <a:r>
              <a:t>.</a:t>
            </a:r>
          </a:p>
          <a:p>
            <a:pPr marL="440055" indent="-440055" defTabSz="578358">
              <a:spcBef>
                <a:spcPts val="1600"/>
              </a:spcBef>
              <a:defRPr sz="3564"/>
            </a:pPr>
            <a:endParaRPr/>
          </a:p>
        </p:txBody>
      </p:sp>
      <p:pic>
        <p:nvPicPr>
          <p:cNvPr id="150" name="Coach.jpg" descr="Coach.jpg"/>
          <p:cNvPicPr>
            <a:picLocks noChangeAspect="1"/>
          </p:cNvPicPr>
          <p:nvPr/>
        </p:nvPicPr>
        <p:blipFill>
          <a:blip r:embed="rId2"/>
          <a:srcRect t="16264" r="8036" b="2"/>
          <a:stretch>
            <a:fillRect/>
          </a:stretch>
        </p:blipFill>
        <p:spPr>
          <a:xfrm flipH="1">
            <a:off x="9384270" y="4813116"/>
            <a:ext cx="3619038" cy="4960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597" extrusionOk="0">
                <a:moveTo>
                  <a:pt x="6336" y="3"/>
                </a:moveTo>
                <a:cubicBezTo>
                  <a:pt x="6077" y="-3"/>
                  <a:pt x="5801" y="1"/>
                  <a:pt x="5508" y="15"/>
                </a:cubicBezTo>
                <a:cubicBezTo>
                  <a:pt x="4290" y="74"/>
                  <a:pt x="3755" y="224"/>
                  <a:pt x="3290" y="637"/>
                </a:cubicBezTo>
                <a:cubicBezTo>
                  <a:pt x="2488" y="1349"/>
                  <a:pt x="2337" y="2427"/>
                  <a:pt x="2843" y="3828"/>
                </a:cubicBezTo>
                <a:cubicBezTo>
                  <a:pt x="3122" y="4602"/>
                  <a:pt x="3148" y="4771"/>
                  <a:pt x="3037" y="5095"/>
                </a:cubicBezTo>
                <a:cubicBezTo>
                  <a:pt x="2812" y="5748"/>
                  <a:pt x="1939" y="6552"/>
                  <a:pt x="1568" y="6448"/>
                </a:cubicBezTo>
                <a:cubicBezTo>
                  <a:pt x="1491" y="6426"/>
                  <a:pt x="1435" y="6471"/>
                  <a:pt x="1443" y="6548"/>
                </a:cubicBezTo>
                <a:cubicBezTo>
                  <a:pt x="1451" y="6625"/>
                  <a:pt x="1361" y="6703"/>
                  <a:pt x="1242" y="6721"/>
                </a:cubicBezTo>
                <a:cubicBezTo>
                  <a:pt x="1122" y="6739"/>
                  <a:pt x="795" y="6929"/>
                  <a:pt x="513" y="7144"/>
                </a:cubicBezTo>
                <a:lnTo>
                  <a:pt x="0" y="7536"/>
                </a:lnTo>
                <a:lnTo>
                  <a:pt x="0" y="14567"/>
                </a:lnTo>
                <a:lnTo>
                  <a:pt x="0" y="21597"/>
                </a:lnTo>
                <a:lnTo>
                  <a:pt x="4325" y="21597"/>
                </a:lnTo>
                <a:lnTo>
                  <a:pt x="8653" y="21597"/>
                </a:lnTo>
                <a:lnTo>
                  <a:pt x="8580" y="19527"/>
                </a:lnTo>
                <a:cubicBezTo>
                  <a:pt x="8540" y="18388"/>
                  <a:pt x="8496" y="17359"/>
                  <a:pt x="8483" y="17241"/>
                </a:cubicBezTo>
                <a:cubicBezTo>
                  <a:pt x="8464" y="17073"/>
                  <a:pt x="8507" y="17033"/>
                  <a:pt x="8691" y="17049"/>
                </a:cubicBezTo>
                <a:cubicBezTo>
                  <a:pt x="9743" y="17142"/>
                  <a:pt x="10302" y="17232"/>
                  <a:pt x="10434" y="17335"/>
                </a:cubicBezTo>
                <a:cubicBezTo>
                  <a:pt x="10520" y="17401"/>
                  <a:pt x="10893" y="17994"/>
                  <a:pt x="11262" y="18651"/>
                </a:cubicBezTo>
                <a:cubicBezTo>
                  <a:pt x="11631" y="19309"/>
                  <a:pt x="11949" y="19860"/>
                  <a:pt x="11969" y="19878"/>
                </a:cubicBezTo>
                <a:cubicBezTo>
                  <a:pt x="11989" y="19895"/>
                  <a:pt x="12678" y="19544"/>
                  <a:pt x="13499" y="19097"/>
                </a:cubicBezTo>
                <a:cubicBezTo>
                  <a:pt x="14809" y="18384"/>
                  <a:pt x="15014" y="18300"/>
                  <a:pt x="15176" y="18404"/>
                </a:cubicBezTo>
                <a:cubicBezTo>
                  <a:pt x="15434" y="18571"/>
                  <a:pt x="15670" y="18552"/>
                  <a:pt x="15840" y="18352"/>
                </a:cubicBezTo>
                <a:cubicBezTo>
                  <a:pt x="15920" y="18258"/>
                  <a:pt x="16103" y="18181"/>
                  <a:pt x="16247" y="18181"/>
                </a:cubicBezTo>
                <a:cubicBezTo>
                  <a:pt x="16392" y="18181"/>
                  <a:pt x="16577" y="18102"/>
                  <a:pt x="16659" y="18007"/>
                </a:cubicBezTo>
                <a:cubicBezTo>
                  <a:pt x="16740" y="17911"/>
                  <a:pt x="16853" y="17853"/>
                  <a:pt x="16909" y="17879"/>
                </a:cubicBezTo>
                <a:cubicBezTo>
                  <a:pt x="17084" y="17958"/>
                  <a:pt x="17382" y="17830"/>
                  <a:pt x="17382" y="17675"/>
                </a:cubicBezTo>
                <a:cubicBezTo>
                  <a:pt x="17382" y="17462"/>
                  <a:pt x="17496" y="17409"/>
                  <a:pt x="17730" y="17516"/>
                </a:cubicBezTo>
                <a:cubicBezTo>
                  <a:pt x="17991" y="17635"/>
                  <a:pt x="18316" y="17548"/>
                  <a:pt x="18316" y="17357"/>
                </a:cubicBezTo>
                <a:cubicBezTo>
                  <a:pt x="18316" y="17276"/>
                  <a:pt x="18206" y="17124"/>
                  <a:pt x="18070" y="17018"/>
                </a:cubicBezTo>
                <a:lnTo>
                  <a:pt x="17825" y="16827"/>
                </a:lnTo>
                <a:lnTo>
                  <a:pt x="18674" y="16372"/>
                </a:lnTo>
                <a:cubicBezTo>
                  <a:pt x="19141" y="16122"/>
                  <a:pt x="19973" y="15687"/>
                  <a:pt x="20523" y="15403"/>
                </a:cubicBezTo>
                <a:cubicBezTo>
                  <a:pt x="21073" y="15119"/>
                  <a:pt x="21542" y="14818"/>
                  <a:pt x="21563" y="14734"/>
                </a:cubicBezTo>
                <a:cubicBezTo>
                  <a:pt x="21600" y="14595"/>
                  <a:pt x="21121" y="13989"/>
                  <a:pt x="20814" y="13784"/>
                </a:cubicBezTo>
                <a:cubicBezTo>
                  <a:pt x="20743" y="13737"/>
                  <a:pt x="20119" y="13064"/>
                  <a:pt x="19426" y="12289"/>
                </a:cubicBezTo>
                <a:cubicBezTo>
                  <a:pt x="18732" y="11514"/>
                  <a:pt x="18147" y="10865"/>
                  <a:pt x="18127" y="10847"/>
                </a:cubicBezTo>
                <a:cubicBezTo>
                  <a:pt x="18014" y="10745"/>
                  <a:pt x="17098" y="11162"/>
                  <a:pt x="15301" y="12134"/>
                </a:cubicBezTo>
                <a:lnTo>
                  <a:pt x="13277" y="13229"/>
                </a:lnTo>
                <a:lnTo>
                  <a:pt x="12759" y="12844"/>
                </a:lnTo>
                <a:cubicBezTo>
                  <a:pt x="12390" y="12570"/>
                  <a:pt x="12146" y="12459"/>
                  <a:pt x="11915" y="12459"/>
                </a:cubicBezTo>
                <a:cubicBezTo>
                  <a:pt x="11736" y="12459"/>
                  <a:pt x="11554" y="12484"/>
                  <a:pt x="11513" y="12514"/>
                </a:cubicBezTo>
                <a:cubicBezTo>
                  <a:pt x="11471" y="12544"/>
                  <a:pt x="11284" y="12579"/>
                  <a:pt x="11096" y="12590"/>
                </a:cubicBezTo>
                <a:cubicBezTo>
                  <a:pt x="10909" y="12601"/>
                  <a:pt x="10465" y="12675"/>
                  <a:pt x="10108" y="12758"/>
                </a:cubicBezTo>
                <a:cubicBezTo>
                  <a:pt x="9529" y="12891"/>
                  <a:pt x="9445" y="12941"/>
                  <a:pt x="9330" y="13217"/>
                </a:cubicBezTo>
                <a:cubicBezTo>
                  <a:pt x="9085" y="13801"/>
                  <a:pt x="9104" y="13777"/>
                  <a:pt x="8954" y="13666"/>
                </a:cubicBezTo>
                <a:cubicBezTo>
                  <a:pt x="8773" y="13534"/>
                  <a:pt x="8645" y="12617"/>
                  <a:pt x="8540" y="10695"/>
                </a:cubicBezTo>
                <a:lnTo>
                  <a:pt x="8455" y="9141"/>
                </a:lnTo>
                <a:lnTo>
                  <a:pt x="8095" y="8815"/>
                </a:lnTo>
                <a:cubicBezTo>
                  <a:pt x="7897" y="8635"/>
                  <a:pt x="7505" y="8366"/>
                  <a:pt x="7223" y="8215"/>
                </a:cubicBezTo>
                <a:cubicBezTo>
                  <a:pt x="6188" y="7666"/>
                  <a:pt x="6033" y="7547"/>
                  <a:pt x="6111" y="7372"/>
                </a:cubicBezTo>
                <a:cubicBezTo>
                  <a:pt x="6152" y="7281"/>
                  <a:pt x="6466" y="6986"/>
                  <a:pt x="6809" y="6716"/>
                </a:cubicBezTo>
                <a:cubicBezTo>
                  <a:pt x="7338" y="6298"/>
                  <a:pt x="7493" y="6225"/>
                  <a:pt x="7840" y="6225"/>
                </a:cubicBezTo>
                <a:cubicBezTo>
                  <a:pt x="8509" y="6225"/>
                  <a:pt x="8984" y="6067"/>
                  <a:pt x="8984" y="5843"/>
                </a:cubicBezTo>
                <a:cubicBezTo>
                  <a:pt x="8984" y="5736"/>
                  <a:pt x="9097" y="5462"/>
                  <a:pt x="9235" y="5233"/>
                </a:cubicBezTo>
                <a:cubicBezTo>
                  <a:pt x="9373" y="5004"/>
                  <a:pt x="9478" y="4677"/>
                  <a:pt x="9469" y="4506"/>
                </a:cubicBezTo>
                <a:cubicBezTo>
                  <a:pt x="9456" y="4260"/>
                  <a:pt x="9515" y="4165"/>
                  <a:pt x="9744" y="4055"/>
                </a:cubicBezTo>
                <a:cubicBezTo>
                  <a:pt x="10071" y="3898"/>
                  <a:pt x="10116" y="3622"/>
                  <a:pt x="9855" y="3369"/>
                </a:cubicBezTo>
                <a:cubicBezTo>
                  <a:pt x="9760" y="3277"/>
                  <a:pt x="9711" y="3135"/>
                  <a:pt x="9746" y="3054"/>
                </a:cubicBezTo>
                <a:cubicBezTo>
                  <a:pt x="9781" y="2974"/>
                  <a:pt x="9760" y="2885"/>
                  <a:pt x="9699" y="2857"/>
                </a:cubicBezTo>
                <a:cubicBezTo>
                  <a:pt x="9628" y="2825"/>
                  <a:pt x="9628" y="2692"/>
                  <a:pt x="9703" y="2493"/>
                </a:cubicBezTo>
                <a:cubicBezTo>
                  <a:pt x="9790" y="2263"/>
                  <a:pt x="9782" y="2086"/>
                  <a:pt x="9670" y="1831"/>
                </a:cubicBezTo>
                <a:cubicBezTo>
                  <a:pt x="9131" y="600"/>
                  <a:pt x="8146" y="46"/>
                  <a:pt x="6336" y="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1" name="Verbal"/>
          <p:cNvSpPr txBox="1"/>
          <p:nvPr/>
        </p:nvSpPr>
        <p:spPr>
          <a:xfrm>
            <a:off x="6048010" y="821263"/>
            <a:ext cx="1770771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Verbal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1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Manual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2516">
              <a:spcBef>
                <a:spcPts val="1600"/>
              </a:spcBef>
              <a:buClrTx/>
              <a:buSzTx/>
              <a:buNone/>
              <a:defRPr sz="3528"/>
            </a:pPr>
            <a:r>
              <a:rPr b="1">
                <a:solidFill>
                  <a:srgbClr val="7E36FF"/>
                </a:solidFill>
              </a:rPr>
              <a:t>Manual</a:t>
            </a: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t>This involves a coach </a:t>
            </a:r>
            <a:r>
              <a:rPr b="1">
                <a:solidFill>
                  <a:srgbClr val="7E36FF"/>
                </a:solidFill>
              </a:rPr>
              <a:t>physically guiding</a:t>
            </a:r>
            <a:r>
              <a:t> you through the skill.</a:t>
            </a: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t>They move the body into </a:t>
            </a:r>
            <a:r>
              <a:rPr b="1">
                <a:solidFill>
                  <a:srgbClr val="7E36FF"/>
                </a:solidFill>
              </a:rPr>
              <a:t>position</a:t>
            </a:r>
            <a:r>
              <a:t> and </a:t>
            </a:r>
            <a:r>
              <a:rPr b="1">
                <a:solidFill>
                  <a:srgbClr val="7E36FF"/>
                </a:solidFill>
              </a:rPr>
              <a:t>support</a:t>
            </a:r>
            <a:r>
              <a:t> them in the skill.</a:t>
            </a: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t>This is effective for </a:t>
            </a:r>
            <a:r>
              <a:rPr b="1">
                <a:solidFill>
                  <a:srgbClr val="7E36FF"/>
                </a:solidFill>
              </a:rPr>
              <a:t>beginners</a:t>
            </a:r>
            <a:r>
              <a:t>.</a:t>
            </a: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t>However, it can be </a:t>
            </a:r>
            <a:br/>
            <a:r>
              <a:rPr b="1">
                <a:solidFill>
                  <a:srgbClr val="7E36FF"/>
                </a:solidFill>
              </a:rPr>
              <a:t>demotivating</a:t>
            </a:r>
            <a:r>
              <a:t> as the performer </a:t>
            </a:r>
            <a:br/>
            <a:r>
              <a:t>may not feel they are </a:t>
            </a:r>
            <a:br/>
            <a:r>
              <a:t>performing the skill themselves </a:t>
            </a:r>
            <a:br/>
            <a:r>
              <a:t>and it may </a:t>
            </a:r>
            <a:r>
              <a:rPr b="1">
                <a:solidFill>
                  <a:srgbClr val="7E36FF"/>
                </a:solidFill>
              </a:rPr>
              <a:t>feel different</a:t>
            </a:r>
            <a:r>
              <a:t> </a:t>
            </a:r>
            <a:br/>
            <a:r>
              <a:t>without the manual guidance.</a:t>
            </a:r>
          </a:p>
        </p:txBody>
      </p:sp>
      <p:pic>
        <p:nvPicPr>
          <p:cNvPr id="154" name="Manuel Guidance.jpg" descr="Manuel Guidan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6346" y="5210556"/>
            <a:ext cx="5007136" cy="3337482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Manual"/>
          <p:cNvSpPr txBox="1"/>
          <p:nvPr/>
        </p:nvSpPr>
        <p:spPr>
          <a:xfrm>
            <a:off x="5918220" y="838514"/>
            <a:ext cx="2030351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Manual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1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Mechanical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7E36FF"/>
                </a:solidFill>
              </a:rPr>
              <a:t>Mechanical</a:t>
            </a:r>
          </a:p>
          <a:p>
            <a:r>
              <a:t>The use of </a:t>
            </a:r>
            <a:r>
              <a:rPr b="1">
                <a:solidFill>
                  <a:srgbClr val="7E36FF"/>
                </a:solidFill>
              </a:rPr>
              <a:t>aids</a:t>
            </a:r>
            <a:r>
              <a:t> or </a:t>
            </a:r>
            <a:r>
              <a:rPr b="1">
                <a:solidFill>
                  <a:srgbClr val="7E36FF"/>
                </a:solidFill>
              </a:rPr>
              <a:t>objects</a:t>
            </a:r>
            <a:r>
              <a:t> to assist in the skill learning process.</a:t>
            </a:r>
          </a:p>
          <a:p>
            <a:r>
              <a:t>These are used in </a:t>
            </a:r>
            <a:r>
              <a:rPr b="1">
                <a:solidFill>
                  <a:srgbClr val="7E36FF"/>
                </a:solidFill>
              </a:rPr>
              <a:t>high risk skill</a:t>
            </a:r>
            <a:br>
              <a:rPr b="1">
                <a:solidFill>
                  <a:srgbClr val="7E36FF"/>
                </a:solidFill>
              </a:rPr>
            </a:br>
            <a:r>
              <a:rPr b="1">
                <a:solidFill>
                  <a:srgbClr val="7E36FF"/>
                </a:solidFill>
              </a:rPr>
              <a:t>learning</a:t>
            </a:r>
            <a:r>
              <a:t> found in </a:t>
            </a:r>
            <a:r>
              <a:rPr b="1">
                <a:solidFill>
                  <a:srgbClr val="7E36FF"/>
                </a:solidFill>
              </a:rPr>
              <a:t>Gymnastics</a:t>
            </a:r>
            <a:r>
              <a:t> or</a:t>
            </a:r>
            <a:br/>
            <a:r>
              <a:rPr b="1">
                <a:solidFill>
                  <a:srgbClr val="7E36FF"/>
                </a:solidFill>
              </a:rPr>
              <a:t>Trampoline</a:t>
            </a:r>
            <a:r>
              <a:t>.</a:t>
            </a:r>
          </a:p>
          <a:p>
            <a:r>
              <a:t>It allows the performer to learn </a:t>
            </a:r>
            <a:br/>
            <a:r>
              <a:rPr b="1">
                <a:solidFill>
                  <a:srgbClr val="7E36FF"/>
                </a:solidFill>
              </a:rPr>
              <a:t>without fear</a:t>
            </a:r>
            <a:r>
              <a:t>.</a:t>
            </a:r>
          </a:p>
          <a:p>
            <a:r>
              <a:t>However, the equipment is often</a:t>
            </a:r>
            <a:br/>
            <a:r>
              <a:rPr b="1">
                <a:solidFill>
                  <a:srgbClr val="7E36FF"/>
                </a:solidFill>
              </a:rPr>
              <a:t>expensive</a:t>
            </a:r>
            <a:r>
              <a:t> and the performer may</a:t>
            </a:r>
            <a:br/>
            <a:r>
              <a:rPr b="1">
                <a:solidFill>
                  <a:srgbClr val="7E36FF"/>
                </a:solidFill>
              </a:rPr>
              <a:t>rely</a:t>
            </a:r>
            <a:r>
              <a:t> on the </a:t>
            </a:r>
            <a:r>
              <a:rPr b="1">
                <a:solidFill>
                  <a:srgbClr val="7E36FF"/>
                </a:solidFill>
              </a:rPr>
              <a:t>aid</a:t>
            </a:r>
            <a:r>
              <a:t>.</a:t>
            </a:r>
          </a:p>
        </p:txBody>
      </p:sp>
      <p:pic>
        <p:nvPicPr>
          <p:cNvPr id="15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6173" y="4033432"/>
            <a:ext cx="3387335" cy="4927032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Mechanical"/>
          <p:cNvSpPr txBox="1"/>
          <p:nvPr/>
        </p:nvSpPr>
        <p:spPr>
          <a:xfrm>
            <a:off x="5398772" y="786758"/>
            <a:ext cx="306924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Mechanical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1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Tennis - Woman edit 1.tiff" descr="Tennis - Woman edit 1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7333" y="2967397"/>
            <a:ext cx="3188868" cy="3086101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The brain is constantly receiving feedback from all the senses this helps to improve and refine the skill learnt. There are different types of feedback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96570">
              <a:spcBef>
                <a:spcPts val="1400"/>
              </a:spcBef>
              <a:buClrTx/>
              <a:buSzTx/>
              <a:buNone/>
              <a:defRPr sz="3060"/>
            </a:pPr>
            <a:r>
              <a:t>The brain is constantly </a:t>
            </a:r>
            <a:r>
              <a:rPr b="1">
                <a:solidFill>
                  <a:srgbClr val="7E36FF"/>
                </a:solidFill>
              </a:rPr>
              <a:t>receiving feedback</a:t>
            </a:r>
            <a:r>
              <a:t> from all the </a:t>
            </a:r>
            <a:r>
              <a:rPr b="1">
                <a:solidFill>
                  <a:srgbClr val="7E36FF"/>
                </a:solidFill>
              </a:rPr>
              <a:t>senses</a:t>
            </a:r>
            <a:r>
              <a:t> this helps to </a:t>
            </a:r>
            <a:r>
              <a:rPr b="1">
                <a:solidFill>
                  <a:srgbClr val="7E36FF"/>
                </a:solidFill>
              </a:rPr>
              <a:t>improve</a:t>
            </a:r>
            <a:r>
              <a:t> and </a:t>
            </a:r>
            <a:r>
              <a:rPr b="1">
                <a:solidFill>
                  <a:srgbClr val="7E36FF"/>
                </a:solidFill>
              </a:rPr>
              <a:t>refine</a:t>
            </a:r>
            <a:r>
              <a:t> the </a:t>
            </a:r>
            <a:r>
              <a:rPr b="1">
                <a:solidFill>
                  <a:srgbClr val="7E36FF"/>
                </a:solidFill>
              </a:rPr>
              <a:t>skill</a:t>
            </a:r>
            <a:r>
              <a:rPr b="1">
                <a:solidFill>
                  <a:srgbClr val="194486"/>
                </a:solidFill>
              </a:rPr>
              <a:t> </a:t>
            </a:r>
            <a:r>
              <a:rPr b="1">
                <a:solidFill>
                  <a:srgbClr val="7E36FF"/>
                </a:solidFill>
              </a:rPr>
              <a:t>learnt</a:t>
            </a:r>
            <a:r>
              <a:t>. There are </a:t>
            </a:r>
            <a:r>
              <a:rPr b="1">
                <a:solidFill>
                  <a:srgbClr val="7E36FF"/>
                </a:solidFill>
              </a:rPr>
              <a:t>different types</a:t>
            </a:r>
            <a:r>
              <a:t> of feedback:</a:t>
            </a:r>
          </a:p>
          <a:p>
            <a:pPr marL="0" indent="0" defTabSz="496570">
              <a:spcBef>
                <a:spcPts val="1400"/>
              </a:spcBef>
              <a:buClrTx/>
              <a:buSzTx/>
              <a:buNone/>
              <a:defRPr sz="3060"/>
            </a:pPr>
            <a:r>
              <a:rPr b="1">
                <a:solidFill>
                  <a:srgbClr val="7E36FF"/>
                </a:solidFill>
              </a:rPr>
              <a:t>Intrinsic Feedback </a:t>
            </a:r>
            <a:r>
              <a:t>– Comes from inside.</a:t>
            </a:r>
          </a:p>
          <a:p>
            <a:pPr marL="377825" indent="-377825" defTabSz="496570">
              <a:spcBef>
                <a:spcPts val="1400"/>
              </a:spcBef>
              <a:defRPr sz="3060"/>
            </a:pPr>
            <a:r>
              <a:t>This feedback is from the body’s own </a:t>
            </a:r>
            <a:r>
              <a:rPr b="1">
                <a:solidFill>
                  <a:srgbClr val="7E36FF"/>
                </a:solidFill>
              </a:rPr>
              <a:t>sensors</a:t>
            </a:r>
            <a:r>
              <a:t>, </a:t>
            </a:r>
            <a:br/>
            <a:r>
              <a:rPr b="1">
                <a:solidFill>
                  <a:srgbClr val="7E36FF"/>
                </a:solidFill>
              </a:rPr>
              <a:t>seeing</a:t>
            </a:r>
            <a:r>
              <a:t> the ball fly when you hit it, </a:t>
            </a:r>
            <a:r>
              <a:rPr b="1">
                <a:solidFill>
                  <a:srgbClr val="7E36FF"/>
                </a:solidFill>
              </a:rPr>
              <a:t>hearing</a:t>
            </a:r>
            <a:r>
              <a:t> the </a:t>
            </a:r>
            <a:br/>
            <a:r>
              <a:t>sound of contact on the ball, </a:t>
            </a:r>
            <a:r>
              <a:rPr b="1">
                <a:solidFill>
                  <a:srgbClr val="7E36FF"/>
                </a:solidFill>
              </a:rPr>
              <a:t>feeling</a:t>
            </a:r>
            <a:r>
              <a:t> the contact </a:t>
            </a:r>
            <a:br/>
            <a:r>
              <a:t>on the ball.</a:t>
            </a:r>
          </a:p>
          <a:p>
            <a:pPr marL="0" indent="0" defTabSz="496570">
              <a:spcBef>
                <a:spcPts val="1400"/>
              </a:spcBef>
              <a:buClrTx/>
              <a:buSzTx/>
              <a:buNone/>
              <a:defRPr sz="3060"/>
            </a:pPr>
            <a:r>
              <a:rPr b="1">
                <a:solidFill>
                  <a:srgbClr val="7E36FF"/>
                </a:solidFill>
              </a:rPr>
              <a:t>Extrinsic Feedback </a:t>
            </a:r>
            <a:r>
              <a:t>- Comes from outside.</a:t>
            </a:r>
          </a:p>
          <a:p>
            <a:pPr marL="377825" indent="-377825" defTabSz="496570">
              <a:spcBef>
                <a:spcPts val="1400"/>
              </a:spcBef>
              <a:defRPr sz="3060"/>
            </a:pPr>
            <a:r>
              <a:t>There are two types of extrinsic feedback;</a:t>
            </a:r>
          </a:p>
          <a:p>
            <a:pPr marL="755650" lvl="1" indent="-377825" defTabSz="496570">
              <a:spcBef>
                <a:spcPts val="1400"/>
              </a:spcBef>
              <a:defRPr sz="3060"/>
            </a:pPr>
            <a:r>
              <a:rPr b="1">
                <a:solidFill>
                  <a:srgbClr val="7E36FF"/>
                </a:solidFill>
              </a:rPr>
              <a:t>Knowledge of Results</a:t>
            </a:r>
            <a:r>
              <a:t> - Seeing you scored.</a:t>
            </a:r>
          </a:p>
          <a:p>
            <a:pPr marL="755650" lvl="1" indent="-377825" defTabSz="496570">
              <a:spcBef>
                <a:spcPts val="1400"/>
              </a:spcBef>
              <a:defRPr sz="3060"/>
            </a:pPr>
            <a:r>
              <a:rPr b="1">
                <a:solidFill>
                  <a:srgbClr val="7E36FF"/>
                </a:solidFill>
              </a:rPr>
              <a:t>Knowledge of Performance</a:t>
            </a:r>
            <a:r>
              <a:t> - Your coach tells you that you need to open out of the somersault earlier in diving.</a:t>
            </a:r>
          </a:p>
        </p:txBody>
      </p:sp>
      <p:pic>
        <p:nvPicPr>
          <p:cNvPr id="163" name="Basketball in the net edit 1.png" descr="Basketball in the net edit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4495" y="6083300"/>
            <a:ext cx="2733609" cy="1816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Coach pointing edit 1.tiff" descr="Coach pointing edit 1.tif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8625" y="6810926"/>
            <a:ext cx="1513254" cy="2095501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Feedback"/>
          <p:cNvSpPr txBox="1"/>
          <p:nvPr/>
        </p:nvSpPr>
        <p:spPr>
          <a:xfrm>
            <a:off x="5593458" y="804010"/>
            <a:ext cx="2679875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Feedback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1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oncurren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7E36FF"/>
                </a:solidFill>
              </a:rPr>
              <a:t>Concurrent</a:t>
            </a:r>
          </a:p>
          <a:p>
            <a:r>
              <a:t>Used to </a:t>
            </a:r>
            <a:r>
              <a:rPr b="1">
                <a:solidFill>
                  <a:srgbClr val="7E36FF"/>
                </a:solidFill>
              </a:rPr>
              <a:t>motivate</a:t>
            </a:r>
            <a:r>
              <a:t> the athlete and let them know what they are doing </a:t>
            </a:r>
            <a:r>
              <a:rPr b="1">
                <a:solidFill>
                  <a:srgbClr val="7E36FF"/>
                </a:solidFill>
              </a:rPr>
              <a:t>correctly</a:t>
            </a:r>
            <a:r>
              <a:t>.</a:t>
            </a:r>
          </a:p>
          <a:p>
            <a:r>
              <a:t>However, it may make the athlete feel the performance was more positive than it actually was.</a:t>
            </a:r>
          </a:p>
          <a:p>
            <a:pPr marL="0" indent="0">
              <a:buClrTx/>
              <a:buSzTx/>
              <a:buNone/>
            </a:pPr>
            <a:r>
              <a:rPr b="1">
                <a:solidFill>
                  <a:srgbClr val="7E36FF"/>
                </a:solidFill>
              </a:rPr>
              <a:t>Terminal</a:t>
            </a:r>
          </a:p>
          <a:p>
            <a:r>
              <a:t>Used to inform the athlete about an </a:t>
            </a:r>
            <a:r>
              <a:rPr b="1">
                <a:solidFill>
                  <a:srgbClr val="7E36FF"/>
                </a:solidFill>
              </a:rPr>
              <a:t>incorrect</a:t>
            </a:r>
            <a:r>
              <a:t> movement and what they must do to correct it.</a:t>
            </a:r>
          </a:p>
          <a:p>
            <a:r>
              <a:t>It can be demotivating and overuse can leave athletes not knowing what to focus on.</a:t>
            </a:r>
          </a:p>
        </p:txBody>
      </p:sp>
      <p:sp>
        <p:nvSpPr>
          <p:cNvPr id="168" name="Feedback"/>
          <p:cNvSpPr txBox="1"/>
          <p:nvPr/>
        </p:nvSpPr>
        <p:spPr>
          <a:xfrm>
            <a:off x="5593458" y="821261"/>
            <a:ext cx="2679875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Feedback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1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ports professionals collect large amounts of data about their individual and team performanc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Sports professionals collect large amounts of </a:t>
            </a:r>
            <a:r>
              <a:rPr b="1" dirty="0">
                <a:solidFill>
                  <a:srgbClr val="7E36FF"/>
                </a:solidFill>
              </a:rPr>
              <a:t>data</a:t>
            </a:r>
            <a:r>
              <a:rPr dirty="0"/>
              <a:t> about their individual and team performance. </a:t>
            </a:r>
          </a:p>
          <a:p>
            <a:r>
              <a:rPr dirty="0"/>
              <a:t>It can be received at the </a:t>
            </a:r>
            <a:r>
              <a:rPr b="1" dirty="0">
                <a:solidFill>
                  <a:srgbClr val="7E36FF"/>
                </a:solidFill>
              </a:rPr>
              <a:t>end</a:t>
            </a:r>
            <a:r>
              <a:rPr dirty="0"/>
              <a:t> of the performance (terminally) or </a:t>
            </a:r>
            <a:r>
              <a:rPr b="1" dirty="0">
                <a:solidFill>
                  <a:srgbClr val="7E36FF"/>
                </a:solidFill>
              </a:rPr>
              <a:t>during</a:t>
            </a:r>
            <a:r>
              <a:rPr dirty="0"/>
              <a:t> (concurrent).</a:t>
            </a:r>
          </a:p>
          <a:p>
            <a:r>
              <a:rPr dirty="0"/>
              <a:t>This is represented </a:t>
            </a:r>
            <a:r>
              <a:rPr b="1" dirty="0">
                <a:solidFill>
                  <a:srgbClr val="7E36FF"/>
                </a:solidFill>
              </a:rPr>
              <a:t>graphically</a:t>
            </a:r>
            <a:r>
              <a:rPr dirty="0"/>
              <a:t> or using </a:t>
            </a:r>
            <a:r>
              <a:rPr b="1" dirty="0">
                <a:solidFill>
                  <a:srgbClr val="7E36FF"/>
                </a:solidFill>
              </a:rPr>
              <a:t>images</a:t>
            </a:r>
            <a:r>
              <a:rPr dirty="0"/>
              <a:t>.</a:t>
            </a:r>
          </a:p>
        </p:txBody>
      </p:sp>
      <p:sp>
        <p:nvSpPr>
          <p:cNvPr id="171" name="Graphical Representation"/>
          <p:cNvSpPr txBox="1"/>
          <p:nvPr/>
        </p:nvSpPr>
        <p:spPr>
          <a:xfrm>
            <a:off x="3648040" y="817420"/>
            <a:ext cx="657071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Graphical </a:t>
            </a:r>
            <a:r>
              <a:rPr lang="en-AU" dirty="0"/>
              <a:t>r</a:t>
            </a:r>
            <a:r>
              <a:rPr dirty="0" err="1"/>
              <a:t>epresentation</a:t>
            </a:r>
            <a:endParaRPr dirty="0"/>
          </a:p>
        </p:txBody>
      </p:sp>
      <p:pic>
        <p:nvPicPr>
          <p:cNvPr id="17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568" y="5565302"/>
            <a:ext cx="4521103" cy="3390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071" y="5661584"/>
            <a:ext cx="5490065" cy="31982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546</Words>
  <Application>Microsoft Office PowerPoint</Application>
  <PresentationFormat>Custom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5</cp:revision>
  <dcterms:modified xsi:type="dcterms:W3CDTF">2025-10-26T07:35:35Z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2025-10-26T07:18:44Z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9129910e-9b51-4b2c-9a77-d9937f3d5422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