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2AE30F-9359-4358-914A-998B14A79303}" v="2" dt="2026-07-15T10:21:20.992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8"/>
    <p:restoredTop sz="94661"/>
  </p:normalViewPr>
  <p:slideViewPr>
    <p:cSldViewPr snapToGrid="0" snapToObjects="1">
      <p:cViewPr varScale="1">
        <p:scale>
          <a:sx n="42" d="100"/>
          <a:sy n="42" d="100"/>
        </p:scale>
        <p:origin x="7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ne Wild" userId="d2fad3d3-e8f2-49cc-9b88-830c9ac61e23" providerId="ADAL" clId="{905C07AB-5E61-469D-8ED2-F9AB5C24D518}"/>
    <pc:docChg chg="modSld">
      <pc:chgData name="Nadine Wild" userId="d2fad3d3-e8f2-49cc-9b88-830c9ac61e23" providerId="ADAL" clId="{905C07AB-5E61-469D-8ED2-F9AB5C24D518}" dt="2026-07-15T10:22:41.211" v="4" actId="1076"/>
      <pc:docMkLst>
        <pc:docMk/>
      </pc:docMkLst>
      <pc:sldChg chg="modSp">
        <pc:chgData name="Nadine Wild" userId="d2fad3d3-e8f2-49cc-9b88-830c9ac61e23" providerId="ADAL" clId="{905C07AB-5E61-469D-8ED2-F9AB5C24D518}" dt="2026-07-15T10:05:19.823" v="0" actId="20577"/>
        <pc:sldMkLst>
          <pc:docMk/>
          <pc:sldMk cId="0" sldId="259"/>
        </pc:sldMkLst>
        <pc:spChg chg="mod">
          <ac:chgData name="Nadine Wild" userId="d2fad3d3-e8f2-49cc-9b88-830c9ac61e23" providerId="ADAL" clId="{905C07AB-5E61-469D-8ED2-F9AB5C24D518}" dt="2026-07-15T10:05:19.823" v="0" actId="20577"/>
          <ac:spMkLst>
            <pc:docMk/>
            <pc:sldMk cId="0" sldId="259"/>
            <ac:spMk id="150" creationId="{00000000-0000-0000-0000-000000000000}"/>
          </ac:spMkLst>
        </pc:spChg>
      </pc:sldChg>
      <pc:sldChg chg="modSp mod">
        <pc:chgData name="Nadine Wild" userId="d2fad3d3-e8f2-49cc-9b88-830c9ac61e23" providerId="ADAL" clId="{905C07AB-5E61-469D-8ED2-F9AB5C24D518}" dt="2026-07-15T10:22:41.211" v="4" actId="1076"/>
        <pc:sldMkLst>
          <pc:docMk/>
          <pc:sldMk cId="0" sldId="262"/>
        </pc:sldMkLst>
        <pc:spChg chg="mod">
          <ac:chgData name="Nadine Wild" userId="d2fad3d3-e8f2-49cc-9b88-830c9ac61e23" providerId="ADAL" clId="{905C07AB-5E61-469D-8ED2-F9AB5C24D518}" dt="2026-07-15T10:21:20.988" v="1" actId="20577"/>
          <ac:spMkLst>
            <pc:docMk/>
            <pc:sldMk cId="0" sldId="262"/>
            <ac:spMk id="162" creationId="{00000000-0000-0000-0000-000000000000}"/>
          </ac:spMkLst>
        </pc:spChg>
        <pc:picChg chg="mod">
          <ac:chgData name="Nadine Wild" userId="d2fad3d3-e8f2-49cc-9b88-830c9ac61e23" providerId="ADAL" clId="{905C07AB-5E61-469D-8ED2-F9AB5C24D518}" dt="2026-07-15T10:22:41.211" v="4" actId="1076"/>
          <ac:picMkLst>
            <pc:docMk/>
            <pc:sldMk cId="0" sldId="262"/>
            <ac:picMk id="164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5" name="Shape 13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3" descr="A purple background with a ball and a syringe&#10;&#10;AI-generated content may be incorrect.">
            <a:extLst>
              <a:ext uri="{FF2B5EF4-FFF2-40B4-BE49-F238E27FC236}">
                <a16:creationId xmlns:a16="http://schemas.microsoft.com/office/drawing/2014/main" id="{F64B3F15-468D-6113-848B-62C522F025C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22.jpg" descr="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Image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7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3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Image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413093"/>
            <a:ext cx="11099800" cy="7125790"/>
          </a:xfrm>
          <a:prstGeom prst="rect">
            <a:avLst/>
          </a:prstGeom>
        </p:spPr>
        <p:txBody>
          <a:bodyPr anchor="t"/>
          <a:lstStyle>
            <a:lvl1pPr>
              <a:buClr>
                <a:srgbClr val="FF40FF"/>
              </a:buClr>
            </a:lvl1pPr>
            <a:lvl2pPr>
              <a:buClr>
                <a:srgbClr val="FF40FF"/>
              </a:buClr>
            </a:lvl2pPr>
            <a:lvl3pPr>
              <a:buClr>
                <a:srgbClr val="FF40FF"/>
              </a:buClr>
            </a:lvl3pPr>
            <a:lvl4pPr>
              <a:buClr>
                <a:srgbClr val="FF40FF"/>
              </a:buClr>
            </a:lvl4pPr>
            <a:lvl5pPr>
              <a:buClr>
                <a:srgbClr val="FF40FF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3" descr="A pink and white light&#10;&#10;AI-generated content may be incorrect.">
            <a:extLst>
              <a:ext uri="{FF2B5EF4-FFF2-40B4-BE49-F238E27FC236}">
                <a16:creationId xmlns:a16="http://schemas.microsoft.com/office/drawing/2014/main" id="{71A9228D-4E67-6C65-709B-79395E71593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0375" y="-1027113"/>
            <a:ext cx="13442950" cy="3816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 cop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MONKEY-header_COLOURS-10.jpg" descr="MONKEY-header_COLOURS-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9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Title Text"/>
          <p:cNvSpPr txBox="1"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9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F3D023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F3D023"/>
              </a:buClr>
              <a:buSzPct val="100000"/>
              <a:buChar char="-"/>
              <a:defRPr sz="4000"/>
            </a:lvl4pPr>
            <a:lvl5pPr marL="1498600" indent="-431800">
              <a:buClr>
                <a:srgbClr val="E8C723"/>
              </a:buClr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764210"/>
            <a:ext cx="11099800" cy="7125790"/>
          </a:xfrm>
          <a:prstGeom prst="rect">
            <a:avLst/>
          </a:prstGeom>
        </p:spPr>
        <p:txBody>
          <a:bodyPr anchor="t"/>
          <a:lstStyle>
            <a:lvl1pPr marL="525779" indent="-525779">
              <a:buClr>
                <a:srgbClr val="C182FF"/>
              </a:buClr>
            </a:lvl1pPr>
            <a:lvl2pPr marL="995679" indent="-411479">
              <a:buClr>
                <a:srgbClr val="C182FF"/>
              </a:buClr>
            </a:lvl2pPr>
            <a:lvl3pPr marL="1455419" indent="-388619">
              <a:buClr>
                <a:srgbClr val="C182FF"/>
              </a:buClr>
            </a:lvl3pPr>
            <a:lvl4pPr marL="1455419" indent="-388619">
              <a:buClr>
                <a:srgbClr val="C182FF"/>
              </a:buClr>
            </a:lvl4pPr>
            <a:lvl5pPr marL="1455419" indent="-388619">
              <a:buClr>
                <a:srgbClr val="C182FF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-PE — THE ULTIMATE  RESOURCE CENTRE FOR PE…"/>
          <p:cNvSpPr txBox="1"/>
          <p:nvPr/>
        </p:nvSpPr>
        <p:spPr>
          <a:xfrm>
            <a:off x="9062101" y="2295189"/>
            <a:ext cx="3797301" cy="393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19999"/>
              </a:lnSpc>
              <a:spcBef>
                <a:spcPts val="9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A-PE — THE ULTIMATE </a:t>
            </a:r>
            <a:br/>
            <a:r>
              <a:t>RESOURCE CENTRE FOR PE</a:t>
            </a:r>
            <a:endParaRPr sz="1400"/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 resources are board specific and </a:t>
            </a:r>
            <a:br/>
            <a:r>
              <a:t>designed to meet the learning needs of your students.</a:t>
            </a:r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you need a learning task, a worksheet, exam style questions, relevant videos or a presentation....IT”S ALL HERE.</a:t>
            </a:r>
          </a:p>
          <a:p>
            <a:pPr algn="l">
              <a:lnSpc>
                <a:spcPct val="119999"/>
              </a:lnSpc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© Copyright</a:t>
            </a:r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200"/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Find out more at</a:t>
            </a:r>
          </a:p>
          <a:p>
            <a:pPr algn="l">
              <a:lnSpc>
                <a:spcPct val="119999"/>
              </a:lnSpc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www.a-pe.co.uk</a:t>
            </a:r>
          </a:p>
        </p:txBody>
      </p:sp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7" name="Picture 3" descr="A purple background with a ball and a syringe&#10;&#10;AI-generated content may be incorrect.">
            <a:extLst>
              <a:ext uri="{FF2B5EF4-FFF2-40B4-BE49-F238E27FC236}">
                <a16:creationId xmlns:a16="http://schemas.microsoft.com/office/drawing/2014/main" id="{8251EAA1-012B-2578-233E-8E1315CE62C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132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889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333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78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222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67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11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556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00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9531F1-86B4-2FD5-DEE9-AFBD3AC35C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060450"/>
            <a:ext cx="7127875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6600" b="1" dirty="0">
                <a:solidFill>
                  <a:schemeClr val="bg1"/>
                </a:solidFill>
                <a:latin typeface="Helvetica (Headings)"/>
                <a:ea typeface="Gill Sans" charset="0"/>
                <a:cs typeface="ADLaM Display" panose="02010000000000000000" pitchFamily="2" charset="0"/>
                <a:sym typeface="Gill Sans" charset="0"/>
              </a:rPr>
              <a:t>Ethical and socio-cultural issues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C3AFD365-6118-A89E-F870-075D078F9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837613"/>
            <a:ext cx="81359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2000" dirty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rPr>
              <a:t>2.2.3 Socio-cultural influences</a:t>
            </a:r>
          </a:p>
        </p:txBody>
      </p:sp>
    </p:spTree>
  </p:cSld>
  <p:clrMapOvr>
    <a:masterClrMapping/>
  </p:clrMapOvr>
  <p:transition spd="med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portsmanship"/>
          <p:cNvSpPr txBox="1"/>
          <p:nvPr/>
        </p:nvSpPr>
        <p:spPr>
          <a:xfrm>
            <a:off x="1358313" y="7127196"/>
            <a:ext cx="344217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Sportsmanship</a:t>
            </a:r>
          </a:p>
        </p:txBody>
      </p:sp>
      <p:sp>
        <p:nvSpPr>
          <p:cNvPr id="139" name="Gamesmanship"/>
          <p:cNvSpPr txBox="1"/>
          <p:nvPr/>
        </p:nvSpPr>
        <p:spPr>
          <a:xfrm>
            <a:off x="7769302" y="6871575"/>
            <a:ext cx="351919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Gamesmanship</a:t>
            </a:r>
          </a:p>
        </p:txBody>
      </p:sp>
      <p:sp>
        <p:nvSpPr>
          <p:cNvPr id="140" name="Performance Enhancing Drugs"/>
          <p:cNvSpPr txBox="1"/>
          <p:nvPr/>
        </p:nvSpPr>
        <p:spPr>
          <a:xfrm>
            <a:off x="4230545" y="717024"/>
            <a:ext cx="682138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Performance Enhancing Drugs</a:t>
            </a:r>
          </a:p>
        </p:txBody>
      </p:sp>
      <p:sp>
        <p:nvSpPr>
          <p:cNvPr id="141" name="Ethical and socio-cultural issues"/>
          <p:cNvSpPr txBox="1"/>
          <p:nvPr/>
        </p:nvSpPr>
        <p:spPr>
          <a:xfrm>
            <a:off x="3154781" y="4552950"/>
            <a:ext cx="669523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40FF"/>
                </a:solidFill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40FF"/>
                </a:solidFill>
              </a:rPr>
              <a:t>Ethical and socio-cultural issues</a:t>
            </a:r>
          </a:p>
        </p:txBody>
      </p:sp>
      <p:sp>
        <p:nvSpPr>
          <p:cNvPr id="142" name="Deviant Behaviour"/>
          <p:cNvSpPr txBox="1"/>
          <p:nvPr/>
        </p:nvSpPr>
        <p:spPr>
          <a:xfrm>
            <a:off x="1943814" y="2234324"/>
            <a:ext cx="412864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Deviant Behaviour</a:t>
            </a:r>
          </a:p>
        </p:txBody>
      </p:sp>
      <p:sp>
        <p:nvSpPr>
          <p:cNvPr id="143" name="Consequences"/>
          <p:cNvSpPr txBox="1"/>
          <p:nvPr/>
        </p:nvSpPr>
        <p:spPr>
          <a:xfrm>
            <a:off x="7574846" y="2234324"/>
            <a:ext cx="3366493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Consequences</a:t>
            </a:r>
          </a:p>
        </p:txBody>
      </p:sp>
      <p:sp>
        <p:nvSpPr>
          <p:cNvPr id="144" name="Cheating"/>
          <p:cNvSpPr txBox="1"/>
          <p:nvPr/>
        </p:nvSpPr>
        <p:spPr>
          <a:xfrm>
            <a:off x="6047371" y="8388875"/>
            <a:ext cx="207012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 dirty="0">
                <a:latin typeface="Helvetica"/>
                <a:ea typeface="Helvetica"/>
                <a:cs typeface="Helvetica"/>
                <a:sym typeface="Helvetica"/>
              </a:rPr>
              <a:t>Cheating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 animBg="1" advAuto="0"/>
      <p:bldP spid="139" grpId="0" animBg="1" advAuto="0"/>
      <p:bldP spid="140" grpId="0" animBg="1" advAuto="0"/>
      <p:bldP spid="142" grpId="0" animBg="1" advAuto="0"/>
      <p:bldP spid="143" grpId="0" animBg="1" advAuto="0"/>
      <p:bldP spid="144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portsmanship is demonstrated by competing in the spirit of the game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b="1" dirty="0">
                <a:solidFill>
                  <a:srgbClr val="FF40FF"/>
                </a:solidFill>
              </a:rPr>
              <a:t>Sportsmanship</a:t>
            </a:r>
            <a:r>
              <a:rPr dirty="0"/>
              <a:t> is demonstrated by competing in the </a:t>
            </a:r>
            <a:r>
              <a:rPr b="1" dirty="0">
                <a:solidFill>
                  <a:srgbClr val="FF40FF"/>
                </a:solidFill>
              </a:rPr>
              <a:t>spirit of the game</a:t>
            </a:r>
            <a:r>
              <a:rPr dirty="0"/>
              <a:t>.</a:t>
            </a:r>
          </a:p>
          <a:p>
            <a:r>
              <a:rPr dirty="0"/>
              <a:t>A good sports person will play within the </a:t>
            </a:r>
            <a:r>
              <a:rPr b="1" dirty="0">
                <a:solidFill>
                  <a:srgbClr val="FF40FF"/>
                </a:solidFill>
              </a:rPr>
              <a:t>rules</a:t>
            </a:r>
            <a:r>
              <a:rPr dirty="0"/>
              <a:t> of the sport and demonstrate </a:t>
            </a:r>
            <a:r>
              <a:rPr b="1" dirty="0">
                <a:solidFill>
                  <a:srgbClr val="FF40FF"/>
                </a:solidFill>
              </a:rPr>
              <a:t>etiquette</a:t>
            </a:r>
            <a:r>
              <a:rPr dirty="0"/>
              <a:t>.</a:t>
            </a:r>
          </a:p>
          <a:p>
            <a:r>
              <a:rPr dirty="0"/>
              <a:t>A performer who demonstrates good sportsmanship is a good </a:t>
            </a:r>
            <a:r>
              <a:rPr b="1" dirty="0">
                <a:solidFill>
                  <a:srgbClr val="FF40FF"/>
                </a:solidFill>
              </a:rPr>
              <a:t>role</a:t>
            </a:r>
            <a:r>
              <a:rPr dirty="0"/>
              <a:t> </a:t>
            </a:r>
            <a:r>
              <a:rPr b="1" dirty="0">
                <a:solidFill>
                  <a:srgbClr val="FF40FF"/>
                </a:solidFill>
              </a:rPr>
              <a:t>model</a:t>
            </a:r>
            <a:r>
              <a:rPr dirty="0"/>
              <a:t> for others to follow.</a:t>
            </a:r>
          </a:p>
          <a:p>
            <a:r>
              <a:rPr b="1" dirty="0">
                <a:solidFill>
                  <a:srgbClr val="FF40FF"/>
                </a:solidFill>
              </a:rPr>
              <a:t>Examples</a:t>
            </a:r>
            <a:r>
              <a:rPr dirty="0"/>
              <a:t> of this are:</a:t>
            </a:r>
          </a:p>
          <a:p>
            <a:pPr lvl="1"/>
            <a:r>
              <a:rPr dirty="0"/>
              <a:t>Not receiving a red or yellow card.</a:t>
            </a:r>
          </a:p>
          <a:p>
            <a:pPr lvl="1"/>
            <a:r>
              <a:rPr dirty="0"/>
              <a:t>Walking if you know you are out in </a:t>
            </a:r>
            <a:br>
              <a:rPr dirty="0"/>
            </a:br>
            <a:r>
              <a:rPr dirty="0"/>
              <a:t>Cricket.</a:t>
            </a:r>
          </a:p>
        </p:txBody>
      </p:sp>
      <p:pic>
        <p:nvPicPr>
          <p:cNvPr id="14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6602" y="5693780"/>
            <a:ext cx="2599267" cy="3772650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Sportsmanship"/>
          <p:cNvSpPr txBox="1"/>
          <p:nvPr/>
        </p:nvSpPr>
        <p:spPr>
          <a:xfrm>
            <a:off x="4927961" y="783163"/>
            <a:ext cx="4010869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Sportsmanship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0" build="p" bldLvl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amesmanship is the opposite of sportsmanship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b="1" dirty="0">
                <a:solidFill>
                  <a:srgbClr val="FF40FF"/>
                </a:solidFill>
              </a:rPr>
              <a:t>Gamesmanship</a:t>
            </a:r>
            <a:r>
              <a:rPr dirty="0"/>
              <a:t> is the opposite of sportsmanship.</a:t>
            </a:r>
          </a:p>
          <a:p>
            <a:r>
              <a:rPr dirty="0"/>
              <a:t>Athletes that demonstrate gamesmanship </a:t>
            </a:r>
            <a:r>
              <a:rPr b="1" dirty="0">
                <a:solidFill>
                  <a:srgbClr val="FF40FF"/>
                </a:solidFill>
              </a:rPr>
              <a:t>bend the rules</a:t>
            </a:r>
            <a:r>
              <a:rPr dirty="0"/>
              <a:t> and guidelines to gain an advantage so they can </a:t>
            </a:r>
            <a:r>
              <a:rPr b="1" dirty="0">
                <a:solidFill>
                  <a:srgbClr val="FF40FF"/>
                </a:solidFill>
              </a:rPr>
              <a:t>win</a:t>
            </a:r>
            <a:r>
              <a:rPr dirty="0"/>
              <a:t>.</a:t>
            </a:r>
          </a:p>
          <a:p>
            <a:r>
              <a:rPr b="1" dirty="0">
                <a:solidFill>
                  <a:srgbClr val="FF40FF"/>
                </a:solidFill>
              </a:rPr>
              <a:t>Examples</a:t>
            </a:r>
            <a:r>
              <a:rPr dirty="0"/>
              <a:t> of this are:</a:t>
            </a:r>
          </a:p>
          <a:p>
            <a:pPr lvl="1"/>
            <a:r>
              <a:rPr dirty="0"/>
              <a:t>Faking an injury to waste time or to cause your opponent </a:t>
            </a:r>
            <a:r>
              <a:t>to lose </a:t>
            </a:r>
            <a:r>
              <a:rPr dirty="0"/>
              <a:t>momentum.</a:t>
            </a:r>
          </a:p>
          <a:p>
            <a:pPr lvl="1"/>
            <a:r>
              <a:rPr dirty="0"/>
              <a:t>Diving in Football to get a penalty.</a:t>
            </a:r>
          </a:p>
          <a:p>
            <a:pPr lvl="1"/>
            <a:r>
              <a:rPr dirty="0"/>
              <a:t>Barracking an opponent so they </a:t>
            </a:r>
            <a:br>
              <a:rPr dirty="0"/>
            </a:br>
            <a:r>
              <a:rPr dirty="0"/>
              <a:t>lose focus.</a:t>
            </a:r>
          </a:p>
        </p:txBody>
      </p:sp>
      <p:pic>
        <p:nvPicPr>
          <p:cNvPr id="15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7656" y="6466536"/>
            <a:ext cx="2480863" cy="2822330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Gamesmanship"/>
          <p:cNvSpPr txBox="1"/>
          <p:nvPr/>
        </p:nvSpPr>
        <p:spPr>
          <a:xfrm>
            <a:off x="4830689" y="783161"/>
            <a:ext cx="4205413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Gamesmanship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 build="p" bldLvl="5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Deviant behaviour goes against the moral values of the sport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b="1">
                <a:solidFill>
                  <a:srgbClr val="FF40FF"/>
                </a:solidFill>
              </a:rPr>
              <a:t>Deviant</a:t>
            </a:r>
            <a:r>
              <a:t> </a:t>
            </a:r>
            <a:r>
              <a:rPr b="1">
                <a:solidFill>
                  <a:srgbClr val="FF40FF"/>
                </a:solidFill>
              </a:rPr>
              <a:t>behaviour</a:t>
            </a:r>
            <a:r>
              <a:t> goes against the </a:t>
            </a:r>
            <a:r>
              <a:rPr b="1">
                <a:solidFill>
                  <a:srgbClr val="FF40FF"/>
                </a:solidFill>
              </a:rPr>
              <a:t>moral</a:t>
            </a:r>
            <a:r>
              <a:t> </a:t>
            </a:r>
            <a:r>
              <a:rPr b="1">
                <a:solidFill>
                  <a:srgbClr val="FF40FF"/>
                </a:solidFill>
              </a:rPr>
              <a:t>values</a:t>
            </a:r>
            <a:r>
              <a:t> of the sport.</a:t>
            </a:r>
          </a:p>
          <a:p>
            <a:r>
              <a:t>Examples include:</a:t>
            </a:r>
          </a:p>
          <a:p>
            <a:pPr lvl="1"/>
            <a:r>
              <a:t>Using </a:t>
            </a:r>
            <a:r>
              <a:rPr b="1">
                <a:solidFill>
                  <a:srgbClr val="FF40FF"/>
                </a:solidFill>
              </a:rPr>
              <a:t>performance</a:t>
            </a:r>
            <a:r>
              <a:t> </a:t>
            </a:r>
            <a:r>
              <a:rPr b="1">
                <a:solidFill>
                  <a:srgbClr val="FF40FF"/>
                </a:solidFill>
              </a:rPr>
              <a:t>enhancing</a:t>
            </a:r>
            <a:r>
              <a:t> </a:t>
            </a:r>
            <a:r>
              <a:rPr b="1">
                <a:solidFill>
                  <a:srgbClr val="FF40FF"/>
                </a:solidFill>
              </a:rPr>
              <a:t>drugs</a:t>
            </a:r>
            <a:r>
              <a:t>.</a:t>
            </a:r>
          </a:p>
          <a:p>
            <a:pPr lvl="1"/>
            <a:r>
              <a:t>Illegal </a:t>
            </a:r>
            <a:r>
              <a:rPr b="1">
                <a:solidFill>
                  <a:srgbClr val="FF40FF"/>
                </a:solidFill>
              </a:rPr>
              <a:t>betting</a:t>
            </a:r>
            <a:r>
              <a:t> on the outcome.</a:t>
            </a:r>
          </a:p>
          <a:p>
            <a:pPr lvl="1"/>
            <a:r>
              <a:t>Player </a:t>
            </a:r>
            <a:r>
              <a:rPr b="1">
                <a:solidFill>
                  <a:srgbClr val="FF40FF"/>
                </a:solidFill>
              </a:rPr>
              <a:t>violence</a:t>
            </a:r>
            <a:r>
              <a:t>.</a:t>
            </a:r>
          </a:p>
          <a:p>
            <a:pPr lvl="1"/>
            <a:r>
              <a:t>Fielding </a:t>
            </a:r>
            <a:r>
              <a:rPr b="1">
                <a:solidFill>
                  <a:srgbClr val="FF40FF"/>
                </a:solidFill>
              </a:rPr>
              <a:t>ineligible</a:t>
            </a:r>
            <a:r>
              <a:t> players.</a:t>
            </a:r>
          </a:p>
          <a:p>
            <a:pPr lvl="1"/>
            <a:r>
              <a:rPr b="1">
                <a:solidFill>
                  <a:srgbClr val="FF40FF"/>
                </a:solidFill>
              </a:rPr>
              <a:t>Bribery</a:t>
            </a:r>
            <a:r>
              <a:t>.</a:t>
            </a:r>
          </a:p>
          <a:p>
            <a:pPr lvl="1"/>
            <a:r>
              <a:rPr b="1">
                <a:solidFill>
                  <a:srgbClr val="FF40FF"/>
                </a:solidFill>
              </a:rPr>
              <a:t>Fan</a:t>
            </a:r>
            <a:r>
              <a:t> </a:t>
            </a:r>
            <a:r>
              <a:rPr b="1">
                <a:solidFill>
                  <a:srgbClr val="FF40FF"/>
                </a:solidFill>
              </a:rPr>
              <a:t>violence</a:t>
            </a:r>
            <a:r>
              <a:t> or </a:t>
            </a:r>
            <a:r>
              <a:rPr b="1">
                <a:solidFill>
                  <a:srgbClr val="FF40FF"/>
                </a:solidFill>
              </a:rPr>
              <a:t>hooliganism</a:t>
            </a:r>
            <a:r>
              <a:t>.</a:t>
            </a:r>
          </a:p>
        </p:txBody>
      </p:sp>
      <p:sp>
        <p:nvSpPr>
          <p:cNvPr id="155" name="Deviant Behaviour"/>
          <p:cNvSpPr txBox="1"/>
          <p:nvPr/>
        </p:nvSpPr>
        <p:spPr>
          <a:xfrm>
            <a:off x="4501640" y="796573"/>
            <a:ext cx="4863512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Deviant </a:t>
            </a:r>
            <a:r>
              <a:rPr lang="en-AU" dirty="0"/>
              <a:t>b</a:t>
            </a:r>
            <a:r>
              <a:rPr dirty="0" err="1"/>
              <a:t>ehaviour</a:t>
            </a:r>
            <a:endParaRPr dirty="0"/>
          </a:p>
        </p:txBody>
      </p:sp>
      <p:pic>
        <p:nvPicPr>
          <p:cNvPr id="156" name="Drugs - Sign.jpg" descr="Drugs - Sig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6125" y="5902865"/>
            <a:ext cx="4115105" cy="27334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0" build="p" bldLvl="5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On field consequences such as a red card or warning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b="1" dirty="0">
                <a:solidFill>
                  <a:srgbClr val="FF40FF"/>
                </a:solidFill>
              </a:rPr>
              <a:t>On field</a:t>
            </a:r>
            <a:r>
              <a:rPr dirty="0"/>
              <a:t> consequences such as a </a:t>
            </a:r>
            <a:r>
              <a:rPr b="1" dirty="0">
                <a:solidFill>
                  <a:srgbClr val="FF40FF"/>
                </a:solidFill>
              </a:rPr>
              <a:t>red</a:t>
            </a:r>
            <a:r>
              <a:rPr dirty="0"/>
              <a:t> </a:t>
            </a:r>
            <a:r>
              <a:rPr b="1" dirty="0">
                <a:solidFill>
                  <a:srgbClr val="FF40FF"/>
                </a:solidFill>
              </a:rPr>
              <a:t>card</a:t>
            </a:r>
            <a:r>
              <a:rPr dirty="0"/>
              <a:t> or warning.</a:t>
            </a:r>
          </a:p>
          <a:p>
            <a:r>
              <a:rPr b="1" dirty="0">
                <a:solidFill>
                  <a:srgbClr val="FF40FF"/>
                </a:solidFill>
              </a:rPr>
              <a:t>Off field</a:t>
            </a:r>
            <a:r>
              <a:rPr dirty="0"/>
              <a:t> consequences such as a </a:t>
            </a:r>
            <a:r>
              <a:rPr b="1" dirty="0">
                <a:solidFill>
                  <a:srgbClr val="FF40FF"/>
                </a:solidFill>
              </a:rPr>
              <a:t>suspension</a:t>
            </a:r>
            <a:r>
              <a:rPr dirty="0"/>
              <a:t>, monetary </a:t>
            </a:r>
            <a:r>
              <a:rPr b="1" dirty="0">
                <a:solidFill>
                  <a:srgbClr val="FF40FF"/>
                </a:solidFill>
              </a:rPr>
              <a:t>fine</a:t>
            </a:r>
            <a:r>
              <a:rPr dirty="0"/>
              <a:t> or </a:t>
            </a:r>
            <a:r>
              <a:rPr b="1" dirty="0">
                <a:solidFill>
                  <a:srgbClr val="FF40FF"/>
                </a:solidFill>
              </a:rPr>
              <a:t>points</a:t>
            </a:r>
            <a:r>
              <a:rPr dirty="0"/>
              <a:t> </a:t>
            </a:r>
            <a:r>
              <a:rPr b="1" dirty="0">
                <a:solidFill>
                  <a:srgbClr val="FF40FF"/>
                </a:solidFill>
              </a:rPr>
              <a:t>deducted</a:t>
            </a:r>
            <a:r>
              <a:rPr dirty="0"/>
              <a:t>.</a:t>
            </a:r>
          </a:p>
          <a:p>
            <a:r>
              <a:rPr b="1" dirty="0">
                <a:solidFill>
                  <a:srgbClr val="FF40FF"/>
                </a:solidFill>
              </a:rPr>
              <a:t>Losing</a:t>
            </a:r>
            <a:r>
              <a:rPr dirty="0"/>
              <a:t> your </a:t>
            </a:r>
            <a:r>
              <a:rPr b="1" dirty="0">
                <a:solidFill>
                  <a:srgbClr val="FF40FF"/>
                </a:solidFill>
              </a:rPr>
              <a:t>contract</a:t>
            </a:r>
            <a:r>
              <a:rPr dirty="0"/>
              <a:t> with the club.</a:t>
            </a:r>
          </a:p>
          <a:p>
            <a:r>
              <a:rPr dirty="0"/>
              <a:t>Causing or receiving a </a:t>
            </a:r>
            <a:r>
              <a:rPr b="1" dirty="0">
                <a:solidFill>
                  <a:srgbClr val="FF40FF"/>
                </a:solidFill>
              </a:rPr>
              <a:t>serious</a:t>
            </a:r>
            <a:r>
              <a:rPr dirty="0"/>
              <a:t> </a:t>
            </a:r>
            <a:r>
              <a:rPr b="1" dirty="0">
                <a:solidFill>
                  <a:srgbClr val="FF40FF"/>
                </a:solidFill>
              </a:rPr>
              <a:t>injury</a:t>
            </a:r>
            <a:r>
              <a:rPr dirty="0"/>
              <a:t>.</a:t>
            </a:r>
          </a:p>
          <a:p>
            <a:r>
              <a:rPr b="1" dirty="0">
                <a:solidFill>
                  <a:srgbClr val="FF40FF"/>
                </a:solidFill>
              </a:rPr>
              <a:t>Damaging</a:t>
            </a:r>
            <a:r>
              <a:rPr dirty="0"/>
              <a:t> your professional </a:t>
            </a:r>
            <a:r>
              <a:rPr b="1" dirty="0">
                <a:solidFill>
                  <a:srgbClr val="FF40FF"/>
                </a:solidFill>
              </a:rPr>
              <a:t>reputation</a:t>
            </a:r>
            <a:r>
              <a:rPr dirty="0"/>
              <a:t> </a:t>
            </a:r>
            <a:br>
              <a:rPr dirty="0"/>
            </a:br>
            <a:r>
              <a:rPr dirty="0"/>
              <a:t>or the club you represent.</a:t>
            </a:r>
          </a:p>
        </p:txBody>
      </p:sp>
      <p:sp>
        <p:nvSpPr>
          <p:cNvPr id="159" name="Consequences of Deviant Behaviour"/>
          <p:cNvSpPr txBox="1"/>
          <p:nvPr/>
        </p:nvSpPr>
        <p:spPr>
          <a:xfrm>
            <a:off x="2551873" y="796573"/>
            <a:ext cx="9525043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Consequences of </a:t>
            </a:r>
            <a:r>
              <a:rPr lang="en-AU" dirty="0"/>
              <a:t>d</a:t>
            </a:r>
            <a:r>
              <a:rPr dirty="0" err="1"/>
              <a:t>eviant</a:t>
            </a:r>
            <a:r>
              <a:rPr dirty="0"/>
              <a:t> </a:t>
            </a:r>
            <a:r>
              <a:rPr lang="en-AU" dirty="0"/>
              <a:t>b</a:t>
            </a:r>
            <a:r>
              <a:rPr dirty="0" err="1"/>
              <a:t>ehaviour</a:t>
            </a:r>
            <a:endParaRPr dirty="0"/>
          </a:p>
        </p:txBody>
      </p:sp>
      <p:pic>
        <p:nvPicPr>
          <p:cNvPr id="160" name="Tennis - Losing.jpg" descr="Tennis - Los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0276" y="6344030"/>
            <a:ext cx="2443229" cy="2667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 build="p" bldLvl="5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ressure to win by players, coaches, media or family members.…"/>
          <p:cNvSpPr txBox="1">
            <a:spLocks noGrp="1"/>
          </p:cNvSpPr>
          <p:nvPr>
            <p:ph type="body" idx="1"/>
          </p:nvPr>
        </p:nvSpPr>
        <p:spPr>
          <a:xfrm>
            <a:off x="952500" y="2154298"/>
            <a:ext cx="11099800" cy="7125790"/>
          </a:xfrm>
          <a:prstGeom prst="rect">
            <a:avLst/>
          </a:prstGeom>
        </p:spPr>
        <p:txBody>
          <a:bodyPr/>
          <a:lstStyle/>
          <a:p>
            <a:r>
              <a:rPr b="1" dirty="0">
                <a:solidFill>
                  <a:srgbClr val="FF40FF"/>
                </a:solidFill>
              </a:rPr>
              <a:t>Pressure</a:t>
            </a:r>
            <a:r>
              <a:rPr dirty="0"/>
              <a:t> to win by players, coaches, media or family members.</a:t>
            </a:r>
          </a:p>
          <a:p>
            <a:r>
              <a:rPr dirty="0"/>
              <a:t>Loss of </a:t>
            </a:r>
            <a:r>
              <a:rPr b="1" dirty="0">
                <a:solidFill>
                  <a:srgbClr val="FF40FF"/>
                </a:solidFill>
              </a:rPr>
              <a:t>temper</a:t>
            </a:r>
            <a:r>
              <a:rPr dirty="0"/>
              <a:t> in the moment.</a:t>
            </a:r>
          </a:p>
          <a:p>
            <a:r>
              <a:rPr dirty="0"/>
              <a:t>Desire for </a:t>
            </a:r>
            <a:r>
              <a:rPr b="1" dirty="0">
                <a:solidFill>
                  <a:srgbClr val="FF40FF"/>
                </a:solidFill>
              </a:rPr>
              <a:t>fame</a:t>
            </a:r>
            <a:r>
              <a:rPr dirty="0"/>
              <a:t> and </a:t>
            </a:r>
            <a:r>
              <a:rPr b="1" dirty="0">
                <a:solidFill>
                  <a:srgbClr val="FF40FF"/>
                </a:solidFill>
              </a:rPr>
              <a:t>fortune</a:t>
            </a:r>
            <a:r>
              <a:rPr dirty="0"/>
              <a:t>.</a:t>
            </a:r>
          </a:p>
          <a:p>
            <a:r>
              <a:rPr dirty="0"/>
              <a:t>Feeling like </a:t>
            </a:r>
            <a:r>
              <a:rPr b="1" dirty="0">
                <a:solidFill>
                  <a:srgbClr val="FF40FF"/>
                </a:solidFill>
              </a:rPr>
              <a:t>others are also cheating </a:t>
            </a:r>
            <a:r>
              <a:rPr dirty="0"/>
              <a:t>so they must do the same.</a:t>
            </a:r>
          </a:p>
          <a:p>
            <a:r>
              <a:rPr dirty="0"/>
              <a:t>Feeling like certain </a:t>
            </a:r>
            <a:r>
              <a:rPr b="1" dirty="0">
                <a:solidFill>
                  <a:srgbClr val="FF40FF"/>
                </a:solidFill>
              </a:rPr>
              <a:t>decisions</a:t>
            </a:r>
            <a:r>
              <a:rPr dirty="0"/>
              <a:t> are </a:t>
            </a:r>
            <a:br>
              <a:rPr dirty="0"/>
            </a:br>
            <a:r>
              <a:rPr b="1" dirty="0">
                <a:solidFill>
                  <a:srgbClr val="FF40FF"/>
                </a:solidFill>
              </a:rPr>
              <a:t>unfair</a:t>
            </a:r>
            <a:r>
              <a:rPr dirty="0"/>
              <a:t>.</a:t>
            </a:r>
          </a:p>
        </p:txBody>
      </p:sp>
      <p:sp>
        <p:nvSpPr>
          <p:cNvPr id="163" name="Reasons for Deviant Behaviour"/>
          <p:cNvSpPr txBox="1"/>
          <p:nvPr/>
        </p:nvSpPr>
        <p:spPr>
          <a:xfrm>
            <a:off x="2876996" y="796573"/>
            <a:ext cx="8112798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Reasons for </a:t>
            </a:r>
            <a:r>
              <a:rPr lang="en-AU" dirty="0"/>
              <a:t>d</a:t>
            </a:r>
            <a:r>
              <a:rPr dirty="0" err="1"/>
              <a:t>eviant</a:t>
            </a:r>
            <a:r>
              <a:rPr dirty="0"/>
              <a:t> </a:t>
            </a:r>
            <a:r>
              <a:rPr lang="en-AU" dirty="0"/>
              <a:t>b</a:t>
            </a:r>
            <a:r>
              <a:rPr dirty="0" err="1"/>
              <a:t>ehaviour</a:t>
            </a:r>
            <a:endParaRPr dirty="0"/>
          </a:p>
        </p:txBody>
      </p:sp>
      <p:pic>
        <p:nvPicPr>
          <p:cNvPr id="164" name="Golf - Money.jpg" descr="Golf - Money.jpg"/>
          <p:cNvPicPr>
            <a:picLocks noChangeAspect="1"/>
          </p:cNvPicPr>
          <p:nvPr/>
        </p:nvPicPr>
        <p:blipFill>
          <a:blip r:embed="rId2"/>
          <a:srcRect l="5716" t="14167" r="6144" b="11640"/>
          <a:stretch>
            <a:fillRect/>
          </a:stretch>
        </p:blipFill>
        <p:spPr>
          <a:xfrm>
            <a:off x="7650480" y="6394046"/>
            <a:ext cx="5129888" cy="3223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5" h="21529" extrusionOk="0">
                <a:moveTo>
                  <a:pt x="9992" y="3"/>
                </a:moveTo>
                <a:cubicBezTo>
                  <a:pt x="9815" y="-10"/>
                  <a:pt x="9638" y="22"/>
                  <a:pt x="9470" y="100"/>
                </a:cubicBezTo>
                <a:cubicBezTo>
                  <a:pt x="9131" y="257"/>
                  <a:pt x="8888" y="450"/>
                  <a:pt x="8653" y="753"/>
                </a:cubicBezTo>
                <a:lnTo>
                  <a:pt x="8468" y="993"/>
                </a:lnTo>
                <a:lnTo>
                  <a:pt x="7999" y="774"/>
                </a:lnTo>
                <a:cubicBezTo>
                  <a:pt x="7189" y="397"/>
                  <a:pt x="6536" y="145"/>
                  <a:pt x="6507" y="197"/>
                </a:cubicBezTo>
                <a:cubicBezTo>
                  <a:pt x="6310" y="550"/>
                  <a:pt x="5515" y="2562"/>
                  <a:pt x="5159" y="3613"/>
                </a:cubicBezTo>
                <a:cubicBezTo>
                  <a:pt x="4906" y="4357"/>
                  <a:pt x="4645" y="5110"/>
                  <a:pt x="4578" y="5286"/>
                </a:cubicBezTo>
                <a:cubicBezTo>
                  <a:pt x="4511" y="5462"/>
                  <a:pt x="4335" y="5922"/>
                  <a:pt x="4188" y="6310"/>
                </a:cubicBezTo>
                <a:cubicBezTo>
                  <a:pt x="4041" y="6697"/>
                  <a:pt x="3836" y="7160"/>
                  <a:pt x="3732" y="7338"/>
                </a:cubicBezTo>
                <a:cubicBezTo>
                  <a:pt x="3628" y="7516"/>
                  <a:pt x="3476" y="7823"/>
                  <a:pt x="3393" y="8021"/>
                </a:cubicBezTo>
                <a:cubicBezTo>
                  <a:pt x="3229" y="8413"/>
                  <a:pt x="2674" y="9576"/>
                  <a:pt x="2242" y="10435"/>
                </a:cubicBezTo>
                <a:cubicBezTo>
                  <a:pt x="1589" y="11733"/>
                  <a:pt x="551" y="14313"/>
                  <a:pt x="70" y="15835"/>
                </a:cubicBezTo>
                <a:cubicBezTo>
                  <a:pt x="-70" y="16278"/>
                  <a:pt x="-86" y="16258"/>
                  <a:pt x="850" y="16806"/>
                </a:cubicBezTo>
                <a:cubicBezTo>
                  <a:pt x="1327" y="17085"/>
                  <a:pt x="1729" y="17332"/>
                  <a:pt x="1744" y="17356"/>
                </a:cubicBezTo>
                <a:cubicBezTo>
                  <a:pt x="1759" y="17379"/>
                  <a:pt x="1701" y="17657"/>
                  <a:pt x="1617" y="17972"/>
                </a:cubicBezTo>
                <a:lnTo>
                  <a:pt x="1462" y="18545"/>
                </a:lnTo>
                <a:lnTo>
                  <a:pt x="2711" y="18927"/>
                </a:lnTo>
                <a:cubicBezTo>
                  <a:pt x="3398" y="19137"/>
                  <a:pt x="3985" y="19344"/>
                  <a:pt x="4018" y="19385"/>
                </a:cubicBezTo>
                <a:cubicBezTo>
                  <a:pt x="4052" y="19427"/>
                  <a:pt x="4067" y="19530"/>
                  <a:pt x="4053" y="19620"/>
                </a:cubicBezTo>
                <a:cubicBezTo>
                  <a:pt x="4030" y="19765"/>
                  <a:pt x="4049" y="19782"/>
                  <a:pt x="4265" y="19824"/>
                </a:cubicBezTo>
                <a:cubicBezTo>
                  <a:pt x="4395" y="19850"/>
                  <a:pt x="4788" y="19866"/>
                  <a:pt x="5138" y="19859"/>
                </a:cubicBezTo>
                <a:cubicBezTo>
                  <a:pt x="5489" y="19851"/>
                  <a:pt x="5801" y="19870"/>
                  <a:pt x="5832" y="19900"/>
                </a:cubicBezTo>
                <a:cubicBezTo>
                  <a:pt x="5872" y="19940"/>
                  <a:pt x="5879" y="20066"/>
                  <a:pt x="5858" y="20344"/>
                </a:cubicBezTo>
                <a:lnTo>
                  <a:pt x="5827" y="20733"/>
                </a:lnTo>
                <a:lnTo>
                  <a:pt x="6949" y="20715"/>
                </a:lnTo>
                <a:lnTo>
                  <a:pt x="8071" y="20694"/>
                </a:lnTo>
                <a:lnTo>
                  <a:pt x="8086" y="20876"/>
                </a:lnTo>
                <a:cubicBezTo>
                  <a:pt x="8094" y="20975"/>
                  <a:pt x="8116" y="21079"/>
                  <a:pt x="8133" y="21108"/>
                </a:cubicBezTo>
                <a:cubicBezTo>
                  <a:pt x="8151" y="21137"/>
                  <a:pt x="8642" y="21028"/>
                  <a:pt x="9225" y="20867"/>
                </a:cubicBezTo>
                <a:cubicBezTo>
                  <a:pt x="9808" y="20705"/>
                  <a:pt x="10366" y="20569"/>
                  <a:pt x="10464" y="20563"/>
                </a:cubicBezTo>
                <a:cubicBezTo>
                  <a:pt x="10641" y="20552"/>
                  <a:pt x="10643" y="20556"/>
                  <a:pt x="10757" y="20984"/>
                </a:cubicBezTo>
                <a:cubicBezTo>
                  <a:pt x="10820" y="21222"/>
                  <a:pt x="10888" y="21453"/>
                  <a:pt x="10907" y="21499"/>
                </a:cubicBezTo>
                <a:cubicBezTo>
                  <a:pt x="10944" y="21590"/>
                  <a:pt x="11167" y="21494"/>
                  <a:pt x="12181" y="20949"/>
                </a:cubicBezTo>
                <a:cubicBezTo>
                  <a:pt x="12478" y="20790"/>
                  <a:pt x="12733" y="20683"/>
                  <a:pt x="12748" y="20712"/>
                </a:cubicBezTo>
                <a:cubicBezTo>
                  <a:pt x="12764" y="20742"/>
                  <a:pt x="12852" y="20937"/>
                  <a:pt x="12946" y="21145"/>
                </a:cubicBezTo>
                <a:cubicBezTo>
                  <a:pt x="13039" y="21353"/>
                  <a:pt x="13148" y="21522"/>
                  <a:pt x="13187" y="21522"/>
                </a:cubicBezTo>
                <a:cubicBezTo>
                  <a:pt x="13279" y="21522"/>
                  <a:pt x="13749" y="21105"/>
                  <a:pt x="14253" y="20574"/>
                </a:cubicBezTo>
                <a:cubicBezTo>
                  <a:pt x="14472" y="20344"/>
                  <a:pt x="14662" y="20156"/>
                  <a:pt x="14676" y="20156"/>
                </a:cubicBezTo>
                <a:cubicBezTo>
                  <a:pt x="14690" y="20156"/>
                  <a:pt x="14780" y="20268"/>
                  <a:pt x="14876" y="20406"/>
                </a:cubicBezTo>
                <a:cubicBezTo>
                  <a:pt x="14973" y="20545"/>
                  <a:pt x="15071" y="20660"/>
                  <a:pt x="15094" y="20660"/>
                </a:cubicBezTo>
                <a:cubicBezTo>
                  <a:pt x="15146" y="20660"/>
                  <a:pt x="16490" y="18956"/>
                  <a:pt x="16746" y="18566"/>
                </a:cubicBezTo>
                <a:cubicBezTo>
                  <a:pt x="16846" y="18415"/>
                  <a:pt x="17016" y="18227"/>
                  <a:pt x="17125" y="18149"/>
                </a:cubicBezTo>
                <a:lnTo>
                  <a:pt x="17322" y="18009"/>
                </a:lnTo>
                <a:lnTo>
                  <a:pt x="17660" y="18361"/>
                </a:lnTo>
                <a:cubicBezTo>
                  <a:pt x="17847" y="18555"/>
                  <a:pt x="18014" y="18715"/>
                  <a:pt x="18031" y="18715"/>
                </a:cubicBezTo>
                <a:cubicBezTo>
                  <a:pt x="18067" y="18715"/>
                  <a:pt x="19733" y="15506"/>
                  <a:pt x="20807" y="13371"/>
                </a:cubicBezTo>
                <a:cubicBezTo>
                  <a:pt x="21258" y="12473"/>
                  <a:pt x="21514" y="11906"/>
                  <a:pt x="21504" y="11825"/>
                </a:cubicBezTo>
                <a:cubicBezTo>
                  <a:pt x="21483" y="11647"/>
                  <a:pt x="20239" y="10348"/>
                  <a:pt x="19049" y="9259"/>
                </a:cubicBezTo>
                <a:cubicBezTo>
                  <a:pt x="18875" y="9100"/>
                  <a:pt x="18632" y="8865"/>
                  <a:pt x="18508" y="8737"/>
                </a:cubicBezTo>
                <a:cubicBezTo>
                  <a:pt x="18384" y="8609"/>
                  <a:pt x="17865" y="8142"/>
                  <a:pt x="17356" y="7697"/>
                </a:cubicBezTo>
                <a:cubicBezTo>
                  <a:pt x="15974" y="6492"/>
                  <a:pt x="15442" y="5995"/>
                  <a:pt x="14902" y="5412"/>
                </a:cubicBezTo>
                <a:cubicBezTo>
                  <a:pt x="14375" y="4843"/>
                  <a:pt x="13495" y="4129"/>
                  <a:pt x="12976" y="3848"/>
                </a:cubicBezTo>
                <a:cubicBezTo>
                  <a:pt x="12561" y="3623"/>
                  <a:pt x="12121" y="3197"/>
                  <a:pt x="12067" y="2969"/>
                </a:cubicBezTo>
                <a:cubicBezTo>
                  <a:pt x="12043" y="2872"/>
                  <a:pt x="12024" y="2656"/>
                  <a:pt x="12023" y="2490"/>
                </a:cubicBezTo>
                <a:cubicBezTo>
                  <a:pt x="12023" y="2325"/>
                  <a:pt x="11993" y="2109"/>
                  <a:pt x="11957" y="2010"/>
                </a:cubicBezTo>
                <a:cubicBezTo>
                  <a:pt x="11920" y="1911"/>
                  <a:pt x="11877" y="1773"/>
                  <a:pt x="11861" y="1704"/>
                </a:cubicBezTo>
                <a:cubicBezTo>
                  <a:pt x="11843" y="1624"/>
                  <a:pt x="11786" y="1577"/>
                  <a:pt x="11704" y="1577"/>
                </a:cubicBezTo>
                <a:cubicBezTo>
                  <a:pt x="11601" y="1577"/>
                  <a:pt x="11539" y="1499"/>
                  <a:pt x="11389" y="1184"/>
                </a:cubicBezTo>
                <a:cubicBezTo>
                  <a:pt x="11053" y="474"/>
                  <a:pt x="10521" y="43"/>
                  <a:pt x="9992" y="3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0" build="p" bldLvl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Metadata/LabelInfo.xml><?xml version="1.0" encoding="utf-8"?>
<clbl:labelList xmlns:clbl="http://schemas.microsoft.com/office/2020/mipLabelMetadata">
  <clbl:label id="{b603dfd7-d93a-4381-a340-2995d8282205}" enabled="1" method="Standard" siteId="{05a0e69a-418a-47c1-9c25-9387261bf99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303</Words>
  <Application>Microsoft Office PowerPoint</Application>
  <PresentationFormat>Custom</PresentationFormat>
  <Paragraphs>44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Gill Sans</vt:lpstr>
      <vt:lpstr>Helvetica</vt:lpstr>
      <vt:lpstr>Helvetica (Headings)</vt:lpstr>
      <vt:lpstr>Helvetica Light</vt:lpstr>
      <vt:lpstr>Helvetica Neue</vt:lpstr>
      <vt:lpstr>Lucida Grande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AWild</dc:creator>
  <cp:lastModifiedBy>Nadine Wild</cp:lastModifiedBy>
  <cp:revision>5</cp:revision>
  <dcterms:modified xsi:type="dcterms:W3CDTF">2026-07-15T10:22:42Z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2025-10-26T08:54:55Z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91acf9b4-4518-4457-9efd-18e82f5b63ed</vt:lpwstr>
  </property>
  <property fmtid="{D5CDD505-2E9C-101B-9397-08002B2CF9AE}" pid="8" name="MSIP_Label_b603dfd7-d93a-4381-a340-2995d8282205_ContentBits">
    <vt:lpwstr>0</vt:lpwstr>
  </property>
  <property fmtid="{D5CDD505-2E9C-101B-9397-08002B2CF9AE}" pid="9" name="MSIP_Label_b603dfd7-d93a-4381-a340-2995d8282205_Tag">
    <vt:lpwstr>10, 3, 0, 1</vt:lpwstr>
  </property>
</Properties>
</file>