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sldIdLst>
    <p:sldId id="256" r:id="rId2"/>
    <p:sldId id="257" r:id="rId3"/>
    <p:sldId id="258" r:id="rId4"/>
    <p:sldId id="259" r:id="rId5"/>
    <p:sldId id="260" r:id="rId6"/>
    <p:sldId id="261" r:id="rId7"/>
  </p:sldIdLst>
  <p:sldSz cx="13004800" cy="97536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1pPr>
    <a:lvl2pPr marL="0" marR="0" indent="2286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2pPr>
    <a:lvl3pPr marL="0" marR="0" indent="4572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3pPr>
    <a:lvl4pPr marL="0" marR="0" indent="6858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4pPr>
    <a:lvl5pPr marL="0" marR="0" indent="9144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5pPr>
    <a:lvl6pPr marL="0" marR="0" indent="11430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6pPr>
    <a:lvl7pPr marL="0" marR="0" indent="13716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7pPr>
    <a:lvl8pPr marL="0" marR="0" indent="16002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8pPr>
    <a:lvl9pPr marL="0" marR="0" indent="18288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00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20BC6E2-E779-4913-9C2D-E9A67C05D222}" v="9" dt="2025-10-24T02:25:26.356"/>
  </p1510:revLst>
</p1510:revInfo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398CCE"/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E1E0DA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5AC831"/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chemeClr val="accent2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E6E3D7"/>
          </a:solidFill>
        </a:fill>
      </a:tcStyle>
    </a:wholeTbl>
    <a:band2H>
      <a:tcTxStyle/>
      <a:tcStyle>
        <a:tcBdr/>
        <a:fill>
          <a:solidFill>
            <a:srgbClr val="C3C2C2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09C99"/>
          </a:solidFill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DCE5E6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D0D1D2"/>
          </a:solidFill>
        </a:fill>
      </a:tcStyle>
    </a:wholeTbl>
    <a:band2H>
      <a:tcTxStyle/>
      <a:tcStyle>
        <a:tcBdr/>
        <a:fill>
          <a:solidFill>
            <a:srgbClr val="DEDEDF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761"/>
          </a:solidFill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909398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67C85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8"/>
    <p:restoredTop sz="94661"/>
  </p:normalViewPr>
  <p:slideViewPr>
    <p:cSldViewPr snapToGrid="0" snapToObjects="1">
      <p:cViewPr>
        <p:scale>
          <a:sx n="37" d="100"/>
          <a:sy n="37" d="100"/>
        </p:scale>
        <p:origin x="68" y="22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Shape 116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17" name="Shape 117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  <p:pic>
        <p:nvPicPr>
          <p:cNvPr id="2" name="Picture 2" descr="A person running in a race&#10;&#10;AI-generated content may be incorrect.">
            <a:extLst>
              <a:ext uri="{FF2B5EF4-FFF2-40B4-BE49-F238E27FC236}">
                <a16:creationId xmlns:a16="http://schemas.microsoft.com/office/drawing/2014/main" id="{44DCC691-0EE3-EFFD-1896-578DB40BD82B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3004800" cy="975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itle -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03.jpg" descr="0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3004800" cy="9753600"/>
          </a:xfrm>
          <a:prstGeom prst="rect">
            <a:avLst/>
          </a:prstGeom>
          <a:ln w="12700">
            <a:miter lim="400000"/>
          </a:ln>
        </p:spPr>
      </p:pic>
      <p:sp>
        <p:nvSpPr>
          <p:cNvPr id="22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Photo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Image"/>
          <p:cNvSpPr>
            <a:spLocks noGrp="1"/>
          </p:cNvSpPr>
          <p:nvPr>
            <p:ph type="pic" idx="13"/>
          </p:nvPr>
        </p:nvSpPr>
        <p:spPr>
          <a:xfrm>
            <a:off x="1606550" y="635000"/>
            <a:ext cx="9779000" cy="59182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37" name="Title Text"/>
          <p:cNvSpPr txBox="1">
            <a:spLocks noGrp="1"/>
          </p:cNvSpPr>
          <p:nvPr>
            <p:ph type="title"/>
          </p:nvPr>
        </p:nvSpPr>
        <p:spPr>
          <a:xfrm>
            <a:off x="1270000" y="6718300"/>
            <a:ext cx="10464800" cy="1422400"/>
          </a:xfrm>
          <a:prstGeom prst="rect">
            <a:avLst/>
          </a:prstGeom>
        </p:spPr>
        <p:txBody>
          <a:bodyPr anchor="b"/>
          <a:lstStyle/>
          <a:p>
            <a:r>
              <a:t>Title Text</a:t>
            </a:r>
          </a:p>
        </p:txBody>
      </p:sp>
      <p:sp>
        <p:nvSpPr>
          <p:cNvPr id="38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270000" y="8191500"/>
            <a:ext cx="10464800" cy="113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200">
                <a:latin typeface="+mn-lt"/>
                <a:ea typeface="+mn-ea"/>
                <a:cs typeface="+mn-cs"/>
                <a:sym typeface="Helvetica Light"/>
              </a:defRPr>
            </a:lvl1pPr>
            <a:lvl2pPr marL="0" indent="228600" algn="ctr">
              <a:spcBef>
                <a:spcPts val="0"/>
              </a:spcBef>
              <a:buSzTx/>
              <a:buNone/>
              <a:defRPr sz="3200">
                <a:latin typeface="+mn-lt"/>
                <a:ea typeface="+mn-ea"/>
                <a:cs typeface="+mn-cs"/>
                <a:sym typeface="Helvetica Light"/>
              </a:defRPr>
            </a:lvl2pPr>
            <a:lvl3pPr marL="0" indent="457200" algn="ctr">
              <a:spcBef>
                <a:spcPts val="0"/>
              </a:spcBef>
              <a:buSzTx/>
              <a:buNone/>
              <a:defRPr sz="3200">
                <a:latin typeface="+mn-lt"/>
                <a:ea typeface="+mn-ea"/>
                <a:cs typeface="+mn-cs"/>
                <a:sym typeface="Helvetica Light"/>
              </a:defRPr>
            </a:lvl3pPr>
            <a:lvl4pPr marL="0" indent="685800" algn="ctr">
              <a:spcBef>
                <a:spcPts val="0"/>
              </a:spcBef>
              <a:buSzTx/>
              <a:buNone/>
              <a:defRPr sz="3200">
                <a:latin typeface="+mn-lt"/>
                <a:ea typeface="+mn-ea"/>
                <a:cs typeface="+mn-cs"/>
                <a:sym typeface="Helvetica Light"/>
              </a:defRPr>
            </a:lvl4pPr>
            <a:lvl5pPr marL="0" indent="914400" algn="ctr">
              <a:spcBef>
                <a:spcPts val="0"/>
              </a:spcBef>
              <a:buSzTx/>
              <a:buNone/>
              <a:defRPr sz="3200">
                <a:latin typeface="+mn-lt"/>
                <a:ea typeface="+mn-ea"/>
                <a:cs typeface="+mn-cs"/>
                <a:sym typeface="Helvetica Light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9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311798" y="9245600"/>
            <a:ext cx="368504" cy="381000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Photo -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Image"/>
          <p:cNvSpPr>
            <a:spLocks noGrp="1"/>
          </p:cNvSpPr>
          <p:nvPr>
            <p:ph type="pic" sz="half" idx="13"/>
          </p:nvPr>
        </p:nvSpPr>
        <p:spPr>
          <a:xfrm>
            <a:off x="6718300" y="635000"/>
            <a:ext cx="5334000" cy="82296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47" name="Title Text"/>
          <p:cNvSpPr txBox="1">
            <a:spLocks noGrp="1"/>
          </p:cNvSpPr>
          <p:nvPr>
            <p:ph type="title"/>
          </p:nvPr>
        </p:nvSpPr>
        <p:spPr>
          <a:xfrm>
            <a:off x="952500" y="635000"/>
            <a:ext cx="5334000" cy="3987800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t>Title Text</a:t>
            </a:r>
          </a:p>
        </p:txBody>
      </p:sp>
      <p:sp>
        <p:nvSpPr>
          <p:cNvPr id="48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952500" y="4762500"/>
            <a:ext cx="5334000" cy="41021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200">
                <a:latin typeface="+mn-lt"/>
                <a:ea typeface="+mn-ea"/>
                <a:cs typeface="+mn-cs"/>
                <a:sym typeface="Helvetica Light"/>
              </a:defRPr>
            </a:lvl1pPr>
            <a:lvl2pPr marL="0" indent="228600" algn="ctr">
              <a:spcBef>
                <a:spcPts val="0"/>
              </a:spcBef>
              <a:buSzTx/>
              <a:buNone/>
              <a:defRPr sz="3200">
                <a:latin typeface="+mn-lt"/>
                <a:ea typeface="+mn-ea"/>
                <a:cs typeface="+mn-cs"/>
                <a:sym typeface="Helvetica Light"/>
              </a:defRPr>
            </a:lvl2pPr>
            <a:lvl3pPr marL="0" indent="457200" algn="ctr">
              <a:spcBef>
                <a:spcPts val="0"/>
              </a:spcBef>
              <a:buSzTx/>
              <a:buNone/>
              <a:defRPr sz="3200">
                <a:latin typeface="+mn-lt"/>
                <a:ea typeface="+mn-ea"/>
                <a:cs typeface="+mn-cs"/>
                <a:sym typeface="Helvetica Light"/>
              </a:defRPr>
            </a:lvl3pPr>
            <a:lvl4pPr marL="0" indent="685800" algn="ctr">
              <a:spcBef>
                <a:spcPts val="0"/>
              </a:spcBef>
              <a:buSzTx/>
              <a:buNone/>
              <a:defRPr sz="3200">
                <a:latin typeface="+mn-lt"/>
                <a:ea typeface="+mn-ea"/>
                <a:cs typeface="+mn-cs"/>
                <a:sym typeface="Helvetica Light"/>
              </a:defRPr>
            </a:lvl4pPr>
            <a:lvl5pPr marL="0" indent="914400" algn="ctr">
              <a:spcBef>
                <a:spcPts val="0"/>
              </a:spcBef>
              <a:buSzTx/>
              <a:buNone/>
              <a:defRPr sz="3200">
                <a:latin typeface="+mn-lt"/>
                <a:ea typeface="+mn-ea"/>
                <a:cs typeface="+mn-cs"/>
                <a:sym typeface="Helvetica Light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9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Body Level One…"/>
          <p:cNvSpPr txBox="1">
            <a:spLocks noGrp="1"/>
          </p:cNvSpPr>
          <p:nvPr>
            <p:ph type="body" idx="1"/>
          </p:nvPr>
        </p:nvSpPr>
        <p:spPr>
          <a:xfrm>
            <a:off x="952500" y="2400970"/>
            <a:ext cx="11099800" cy="7125790"/>
          </a:xfrm>
          <a:prstGeom prst="rect">
            <a:avLst/>
          </a:prstGeom>
        </p:spPr>
        <p:txBody>
          <a:bodyPr anchor="t"/>
          <a:lstStyle>
            <a:lvl1pPr>
              <a:buClr>
                <a:srgbClr val="FF8100"/>
              </a:buClr>
            </a:lvl1pPr>
            <a:lvl2pPr>
              <a:buClr>
                <a:srgbClr val="FF8100"/>
              </a:buClr>
            </a:lvl2pPr>
            <a:lvl3pPr>
              <a:buClr>
                <a:srgbClr val="FF8100"/>
              </a:buClr>
            </a:lvl3pPr>
            <a:lvl4pPr>
              <a:buClr>
                <a:srgbClr val="FF8100"/>
              </a:buClr>
            </a:lvl4pPr>
            <a:lvl5pPr>
              <a:buClr>
                <a:srgbClr val="FF8100"/>
              </a:buCl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  <p:pic>
        <p:nvPicPr>
          <p:cNvPr id="2" name="Picture 2" descr="A white line with orange lines on a black background&#10;&#10;AI-generated content may be incorrect.">
            <a:extLst>
              <a:ext uri="{FF2B5EF4-FFF2-40B4-BE49-F238E27FC236}">
                <a16:creationId xmlns:a16="http://schemas.microsoft.com/office/drawing/2014/main" id="{7733C507-6953-670B-69A2-8C8B10260A3B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60375" y="-884238"/>
            <a:ext cx="13442950" cy="38163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Image"/>
          <p:cNvSpPr>
            <a:spLocks noGrp="1"/>
          </p:cNvSpPr>
          <p:nvPr>
            <p:ph type="pic" sz="half" idx="13"/>
          </p:nvPr>
        </p:nvSpPr>
        <p:spPr>
          <a:xfrm>
            <a:off x="6718300" y="2603500"/>
            <a:ext cx="5334000" cy="62865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66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67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952500" y="2603500"/>
            <a:ext cx="5334000" cy="6286500"/>
          </a:xfrm>
          <a:prstGeom prst="rect">
            <a:avLst/>
          </a:prstGeom>
        </p:spPr>
        <p:txBody>
          <a:bodyPr/>
          <a:lstStyle>
            <a:lvl1pPr marL="342900" indent="-342900">
              <a:spcBef>
                <a:spcPts val="3200"/>
              </a:spcBef>
              <a:defRPr sz="2800">
                <a:latin typeface="+mn-lt"/>
                <a:ea typeface="+mn-ea"/>
                <a:cs typeface="+mn-cs"/>
                <a:sym typeface="Helvetica Light"/>
              </a:defRPr>
            </a:lvl1pPr>
            <a:lvl2pPr marL="685800" indent="-342900">
              <a:spcBef>
                <a:spcPts val="3200"/>
              </a:spcBef>
              <a:defRPr sz="2800">
                <a:latin typeface="+mn-lt"/>
                <a:ea typeface="+mn-ea"/>
                <a:cs typeface="+mn-cs"/>
                <a:sym typeface="Helvetica Light"/>
              </a:defRPr>
            </a:lvl2pPr>
            <a:lvl3pPr marL="1028700" indent="-342900">
              <a:spcBef>
                <a:spcPts val="3200"/>
              </a:spcBef>
              <a:defRPr sz="2800">
                <a:latin typeface="+mn-lt"/>
                <a:ea typeface="+mn-ea"/>
                <a:cs typeface="+mn-cs"/>
                <a:sym typeface="Helvetica Light"/>
              </a:defRPr>
            </a:lvl3pPr>
            <a:lvl4pPr marL="1371600" indent="-342900">
              <a:spcBef>
                <a:spcPts val="3200"/>
              </a:spcBef>
              <a:defRPr sz="2800">
                <a:latin typeface="+mn-lt"/>
                <a:ea typeface="+mn-ea"/>
                <a:cs typeface="+mn-cs"/>
                <a:sym typeface="Helvetica Light"/>
              </a:defRPr>
            </a:lvl4pPr>
            <a:lvl5pPr marL="1714500" indent="-342900">
              <a:spcBef>
                <a:spcPts val="3200"/>
              </a:spcBef>
              <a:defRPr sz="2800">
                <a:latin typeface="+mn-lt"/>
                <a:ea typeface="+mn-ea"/>
                <a:cs typeface="+mn-cs"/>
                <a:sym typeface="Helvetica Light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Body Level One…"/>
          <p:cNvSpPr txBox="1">
            <a:spLocks noGrp="1"/>
          </p:cNvSpPr>
          <p:nvPr>
            <p:ph type="body" idx="1"/>
          </p:nvPr>
        </p:nvSpPr>
        <p:spPr>
          <a:xfrm>
            <a:off x="952500" y="1270000"/>
            <a:ext cx="11099800" cy="7213600"/>
          </a:xfrm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6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Image"/>
          <p:cNvSpPr>
            <a:spLocks noGrp="1"/>
          </p:cNvSpPr>
          <p:nvPr>
            <p:ph type="pic" sz="quarter" idx="13"/>
          </p:nvPr>
        </p:nvSpPr>
        <p:spPr>
          <a:xfrm>
            <a:off x="6718300" y="5092700"/>
            <a:ext cx="5334000" cy="37719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4" name="Image"/>
          <p:cNvSpPr>
            <a:spLocks noGrp="1"/>
          </p:cNvSpPr>
          <p:nvPr>
            <p:ph type="pic" sz="quarter" idx="14"/>
          </p:nvPr>
        </p:nvSpPr>
        <p:spPr>
          <a:xfrm>
            <a:off x="6724518" y="889000"/>
            <a:ext cx="5334001" cy="37719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5" name="Image"/>
          <p:cNvSpPr>
            <a:spLocks noGrp="1"/>
          </p:cNvSpPr>
          <p:nvPr>
            <p:ph type="pic" sz="half" idx="15"/>
          </p:nvPr>
        </p:nvSpPr>
        <p:spPr>
          <a:xfrm>
            <a:off x="952500" y="889000"/>
            <a:ext cx="5334000" cy="79756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6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–Johnny Appleseed"/>
          <p:cNvSpPr txBox="1">
            <a:spLocks noGrp="1"/>
          </p:cNvSpPr>
          <p:nvPr>
            <p:ph type="body" sz="quarter" idx="13"/>
          </p:nvPr>
        </p:nvSpPr>
        <p:spPr>
          <a:xfrm>
            <a:off x="1270000" y="6362700"/>
            <a:ext cx="10464800" cy="469900"/>
          </a:xfrm>
          <a:prstGeom prst="rect">
            <a:avLst/>
          </a:prstGeom>
        </p:spPr>
        <p:txBody>
          <a:bodyPr anchor="t"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2400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t>–Johnny Appleseed</a:t>
            </a:r>
          </a:p>
        </p:txBody>
      </p:sp>
      <p:sp>
        <p:nvSpPr>
          <p:cNvPr id="94" name="“Type a quote here.”"/>
          <p:cNvSpPr txBox="1">
            <a:spLocks noGrp="1"/>
          </p:cNvSpPr>
          <p:nvPr>
            <p:ph type="body" sz="quarter" idx="14"/>
          </p:nvPr>
        </p:nvSpPr>
        <p:spPr>
          <a:xfrm>
            <a:off x="1270000" y="4267200"/>
            <a:ext cx="10464800" cy="685800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3800">
                <a:latin typeface="+mn-lt"/>
                <a:ea typeface="+mn-ea"/>
                <a:cs typeface="+mn-cs"/>
                <a:sym typeface="Helvetica Light"/>
              </a:defRPr>
            </a:lvl1pPr>
          </a:lstStyle>
          <a:p>
            <a:r>
              <a:t>“Type a quote here.” </a:t>
            </a:r>
          </a:p>
        </p:txBody>
      </p:sp>
      <p:sp>
        <p:nvSpPr>
          <p:cNvPr id="9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Image"/>
          <p:cNvSpPr>
            <a:spLocks noGrp="1"/>
          </p:cNvSpPr>
          <p:nvPr>
            <p:ph type="pic" idx="13"/>
          </p:nvPr>
        </p:nvSpPr>
        <p:spPr>
          <a:xfrm>
            <a:off x="0" y="0"/>
            <a:ext cx="13004800" cy="97536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10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-PE — THE ULTIMATE  RESOURCE CENTRE FOR PE…"/>
          <p:cNvSpPr txBox="1"/>
          <p:nvPr/>
        </p:nvSpPr>
        <p:spPr>
          <a:xfrm>
            <a:off x="9062101" y="2295189"/>
            <a:ext cx="3797301" cy="3937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l">
              <a:lnSpc>
                <a:spcPct val="119999"/>
              </a:lnSpc>
              <a:spcBef>
                <a:spcPts val="900"/>
              </a:spcBef>
              <a:defRPr sz="1800" b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A-PE — THE ULTIMATE </a:t>
            </a:r>
            <a:br/>
            <a:r>
              <a:t>RESOURCE CENTRE FOR PE</a:t>
            </a:r>
            <a:endParaRPr sz="1400"/>
          </a:p>
          <a:p>
            <a:pPr algn="l">
              <a:lnSpc>
                <a:spcPct val="119999"/>
              </a:lnSpc>
              <a:spcBef>
                <a:spcPts val="900"/>
              </a:spcBef>
              <a:defRPr sz="12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All resources are board specific and </a:t>
            </a:r>
            <a:br/>
            <a:r>
              <a:t>designed to meet the learning needs of your students.</a:t>
            </a:r>
          </a:p>
          <a:p>
            <a:pPr algn="l">
              <a:lnSpc>
                <a:spcPct val="119999"/>
              </a:lnSpc>
              <a:spcBef>
                <a:spcPts val="900"/>
              </a:spcBef>
              <a:defRPr sz="12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If you need a learning task, a worksheet, exam style questions, relevant videos or a presentation....IT”S ALL HERE.</a:t>
            </a:r>
          </a:p>
          <a:p>
            <a:pPr algn="l">
              <a:lnSpc>
                <a:spcPct val="119999"/>
              </a:lnSpc>
              <a:defRPr sz="12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© Copyright</a:t>
            </a:r>
          </a:p>
          <a:p>
            <a:pPr algn="l">
              <a:lnSpc>
                <a:spcPct val="119999"/>
              </a:lnSpc>
              <a:defRPr sz="1400" b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  <a:endParaRPr sz="1200"/>
          </a:p>
          <a:p>
            <a:pPr algn="l">
              <a:lnSpc>
                <a:spcPct val="119999"/>
              </a:lnSpc>
              <a:defRPr sz="1400" b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Find out more at</a:t>
            </a:r>
          </a:p>
          <a:p>
            <a:pPr algn="l">
              <a:lnSpc>
                <a:spcPct val="119999"/>
              </a:lnSpc>
              <a:defRPr sz="30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www.a-pe.co.uk</a:t>
            </a:r>
          </a:p>
        </p:txBody>
      </p:sp>
      <p:sp>
        <p:nvSpPr>
          <p:cNvPr id="4" name="Title Text"/>
          <p:cNvSpPr txBox="1">
            <a:spLocks noGrp="1"/>
          </p:cNvSpPr>
          <p:nvPr>
            <p:ph type="title"/>
          </p:nvPr>
        </p:nvSpPr>
        <p:spPr>
          <a:xfrm>
            <a:off x="952500" y="444500"/>
            <a:ext cx="11099800" cy="2159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t>Title Text</a:t>
            </a:r>
          </a:p>
        </p:txBody>
      </p:sp>
      <p:sp>
        <p:nvSpPr>
          <p:cNvPr id="5" name="Body Level One…"/>
          <p:cNvSpPr txBox="1">
            <a:spLocks noGrp="1"/>
          </p:cNvSpPr>
          <p:nvPr>
            <p:ph type="body" idx="1"/>
          </p:nvPr>
        </p:nvSpPr>
        <p:spPr>
          <a:xfrm>
            <a:off x="952500" y="2603500"/>
            <a:ext cx="11099800" cy="6286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311798" y="9251950"/>
            <a:ext cx="368504" cy="381000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>
              <a:defRPr sz="1800"/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  <p:pic>
        <p:nvPicPr>
          <p:cNvPr id="2" name="Picture 2" descr="A person running in a race&#10;&#10;AI-generated content may be incorrect.">
            <a:extLst>
              <a:ext uri="{FF2B5EF4-FFF2-40B4-BE49-F238E27FC236}">
                <a16:creationId xmlns:a16="http://schemas.microsoft.com/office/drawing/2014/main" id="{3A892C7D-AB60-E54F-5544-B6D972FA5F9D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3004800" cy="975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ransition spd="med"/>
  <p:txStyles>
    <p:title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1pPr>
      <a:lvl2pPr marL="0" marR="0" indent="228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2pPr>
      <a:lvl3pPr marL="0" marR="0" indent="457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3pPr>
      <a:lvl4pPr marL="0" marR="0" indent="685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4pPr>
      <a:lvl5pPr marL="0" marR="0" indent="914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5pPr>
      <a:lvl6pPr marL="0" marR="0" indent="11430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6pPr>
      <a:lvl7pPr marL="0" marR="0" indent="1371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7pPr>
      <a:lvl8pPr marL="0" marR="0" indent="1600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8pPr>
      <a:lvl9pPr marL="0" marR="0" indent="1828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9pPr>
    </p:titleStyle>
    <p:bodyStyle>
      <a:lvl1pPr marL="493888" marR="0" indent="-493888" algn="l" defTabSz="584200" rtl="0" latinLnBrk="0">
        <a:lnSpc>
          <a:spcPct val="100000"/>
        </a:lnSpc>
        <a:spcBef>
          <a:spcPts val="1700"/>
        </a:spcBef>
        <a:spcAft>
          <a:spcPts val="0"/>
        </a:spcAft>
        <a:buClrTx/>
        <a:buSzPct val="132000"/>
        <a:buFontTx/>
        <a:buChar char="•"/>
        <a:tabLst/>
        <a:defRPr sz="4000" b="0" i="0" u="none" strike="noStrike" cap="none" spc="0" baseline="0">
          <a:ln>
            <a:noFill/>
          </a:ln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1pPr>
      <a:lvl2pPr marL="938388" marR="0" indent="-493888" algn="l" defTabSz="584200" rtl="0" latinLnBrk="0">
        <a:lnSpc>
          <a:spcPct val="100000"/>
        </a:lnSpc>
        <a:spcBef>
          <a:spcPts val="1700"/>
        </a:spcBef>
        <a:spcAft>
          <a:spcPts val="0"/>
        </a:spcAft>
        <a:buClrTx/>
        <a:buSzPct val="75000"/>
        <a:buFontTx/>
        <a:buChar char="•"/>
        <a:tabLst/>
        <a:defRPr sz="4000" b="0" i="0" u="none" strike="noStrike" cap="none" spc="0" baseline="0">
          <a:ln>
            <a:noFill/>
          </a:ln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2pPr>
      <a:lvl3pPr marL="1382888" marR="0" indent="-493888" algn="l" defTabSz="584200" rtl="0" latinLnBrk="0">
        <a:lnSpc>
          <a:spcPct val="100000"/>
        </a:lnSpc>
        <a:spcBef>
          <a:spcPts val="1700"/>
        </a:spcBef>
        <a:spcAft>
          <a:spcPts val="0"/>
        </a:spcAft>
        <a:buClrTx/>
        <a:buSzPct val="75000"/>
        <a:buFontTx/>
        <a:buChar char="•"/>
        <a:tabLst/>
        <a:defRPr sz="4000" b="0" i="0" u="none" strike="noStrike" cap="none" spc="0" baseline="0">
          <a:ln>
            <a:noFill/>
          </a:ln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3pPr>
      <a:lvl4pPr marL="1827388" marR="0" indent="-493888" algn="l" defTabSz="584200" rtl="0" latinLnBrk="0">
        <a:lnSpc>
          <a:spcPct val="100000"/>
        </a:lnSpc>
        <a:spcBef>
          <a:spcPts val="1700"/>
        </a:spcBef>
        <a:spcAft>
          <a:spcPts val="0"/>
        </a:spcAft>
        <a:buClrTx/>
        <a:buSzPct val="75000"/>
        <a:buFontTx/>
        <a:buChar char="•"/>
        <a:tabLst/>
        <a:defRPr sz="4000" b="0" i="0" u="none" strike="noStrike" cap="none" spc="0" baseline="0">
          <a:ln>
            <a:noFill/>
          </a:ln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4pPr>
      <a:lvl5pPr marL="2271888" marR="0" indent="-493888" algn="l" defTabSz="584200" rtl="0" latinLnBrk="0">
        <a:lnSpc>
          <a:spcPct val="100000"/>
        </a:lnSpc>
        <a:spcBef>
          <a:spcPts val="1700"/>
        </a:spcBef>
        <a:spcAft>
          <a:spcPts val="0"/>
        </a:spcAft>
        <a:buClrTx/>
        <a:buSzPct val="75000"/>
        <a:buFontTx/>
        <a:buChar char="•"/>
        <a:tabLst/>
        <a:defRPr sz="4000" b="0" i="0" u="none" strike="noStrike" cap="none" spc="0" baseline="0">
          <a:ln>
            <a:noFill/>
          </a:ln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5pPr>
      <a:lvl6pPr marL="2716388" marR="0" indent="-493888" algn="l" defTabSz="584200" rtl="0" latinLnBrk="0">
        <a:lnSpc>
          <a:spcPct val="100000"/>
        </a:lnSpc>
        <a:spcBef>
          <a:spcPts val="1700"/>
        </a:spcBef>
        <a:spcAft>
          <a:spcPts val="0"/>
        </a:spcAft>
        <a:buClrTx/>
        <a:buSzPct val="75000"/>
        <a:buFontTx/>
        <a:buChar char="•"/>
        <a:tabLst/>
        <a:defRPr sz="4000" b="0" i="0" u="none" strike="noStrike" cap="none" spc="0" baseline="0">
          <a:ln>
            <a:noFill/>
          </a:ln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6pPr>
      <a:lvl7pPr marL="3160888" marR="0" indent="-493888" algn="l" defTabSz="584200" rtl="0" latinLnBrk="0">
        <a:lnSpc>
          <a:spcPct val="100000"/>
        </a:lnSpc>
        <a:spcBef>
          <a:spcPts val="1700"/>
        </a:spcBef>
        <a:spcAft>
          <a:spcPts val="0"/>
        </a:spcAft>
        <a:buClrTx/>
        <a:buSzPct val="75000"/>
        <a:buFontTx/>
        <a:buChar char="•"/>
        <a:tabLst/>
        <a:defRPr sz="4000" b="0" i="0" u="none" strike="noStrike" cap="none" spc="0" baseline="0">
          <a:ln>
            <a:noFill/>
          </a:ln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7pPr>
      <a:lvl8pPr marL="3605388" marR="0" indent="-493888" algn="l" defTabSz="584200" rtl="0" latinLnBrk="0">
        <a:lnSpc>
          <a:spcPct val="100000"/>
        </a:lnSpc>
        <a:spcBef>
          <a:spcPts val="1700"/>
        </a:spcBef>
        <a:spcAft>
          <a:spcPts val="0"/>
        </a:spcAft>
        <a:buClrTx/>
        <a:buSzPct val="75000"/>
        <a:buFontTx/>
        <a:buChar char="•"/>
        <a:tabLst/>
        <a:defRPr sz="4000" b="0" i="0" u="none" strike="noStrike" cap="none" spc="0" baseline="0">
          <a:ln>
            <a:noFill/>
          </a:ln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8pPr>
      <a:lvl9pPr marL="4049888" marR="0" indent="-493888" algn="l" defTabSz="584200" rtl="0" latinLnBrk="0">
        <a:lnSpc>
          <a:spcPct val="100000"/>
        </a:lnSpc>
        <a:spcBef>
          <a:spcPts val="1700"/>
        </a:spcBef>
        <a:spcAft>
          <a:spcPts val="0"/>
        </a:spcAft>
        <a:buClrTx/>
        <a:buSzPct val="75000"/>
        <a:buFontTx/>
        <a:buChar char="•"/>
        <a:tabLst/>
        <a:defRPr sz="4000" b="0" i="0" u="none" strike="noStrike" cap="none" spc="0" baseline="0">
          <a:ln>
            <a:noFill/>
          </a:ln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9pPr>
    </p:bodyStyle>
    <p:other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1pPr>
      <a:lvl2pPr marL="0" marR="0" indent="228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2pPr>
      <a:lvl3pPr marL="0" marR="0" indent="457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3pPr>
      <a:lvl4pPr marL="0" marR="0" indent="685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4pPr>
      <a:lvl5pPr marL="0" marR="0" indent="914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5pPr>
      <a:lvl6pPr marL="0" marR="0" indent="11430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6pPr>
      <a:lvl7pPr marL="0" marR="0" indent="1371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7pPr>
      <a:lvl8pPr marL="0" marR="0" indent="1600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8pPr>
      <a:lvl9pPr marL="0" marR="0" indent="1828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4788D20-0D37-1DB5-08A4-E9AD8851632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9925" y="1060450"/>
            <a:ext cx="5976938" cy="3140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1700"/>
              </a:spcBef>
              <a:buSzPct val="132000"/>
              <a:buChar char="•"/>
              <a:defRPr sz="4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spcBef>
                <a:spcPts val="1700"/>
              </a:spcBef>
              <a:buSzPct val="75000"/>
              <a:buChar char="•"/>
              <a:defRPr sz="4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493713">
              <a:spcBef>
                <a:spcPts val="1700"/>
              </a:spcBef>
              <a:buSzPct val="75000"/>
              <a:buChar char="•"/>
              <a:defRPr sz="4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spcBef>
                <a:spcPts val="1700"/>
              </a:spcBef>
              <a:buSzPct val="75000"/>
              <a:buChar char="•"/>
              <a:defRPr sz="4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spcBef>
                <a:spcPts val="1700"/>
              </a:spcBef>
              <a:buSzPct val="75000"/>
              <a:buChar char="•"/>
              <a:defRPr sz="4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defTabSz="584200" eaLnBrk="0" fontAlgn="base" hangingPunct="0">
              <a:spcBef>
                <a:spcPts val="1700"/>
              </a:spcBef>
              <a:spcAft>
                <a:spcPct val="0"/>
              </a:spcAft>
              <a:buSzPct val="75000"/>
              <a:buChar char="•"/>
              <a:defRPr sz="4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defTabSz="584200" eaLnBrk="0" fontAlgn="base" hangingPunct="0">
              <a:spcBef>
                <a:spcPts val="1700"/>
              </a:spcBef>
              <a:spcAft>
                <a:spcPct val="0"/>
              </a:spcAft>
              <a:buSzPct val="75000"/>
              <a:buChar char="•"/>
              <a:defRPr sz="4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defTabSz="584200" eaLnBrk="0" fontAlgn="base" hangingPunct="0">
              <a:spcBef>
                <a:spcPts val="1700"/>
              </a:spcBef>
              <a:spcAft>
                <a:spcPct val="0"/>
              </a:spcAft>
              <a:buSzPct val="75000"/>
              <a:buChar char="•"/>
              <a:defRPr sz="4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defTabSz="584200" eaLnBrk="0" fontAlgn="base" hangingPunct="0">
              <a:spcBef>
                <a:spcPts val="1700"/>
              </a:spcBef>
              <a:spcAft>
                <a:spcPct val="0"/>
              </a:spcAft>
              <a:buSzPct val="75000"/>
              <a:buChar char="•"/>
              <a:defRPr sz="4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algn="l" eaLnBrk="1">
              <a:spcBef>
                <a:spcPct val="0"/>
              </a:spcBef>
              <a:buSzPct val="100000"/>
              <a:buFontTx/>
              <a:buNone/>
            </a:pPr>
            <a:r>
              <a:rPr lang="en-AU" altLang="en-US" sz="6600" b="1">
                <a:solidFill>
                  <a:schemeClr val="bg1"/>
                </a:solidFill>
                <a:latin typeface="Helvetica (Headings)"/>
                <a:ea typeface="Gill Sans" charset="0"/>
                <a:cs typeface="ADLaM Display" panose="02010000000000000000" pitchFamily="2" charset="0"/>
                <a:sym typeface="Gill Sans" charset="0"/>
              </a:rPr>
              <a:t>Anaerobic and aerobic exercise</a:t>
            </a:r>
          </a:p>
        </p:txBody>
      </p:sp>
      <p:sp>
        <p:nvSpPr>
          <p:cNvPr id="4" name="TextBox 2">
            <a:extLst>
              <a:ext uri="{FF2B5EF4-FFF2-40B4-BE49-F238E27FC236}">
                <a16:creationId xmlns:a16="http://schemas.microsoft.com/office/drawing/2014/main" id="{7523893C-ECB1-DC3C-7E00-100665D54A6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9925" y="8980488"/>
            <a:ext cx="8135938" cy="401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1700"/>
              </a:spcBef>
              <a:buSzPct val="132000"/>
              <a:buChar char="•"/>
              <a:defRPr sz="4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spcBef>
                <a:spcPts val="1700"/>
              </a:spcBef>
              <a:buSzPct val="75000"/>
              <a:buChar char="•"/>
              <a:defRPr sz="4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493713">
              <a:spcBef>
                <a:spcPts val="1700"/>
              </a:spcBef>
              <a:buSzPct val="75000"/>
              <a:buChar char="•"/>
              <a:defRPr sz="4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spcBef>
                <a:spcPts val="1700"/>
              </a:spcBef>
              <a:buSzPct val="75000"/>
              <a:buChar char="•"/>
              <a:defRPr sz="4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spcBef>
                <a:spcPts val="1700"/>
              </a:spcBef>
              <a:buSzPct val="75000"/>
              <a:buChar char="•"/>
              <a:defRPr sz="4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defTabSz="584200" eaLnBrk="0" fontAlgn="base" hangingPunct="0">
              <a:spcBef>
                <a:spcPts val="1700"/>
              </a:spcBef>
              <a:spcAft>
                <a:spcPct val="0"/>
              </a:spcAft>
              <a:buSzPct val="75000"/>
              <a:buChar char="•"/>
              <a:defRPr sz="4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defTabSz="584200" eaLnBrk="0" fontAlgn="base" hangingPunct="0">
              <a:spcBef>
                <a:spcPts val="1700"/>
              </a:spcBef>
              <a:spcAft>
                <a:spcPct val="0"/>
              </a:spcAft>
              <a:buSzPct val="75000"/>
              <a:buChar char="•"/>
              <a:defRPr sz="4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defTabSz="584200" eaLnBrk="0" fontAlgn="base" hangingPunct="0">
              <a:spcBef>
                <a:spcPts val="1700"/>
              </a:spcBef>
              <a:spcAft>
                <a:spcPct val="0"/>
              </a:spcAft>
              <a:buSzPct val="75000"/>
              <a:buChar char="•"/>
              <a:defRPr sz="4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defTabSz="584200" eaLnBrk="0" fontAlgn="base" hangingPunct="0">
              <a:spcBef>
                <a:spcPts val="1700"/>
              </a:spcBef>
              <a:spcAft>
                <a:spcPct val="0"/>
              </a:spcAft>
              <a:buSzPct val="75000"/>
              <a:buChar char="•"/>
              <a:defRPr sz="4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algn="l" eaLnBrk="1">
              <a:spcBef>
                <a:spcPct val="0"/>
              </a:spcBef>
              <a:buSzPct val="100000"/>
              <a:buFontTx/>
              <a:buNone/>
            </a:pPr>
            <a:r>
              <a:rPr lang="en-AU" altLang="en-US" sz="2000" dirty="0">
                <a:solidFill>
                  <a:schemeClr val="bg1"/>
                </a:solidFill>
                <a:latin typeface="Gill Sans" charset="0"/>
                <a:sym typeface="Gill Sans" charset="0"/>
              </a:rPr>
              <a:t>1.1.3 Applied anatomy and physiology</a:t>
            </a:r>
          </a:p>
        </p:txBody>
      </p:sp>
    </p:spTree>
  </p:cSld>
  <p:clrMapOvr>
    <a:masterClrMapping/>
  </p:clrMapOvr>
  <p:transition spd="med" advTm="2000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Aerobic Respiration"/>
          <p:cNvSpPr txBox="1"/>
          <p:nvPr/>
        </p:nvSpPr>
        <p:spPr>
          <a:xfrm>
            <a:off x="4015862" y="2340742"/>
            <a:ext cx="4458594" cy="647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1">
                <a:solidFill>
                  <a:srgbClr val="F3FBF4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>
              <a:defRPr b="0">
                <a:latin typeface="+mn-lt"/>
                <a:ea typeface="+mn-ea"/>
                <a:cs typeface="+mn-cs"/>
                <a:sym typeface="Helvetica Light"/>
              </a:defRPr>
            </a:pPr>
            <a:r>
              <a:rPr b="1">
                <a:latin typeface="Helvetica"/>
                <a:ea typeface="Helvetica"/>
                <a:cs typeface="Helvetica"/>
                <a:sym typeface="Helvetica"/>
              </a:rPr>
              <a:t>Aerobic Respiration</a:t>
            </a:r>
          </a:p>
        </p:txBody>
      </p:sp>
      <p:sp>
        <p:nvSpPr>
          <p:cNvPr id="121" name="Anaerobic Respiration"/>
          <p:cNvSpPr txBox="1"/>
          <p:nvPr/>
        </p:nvSpPr>
        <p:spPr>
          <a:xfrm>
            <a:off x="7533694" y="8545959"/>
            <a:ext cx="4992143" cy="647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1">
                <a:solidFill>
                  <a:srgbClr val="F3FBF4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>
              <a:defRPr b="0">
                <a:latin typeface="+mn-lt"/>
                <a:ea typeface="+mn-ea"/>
                <a:cs typeface="+mn-cs"/>
                <a:sym typeface="Helvetica Light"/>
              </a:defRPr>
            </a:pPr>
            <a:r>
              <a:rPr b="1">
                <a:latin typeface="Helvetica"/>
                <a:ea typeface="Helvetica"/>
                <a:cs typeface="Helvetica"/>
                <a:sym typeface="Helvetica"/>
              </a:rPr>
              <a:t>Anaerobic Respiration</a:t>
            </a:r>
          </a:p>
        </p:txBody>
      </p:sp>
      <p:sp>
        <p:nvSpPr>
          <p:cNvPr id="122" name="Glucose"/>
          <p:cNvSpPr txBox="1"/>
          <p:nvPr/>
        </p:nvSpPr>
        <p:spPr>
          <a:xfrm>
            <a:off x="1306923" y="1108709"/>
            <a:ext cx="1918321" cy="647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1">
                <a:solidFill>
                  <a:srgbClr val="F3FBF4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>
              <a:defRPr b="0">
                <a:latin typeface="+mn-lt"/>
                <a:ea typeface="+mn-ea"/>
                <a:cs typeface="+mn-cs"/>
                <a:sym typeface="Helvetica Light"/>
              </a:defRPr>
            </a:pPr>
            <a:r>
              <a:rPr b="1">
                <a:latin typeface="Helvetica"/>
                <a:ea typeface="Helvetica"/>
                <a:cs typeface="Helvetica"/>
                <a:sym typeface="Helvetica"/>
              </a:rPr>
              <a:t>Glucose</a:t>
            </a:r>
          </a:p>
        </p:txBody>
      </p:sp>
      <p:sp>
        <p:nvSpPr>
          <p:cNvPr id="123" name="Oxygen"/>
          <p:cNvSpPr txBox="1"/>
          <p:nvPr/>
        </p:nvSpPr>
        <p:spPr>
          <a:xfrm>
            <a:off x="9553764" y="1399234"/>
            <a:ext cx="1791297" cy="647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1">
                <a:solidFill>
                  <a:srgbClr val="F3FBF4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>
              <a:defRPr b="0">
                <a:latin typeface="+mn-lt"/>
                <a:ea typeface="+mn-ea"/>
                <a:cs typeface="+mn-cs"/>
                <a:sym typeface="Helvetica Light"/>
              </a:defRPr>
            </a:pPr>
            <a:r>
              <a:rPr b="1">
                <a:latin typeface="Helvetica"/>
                <a:ea typeface="Helvetica"/>
                <a:cs typeface="Helvetica"/>
                <a:sym typeface="Helvetica"/>
              </a:rPr>
              <a:t>Oxygen</a:t>
            </a:r>
          </a:p>
        </p:txBody>
      </p:sp>
      <p:sp>
        <p:nvSpPr>
          <p:cNvPr id="124" name="Carbon-dioxide"/>
          <p:cNvSpPr txBox="1"/>
          <p:nvPr/>
        </p:nvSpPr>
        <p:spPr>
          <a:xfrm>
            <a:off x="6225652" y="6765157"/>
            <a:ext cx="3467175" cy="647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1">
                <a:solidFill>
                  <a:srgbClr val="F3FBF4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>
              <a:defRPr b="0">
                <a:latin typeface="+mn-lt"/>
                <a:ea typeface="+mn-ea"/>
                <a:cs typeface="+mn-cs"/>
                <a:sym typeface="Helvetica Light"/>
              </a:defRPr>
            </a:pPr>
            <a:r>
              <a:rPr b="1">
                <a:latin typeface="Helvetica"/>
                <a:ea typeface="Helvetica"/>
                <a:cs typeface="Helvetica"/>
                <a:sym typeface="Helvetica"/>
              </a:rPr>
              <a:t>Carbon-dioxide</a:t>
            </a:r>
          </a:p>
        </p:txBody>
      </p:sp>
      <p:sp>
        <p:nvSpPr>
          <p:cNvPr id="125" name="Lactic Acid"/>
          <p:cNvSpPr txBox="1"/>
          <p:nvPr/>
        </p:nvSpPr>
        <p:spPr>
          <a:xfrm>
            <a:off x="1595637" y="6765157"/>
            <a:ext cx="2536702" cy="647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1">
                <a:solidFill>
                  <a:srgbClr val="F3FBF4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>
              <a:defRPr b="0">
                <a:latin typeface="+mn-lt"/>
                <a:ea typeface="+mn-ea"/>
                <a:cs typeface="+mn-cs"/>
                <a:sym typeface="Helvetica Light"/>
              </a:defRPr>
            </a:pPr>
            <a:r>
              <a:rPr b="1">
                <a:latin typeface="Helvetica"/>
                <a:ea typeface="Helvetica"/>
                <a:cs typeface="Helvetica"/>
                <a:sym typeface="Helvetica"/>
              </a:rPr>
              <a:t>Lactic Acid</a:t>
            </a:r>
          </a:p>
        </p:txBody>
      </p:sp>
      <p:sp>
        <p:nvSpPr>
          <p:cNvPr id="126" name="Energy"/>
          <p:cNvSpPr txBox="1"/>
          <p:nvPr/>
        </p:nvSpPr>
        <p:spPr>
          <a:xfrm>
            <a:off x="3011623" y="8302053"/>
            <a:ext cx="1664272" cy="647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1">
                <a:solidFill>
                  <a:srgbClr val="F3FBF4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>
              <a:defRPr b="0">
                <a:latin typeface="+mn-lt"/>
                <a:ea typeface="+mn-ea"/>
                <a:cs typeface="+mn-cs"/>
                <a:sym typeface="Helvetica Light"/>
              </a:defRPr>
            </a:pPr>
            <a:r>
              <a:rPr b="1">
                <a:latin typeface="Helvetica"/>
                <a:ea typeface="Helvetica"/>
                <a:cs typeface="Helvetica"/>
                <a:sym typeface="Helvetica"/>
              </a:rPr>
              <a:t>Energy</a:t>
            </a:r>
          </a:p>
        </p:txBody>
      </p:sp>
      <p:sp>
        <p:nvSpPr>
          <p:cNvPr id="127" name="Anaerobic and Aerobic Exercise"/>
          <p:cNvSpPr txBox="1"/>
          <p:nvPr/>
        </p:nvSpPr>
        <p:spPr>
          <a:xfrm>
            <a:off x="3141751" y="4552950"/>
            <a:ext cx="6721298" cy="647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FF8100"/>
                </a:solidFill>
              </a:defRPr>
            </a:lvl1pPr>
          </a:lstStyle>
          <a:p>
            <a:pPr>
              <a:defRPr>
                <a:solidFill>
                  <a:srgbClr val="000000"/>
                </a:solidFill>
              </a:defRPr>
            </a:pPr>
            <a:r>
              <a:rPr>
                <a:solidFill>
                  <a:srgbClr val="FF8100"/>
                </a:solidFill>
              </a:rPr>
              <a:t>Anaerobic and Aerobic Exercise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pu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3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4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18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5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6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26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7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3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0" grpId="3" animBg="1" advAuto="0"/>
      <p:bldP spid="121" grpId="5" animBg="1" advAuto="0"/>
      <p:bldP spid="122" grpId="2" animBg="1" advAuto="0"/>
      <p:bldP spid="123" grpId="1" animBg="1" advAuto="0"/>
      <p:bldP spid="124" grpId="4" animBg="1" advAuto="0"/>
      <p:bldP spid="125" grpId="6" animBg="1" advAuto="0"/>
      <p:bldP spid="126" grpId="7" animBg="1" advAuto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Aerobic respiration is when we use oxygen to create energy.…"/>
          <p:cNvSpPr txBox="1">
            <a:spLocks noGrp="1"/>
          </p:cNvSpPr>
          <p:nvPr>
            <p:ph type="body" sz="half" idx="1"/>
          </p:nvPr>
        </p:nvSpPr>
        <p:spPr>
          <a:xfrm>
            <a:off x="1047630" y="2048052"/>
            <a:ext cx="10909540" cy="3581400"/>
          </a:xfrm>
          <a:prstGeom prst="rect">
            <a:avLst/>
          </a:prstGeom>
        </p:spPr>
        <p:txBody>
          <a:bodyPr/>
          <a:lstStyle/>
          <a:p>
            <a:r>
              <a:rPr b="1">
                <a:solidFill>
                  <a:srgbClr val="FF8100"/>
                </a:solidFill>
              </a:rPr>
              <a:t>Aerobic</a:t>
            </a:r>
            <a:r>
              <a:t> </a:t>
            </a:r>
            <a:r>
              <a:rPr b="1">
                <a:solidFill>
                  <a:srgbClr val="FF8100"/>
                </a:solidFill>
              </a:rPr>
              <a:t>respiration</a:t>
            </a:r>
            <a:r>
              <a:t> is when</a:t>
            </a:r>
            <a:r>
              <a:rPr b="1">
                <a:solidFill>
                  <a:srgbClr val="009B6C"/>
                </a:solidFill>
              </a:rPr>
              <a:t> </a:t>
            </a:r>
            <a:r>
              <a:rPr b="1">
                <a:solidFill>
                  <a:srgbClr val="FF8100"/>
                </a:solidFill>
              </a:rPr>
              <a:t>we use oxygen</a:t>
            </a:r>
            <a:r>
              <a:t> to create energy.</a:t>
            </a:r>
          </a:p>
          <a:p>
            <a:r>
              <a:t>The two fuel sources most used are carbohydrates (glucose) and fats (fatty acids). </a:t>
            </a:r>
          </a:p>
        </p:txBody>
      </p:sp>
      <p:sp>
        <p:nvSpPr>
          <p:cNvPr id="130" name="Glucose"/>
          <p:cNvSpPr/>
          <p:nvPr/>
        </p:nvSpPr>
        <p:spPr>
          <a:xfrm>
            <a:off x="1308100" y="5702300"/>
            <a:ext cx="1549400" cy="1270000"/>
          </a:xfrm>
          <a:prstGeom prst="roundRect">
            <a:avLst>
              <a:gd name="adj" fmla="val 15000"/>
            </a:avLst>
          </a:prstGeom>
          <a:gradFill>
            <a:gsLst>
              <a:gs pos="0">
                <a:schemeClr val="accent4">
                  <a:hueOff val="495547"/>
                  <a:lumOff val="5161"/>
                </a:schemeClr>
              </a:gs>
              <a:gs pos="100000">
                <a:schemeClr val="accent4"/>
              </a:gs>
            </a:gsLst>
            <a:lin ang="5400000"/>
          </a:gra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/>
          <a:lstStyle>
            <a:lvl1pPr>
              <a:defRPr sz="2400" b="1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Glucose</a:t>
            </a:r>
          </a:p>
        </p:txBody>
      </p:sp>
      <p:sp>
        <p:nvSpPr>
          <p:cNvPr id="131" name="Oxygen"/>
          <p:cNvSpPr/>
          <p:nvPr/>
        </p:nvSpPr>
        <p:spPr>
          <a:xfrm>
            <a:off x="3378200" y="5702300"/>
            <a:ext cx="1549400" cy="1270000"/>
          </a:xfrm>
          <a:prstGeom prst="roundRect">
            <a:avLst>
              <a:gd name="adj" fmla="val 15000"/>
            </a:avLst>
          </a:prstGeom>
          <a:gradFill>
            <a:gsLst>
              <a:gs pos="0">
                <a:schemeClr val="accent4">
                  <a:hueOff val="495547"/>
                  <a:lumOff val="5161"/>
                </a:schemeClr>
              </a:gs>
              <a:gs pos="100000">
                <a:schemeClr val="accent4"/>
              </a:gs>
            </a:gsLst>
            <a:lin ang="5400000"/>
          </a:gra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/>
          <a:lstStyle>
            <a:lvl1pPr>
              <a:defRPr sz="2400" b="1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Oxygen</a:t>
            </a:r>
          </a:p>
        </p:txBody>
      </p:sp>
      <p:sp>
        <p:nvSpPr>
          <p:cNvPr id="132" name="+"/>
          <p:cNvSpPr txBox="1"/>
          <p:nvPr/>
        </p:nvSpPr>
        <p:spPr>
          <a:xfrm>
            <a:off x="2972823" y="6145435"/>
            <a:ext cx="292299" cy="4472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400" b="1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+</a:t>
            </a:r>
          </a:p>
        </p:txBody>
      </p:sp>
      <p:sp>
        <p:nvSpPr>
          <p:cNvPr id="133" name="Line"/>
          <p:cNvSpPr/>
          <p:nvPr/>
        </p:nvSpPr>
        <p:spPr>
          <a:xfrm flipH="1">
            <a:off x="5041900" y="6375400"/>
            <a:ext cx="977901" cy="1"/>
          </a:xfrm>
          <a:prstGeom prst="line">
            <a:avLst/>
          </a:prstGeom>
          <a:ln w="38100">
            <a:solidFill>
              <a:srgbClr val="000000"/>
            </a:solidFill>
            <a:miter lim="400000"/>
            <a:headEnd type="stealth"/>
          </a:ln>
        </p:spPr>
        <p:txBody>
          <a:bodyPr lIns="0" tIns="0" rIns="0" bIns="0"/>
          <a:lstStyle/>
          <a:p>
            <a:pPr algn="l"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134" name="Carbon-dioxide"/>
          <p:cNvSpPr/>
          <p:nvPr/>
        </p:nvSpPr>
        <p:spPr>
          <a:xfrm>
            <a:off x="8026400" y="5702300"/>
            <a:ext cx="1549400" cy="1270000"/>
          </a:xfrm>
          <a:prstGeom prst="roundRect">
            <a:avLst>
              <a:gd name="adj" fmla="val 15000"/>
            </a:avLst>
          </a:prstGeom>
          <a:gradFill>
            <a:gsLst>
              <a:gs pos="0">
                <a:schemeClr val="accent4">
                  <a:hueOff val="495547"/>
                  <a:lumOff val="5161"/>
                </a:schemeClr>
              </a:gs>
              <a:gs pos="100000">
                <a:schemeClr val="accent4"/>
              </a:gs>
            </a:gsLst>
            <a:lin ang="5400000"/>
          </a:gra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/>
          <a:lstStyle>
            <a:lvl1pPr>
              <a:defRPr sz="2400" b="1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Carbon-dioxide</a:t>
            </a:r>
          </a:p>
        </p:txBody>
      </p:sp>
      <p:sp>
        <p:nvSpPr>
          <p:cNvPr id="135" name="Water"/>
          <p:cNvSpPr/>
          <p:nvPr/>
        </p:nvSpPr>
        <p:spPr>
          <a:xfrm>
            <a:off x="10236200" y="5702300"/>
            <a:ext cx="1549400" cy="1270000"/>
          </a:xfrm>
          <a:prstGeom prst="roundRect">
            <a:avLst>
              <a:gd name="adj" fmla="val 15000"/>
            </a:avLst>
          </a:prstGeom>
          <a:gradFill>
            <a:gsLst>
              <a:gs pos="0">
                <a:schemeClr val="accent4">
                  <a:hueOff val="495547"/>
                  <a:lumOff val="5161"/>
                </a:schemeClr>
              </a:gs>
              <a:gs pos="100000">
                <a:schemeClr val="accent4"/>
              </a:gs>
            </a:gsLst>
            <a:lin ang="5400000"/>
          </a:gra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/>
          <a:lstStyle>
            <a:lvl1pPr>
              <a:defRPr sz="2400" b="1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Water</a:t>
            </a:r>
          </a:p>
        </p:txBody>
      </p:sp>
      <p:sp>
        <p:nvSpPr>
          <p:cNvPr id="136" name="+"/>
          <p:cNvSpPr txBox="1"/>
          <p:nvPr/>
        </p:nvSpPr>
        <p:spPr>
          <a:xfrm>
            <a:off x="9753600" y="6139085"/>
            <a:ext cx="292299" cy="4472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400" b="1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+</a:t>
            </a:r>
          </a:p>
        </p:txBody>
      </p:sp>
      <p:sp>
        <p:nvSpPr>
          <p:cNvPr id="137" name="Energy"/>
          <p:cNvSpPr/>
          <p:nvPr/>
        </p:nvSpPr>
        <p:spPr>
          <a:xfrm>
            <a:off x="5842796" y="5435600"/>
            <a:ext cx="2005222" cy="1796778"/>
          </a:xfrm>
          <a:prstGeom prst="star5">
            <a:avLst>
              <a:gd name="adj" fmla="val 25000"/>
              <a:gd name="hf" fmla="val 105146"/>
              <a:gd name="vf" fmla="val 110557"/>
            </a:avLst>
          </a:prstGeom>
          <a:gradFill>
            <a:gsLst>
              <a:gs pos="0">
                <a:schemeClr val="accent6">
                  <a:hueOff val="-337441"/>
                  <a:satOff val="-6596"/>
                  <a:lumOff val="10008"/>
                </a:schemeClr>
              </a:gs>
              <a:gs pos="100000">
                <a:schemeClr val="accent6"/>
              </a:gs>
            </a:gsLst>
            <a:lin ang="5400000"/>
          </a:gra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/>
          <a:lstStyle>
            <a:lvl1pPr>
              <a:defRPr sz="2400" b="1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sz="2000" dirty="0"/>
              <a:t>Energy</a:t>
            </a:r>
          </a:p>
        </p:txBody>
      </p:sp>
      <p:sp>
        <p:nvSpPr>
          <p:cNvPr id="138" name="+"/>
          <p:cNvSpPr txBox="1"/>
          <p:nvPr/>
        </p:nvSpPr>
        <p:spPr>
          <a:xfrm>
            <a:off x="7683500" y="6139085"/>
            <a:ext cx="292299" cy="4472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400" b="1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+</a:t>
            </a:r>
          </a:p>
        </p:txBody>
      </p:sp>
      <p:sp>
        <p:nvSpPr>
          <p:cNvPr id="139" name="Aerobic Respiration"/>
          <p:cNvSpPr txBox="1">
            <a:spLocks noGrp="1"/>
          </p:cNvSpPr>
          <p:nvPr>
            <p:ph type="title" idx="4294967295"/>
          </p:nvPr>
        </p:nvSpPr>
        <p:spPr>
          <a:xfrm>
            <a:off x="2413000" y="740911"/>
            <a:ext cx="8686800" cy="762000"/>
          </a:xfrm>
          <a:prstGeom prst="rect">
            <a:avLst/>
          </a:prstGeom>
        </p:spPr>
        <p:txBody>
          <a:bodyPr/>
          <a:lstStyle>
            <a:lvl1pPr defTabSz="549148">
              <a:defRPr sz="4324">
                <a:effectLst>
                  <a:outerShdw dist="43740" dir="2700000" rotWithShape="0">
                    <a:srgbClr val="000000">
                      <a:alpha val="33333"/>
                    </a:srgbClr>
                  </a:outerShdw>
                </a:effectLst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rPr dirty="0"/>
              <a:t>Aerobic </a:t>
            </a:r>
            <a:r>
              <a:rPr lang="en-AU" dirty="0"/>
              <a:t>r</a:t>
            </a:r>
            <a:r>
              <a:rPr dirty="0" err="1"/>
              <a:t>espiration</a:t>
            </a:r>
            <a:endParaRPr dirty="0"/>
          </a:p>
        </p:txBody>
      </p:sp>
      <p:sp>
        <p:nvSpPr>
          <p:cNvPr id="140" name="Fatty Acids"/>
          <p:cNvSpPr/>
          <p:nvPr/>
        </p:nvSpPr>
        <p:spPr>
          <a:xfrm>
            <a:off x="1289050" y="7724855"/>
            <a:ext cx="1549400" cy="1270001"/>
          </a:xfrm>
          <a:prstGeom prst="roundRect">
            <a:avLst>
              <a:gd name="adj" fmla="val 15000"/>
            </a:avLst>
          </a:prstGeom>
          <a:gradFill>
            <a:gsLst>
              <a:gs pos="0">
                <a:schemeClr val="accent4">
                  <a:hueOff val="495547"/>
                  <a:lumOff val="5161"/>
                </a:schemeClr>
              </a:gs>
              <a:gs pos="100000">
                <a:schemeClr val="accent4"/>
              </a:gs>
            </a:gsLst>
            <a:lin ang="5400000"/>
          </a:gra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/>
          <a:lstStyle>
            <a:lvl1pPr>
              <a:defRPr sz="2400" b="1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Fatty Acids</a:t>
            </a:r>
          </a:p>
        </p:txBody>
      </p:sp>
      <p:sp>
        <p:nvSpPr>
          <p:cNvPr id="141" name="Oxygen"/>
          <p:cNvSpPr/>
          <p:nvPr/>
        </p:nvSpPr>
        <p:spPr>
          <a:xfrm>
            <a:off x="3359150" y="7724855"/>
            <a:ext cx="1549400" cy="1270001"/>
          </a:xfrm>
          <a:prstGeom prst="roundRect">
            <a:avLst>
              <a:gd name="adj" fmla="val 15000"/>
            </a:avLst>
          </a:prstGeom>
          <a:gradFill>
            <a:gsLst>
              <a:gs pos="0">
                <a:schemeClr val="accent4">
                  <a:hueOff val="495547"/>
                  <a:lumOff val="5161"/>
                </a:schemeClr>
              </a:gs>
              <a:gs pos="100000">
                <a:schemeClr val="accent4"/>
              </a:gs>
            </a:gsLst>
            <a:lin ang="5400000"/>
          </a:gra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/>
          <a:lstStyle>
            <a:lvl1pPr>
              <a:defRPr sz="2400" b="1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Oxygen</a:t>
            </a:r>
          </a:p>
        </p:txBody>
      </p:sp>
      <p:sp>
        <p:nvSpPr>
          <p:cNvPr id="142" name="+"/>
          <p:cNvSpPr txBox="1"/>
          <p:nvPr/>
        </p:nvSpPr>
        <p:spPr>
          <a:xfrm>
            <a:off x="2953773" y="8167991"/>
            <a:ext cx="292299" cy="44722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400" b="1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+</a:t>
            </a:r>
          </a:p>
        </p:txBody>
      </p:sp>
      <p:sp>
        <p:nvSpPr>
          <p:cNvPr id="143" name="Line"/>
          <p:cNvSpPr/>
          <p:nvPr/>
        </p:nvSpPr>
        <p:spPr>
          <a:xfrm flipH="1">
            <a:off x="4997450" y="8397955"/>
            <a:ext cx="977901" cy="1"/>
          </a:xfrm>
          <a:prstGeom prst="line">
            <a:avLst/>
          </a:prstGeom>
          <a:ln w="38100">
            <a:solidFill>
              <a:srgbClr val="000000"/>
            </a:solidFill>
            <a:miter lim="400000"/>
            <a:headEnd type="stealth"/>
          </a:ln>
        </p:spPr>
        <p:txBody>
          <a:bodyPr lIns="0" tIns="0" rIns="0" bIns="0"/>
          <a:lstStyle/>
          <a:p>
            <a:pPr algn="l"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144" name="Carbon-dioxide"/>
          <p:cNvSpPr/>
          <p:nvPr/>
        </p:nvSpPr>
        <p:spPr>
          <a:xfrm>
            <a:off x="8007350" y="7724855"/>
            <a:ext cx="1549400" cy="1270001"/>
          </a:xfrm>
          <a:prstGeom prst="roundRect">
            <a:avLst>
              <a:gd name="adj" fmla="val 15000"/>
            </a:avLst>
          </a:prstGeom>
          <a:gradFill>
            <a:gsLst>
              <a:gs pos="0">
                <a:schemeClr val="accent4">
                  <a:hueOff val="495547"/>
                  <a:lumOff val="5161"/>
                </a:schemeClr>
              </a:gs>
              <a:gs pos="100000">
                <a:schemeClr val="accent4"/>
              </a:gs>
            </a:gsLst>
            <a:lin ang="5400000"/>
          </a:gra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/>
          <a:lstStyle>
            <a:lvl1pPr>
              <a:defRPr sz="2400" b="1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Carbon-dioxide</a:t>
            </a:r>
          </a:p>
        </p:txBody>
      </p:sp>
      <p:sp>
        <p:nvSpPr>
          <p:cNvPr id="145" name="Water"/>
          <p:cNvSpPr/>
          <p:nvPr/>
        </p:nvSpPr>
        <p:spPr>
          <a:xfrm>
            <a:off x="10217150" y="7724855"/>
            <a:ext cx="1549400" cy="1270001"/>
          </a:xfrm>
          <a:prstGeom prst="roundRect">
            <a:avLst>
              <a:gd name="adj" fmla="val 15000"/>
            </a:avLst>
          </a:prstGeom>
          <a:gradFill>
            <a:gsLst>
              <a:gs pos="0">
                <a:schemeClr val="accent4">
                  <a:hueOff val="495547"/>
                  <a:lumOff val="5161"/>
                </a:schemeClr>
              </a:gs>
              <a:gs pos="100000">
                <a:schemeClr val="accent4"/>
              </a:gs>
            </a:gsLst>
            <a:lin ang="5400000"/>
          </a:gra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/>
          <a:lstStyle>
            <a:lvl1pPr>
              <a:defRPr sz="2400" b="1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Water</a:t>
            </a:r>
          </a:p>
        </p:txBody>
      </p:sp>
      <p:sp>
        <p:nvSpPr>
          <p:cNvPr id="146" name="+"/>
          <p:cNvSpPr txBox="1"/>
          <p:nvPr/>
        </p:nvSpPr>
        <p:spPr>
          <a:xfrm>
            <a:off x="9734550" y="8161641"/>
            <a:ext cx="292299" cy="44722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400" b="1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+</a:t>
            </a:r>
          </a:p>
        </p:txBody>
      </p:sp>
      <p:sp>
        <p:nvSpPr>
          <p:cNvPr id="147" name="Energy"/>
          <p:cNvSpPr/>
          <p:nvPr/>
        </p:nvSpPr>
        <p:spPr>
          <a:xfrm>
            <a:off x="5823746" y="7458155"/>
            <a:ext cx="2005222" cy="1796779"/>
          </a:xfrm>
          <a:prstGeom prst="star5">
            <a:avLst>
              <a:gd name="adj" fmla="val 25000"/>
              <a:gd name="hf" fmla="val 105146"/>
              <a:gd name="vf" fmla="val 110557"/>
            </a:avLst>
          </a:prstGeom>
          <a:gradFill>
            <a:gsLst>
              <a:gs pos="0">
                <a:schemeClr val="accent6">
                  <a:hueOff val="-337441"/>
                  <a:satOff val="-6596"/>
                  <a:lumOff val="10008"/>
                </a:schemeClr>
              </a:gs>
              <a:gs pos="100000">
                <a:schemeClr val="accent6"/>
              </a:gs>
            </a:gsLst>
            <a:lin ang="5400000"/>
          </a:gra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/>
          <a:lstStyle>
            <a:lvl1pPr>
              <a:defRPr sz="2400" b="1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sz="2000" dirty="0"/>
              <a:t>Energy</a:t>
            </a:r>
          </a:p>
        </p:txBody>
      </p:sp>
      <p:sp>
        <p:nvSpPr>
          <p:cNvPr id="148" name="+"/>
          <p:cNvSpPr txBox="1"/>
          <p:nvPr/>
        </p:nvSpPr>
        <p:spPr>
          <a:xfrm>
            <a:off x="7664450" y="8161641"/>
            <a:ext cx="292299" cy="44722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400" b="1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+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pu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2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29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9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1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1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12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2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2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" presetClass="entr" presetSubtype="32" fill="hold" grpId="2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3" dur="10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grpId="3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7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" presetClass="entr" presetSubtype="32" fill="hold" grpId="4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3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4" dur="10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grpId="5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8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4" presetClass="entr" presetSubtype="32" fill="hold" grpId="6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4" fill="hold"/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45" dur="10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" presetClass="entr" presetSubtype="4" fill="hold" grpId="7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9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" presetClass="entr" presetSubtype="32" fill="hold" grpId="8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5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56" dur="10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9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0" fill="hold"/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4" presetClass="entr" presetSubtype="32" fill="hold" grpId="1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6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67" dur="10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4" presetClass="entr" presetSubtype="32" fill="hold" grpId="1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71" fill="hold"/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2" dur="10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" presetClass="entr" presetSubtype="4" fill="hold" grpId="12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76" fill="hold"/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1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1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4" presetClass="entr" presetSubtype="32" fill="hold" grpId="13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2" fill="hold"/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83" dur="10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2" presetClass="entr" presetSubtype="4" fill="hold" grpId="14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7" fill="hold"/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1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1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4" presetClass="entr" presetSubtype="32" fill="hold" grpId="15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3" fill="hold"/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94" dur="10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2" presetClass="entr" presetSubtype="4" fill="hold" grpId="16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8" fill="hold"/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1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1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4" presetClass="entr" presetSubtype="32" fill="hold" grpId="17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4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05" dur="10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2" presetClass="entr" presetSubtype="4" fill="hold" grpId="18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9" fill="hold"/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0" dur="1000" fill="hold"/>
                                        <p:tgtEl>
                                          <p:spTgt spid="1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1000" fill="hold"/>
                                        <p:tgtEl>
                                          <p:spTgt spid="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4" presetClass="entr" presetSubtype="32" fill="hold" grpId="19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5" fill="hold"/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16" dur="10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9" grpId="1" build="p" bldLvl="5" animBg="1" advAuto="0"/>
      <p:bldP spid="130" grpId="2" animBg="1" advAuto="0"/>
      <p:bldP spid="131" grpId="4" animBg="1" advAuto="0"/>
      <p:bldP spid="132" grpId="3" animBg="1" advAuto="0"/>
      <p:bldP spid="133" grpId="5" animBg="1" advAuto="0"/>
      <p:bldP spid="134" grpId="8" animBg="1" advAuto="0"/>
      <p:bldP spid="135" grpId="10" animBg="1" advAuto="0"/>
      <p:bldP spid="136" grpId="9" animBg="1" advAuto="0"/>
      <p:bldP spid="137" grpId="6" animBg="1" advAuto="0"/>
      <p:bldP spid="138" grpId="7" animBg="1" advAuto="0"/>
      <p:bldP spid="140" grpId="11" animBg="1" advAuto="0"/>
      <p:bldP spid="141" grpId="13" animBg="1" advAuto="0"/>
      <p:bldP spid="142" grpId="12" animBg="1" advAuto="0"/>
      <p:bldP spid="143" grpId="14" animBg="1" advAuto="0"/>
      <p:bldP spid="144" grpId="17" animBg="1" advAuto="0"/>
      <p:bldP spid="145" grpId="19" animBg="1" advAuto="0"/>
      <p:bldP spid="146" grpId="18" animBg="1" advAuto="0"/>
      <p:bldP spid="147" grpId="15" animBg="1" advAuto="0"/>
      <p:bldP spid="148" grpId="16" animBg="1" advAuto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Aerobic respiration is predominantly used for low to moderate intensity and long duration.…"/>
          <p:cNvSpPr txBox="1">
            <a:spLocks noGrp="1"/>
          </p:cNvSpPr>
          <p:nvPr>
            <p:ph type="body" idx="1"/>
          </p:nvPr>
        </p:nvSpPr>
        <p:spPr>
          <a:xfrm>
            <a:off x="1219200" y="2324100"/>
            <a:ext cx="10388600" cy="6858000"/>
          </a:xfrm>
          <a:prstGeom prst="rect">
            <a:avLst/>
          </a:prstGeom>
        </p:spPr>
        <p:txBody>
          <a:bodyPr/>
          <a:lstStyle/>
          <a:p>
            <a:r>
              <a:rPr b="1">
                <a:solidFill>
                  <a:srgbClr val="FF8100"/>
                </a:solidFill>
              </a:rPr>
              <a:t>Aerobic</a:t>
            </a:r>
            <a:r>
              <a:t> </a:t>
            </a:r>
            <a:r>
              <a:rPr b="1">
                <a:solidFill>
                  <a:srgbClr val="FF8100"/>
                </a:solidFill>
              </a:rPr>
              <a:t>respiration</a:t>
            </a:r>
            <a:r>
              <a:t> is predominantly used for </a:t>
            </a:r>
            <a:r>
              <a:rPr b="1">
                <a:solidFill>
                  <a:srgbClr val="FF8100"/>
                </a:solidFill>
              </a:rPr>
              <a:t>low</a:t>
            </a:r>
            <a:r>
              <a:t> to </a:t>
            </a:r>
            <a:r>
              <a:rPr b="1">
                <a:solidFill>
                  <a:srgbClr val="FF8100"/>
                </a:solidFill>
              </a:rPr>
              <a:t>moderate</a:t>
            </a:r>
            <a:r>
              <a:t> </a:t>
            </a:r>
            <a:r>
              <a:rPr b="1">
                <a:solidFill>
                  <a:srgbClr val="FF8100"/>
                </a:solidFill>
              </a:rPr>
              <a:t>intensity</a:t>
            </a:r>
            <a:r>
              <a:t> and </a:t>
            </a:r>
            <a:r>
              <a:rPr b="1">
                <a:solidFill>
                  <a:srgbClr val="FF8100"/>
                </a:solidFill>
              </a:rPr>
              <a:t>long</a:t>
            </a:r>
            <a:r>
              <a:t> </a:t>
            </a:r>
            <a:r>
              <a:rPr b="1">
                <a:solidFill>
                  <a:srgbClr val="FF8100"/>
                </a:solidFill>
              </a:rPr>
              <a:t>duration</a:t>
            </a:r>
            <a:r>
              <a:t>.</a:t>
            </a:r>
          </a:p>
          <a:p>
            <a:r>
              <a:rPr b="1">
                <a:solidFill>
                  <a:srgbClr val="FF8100"/>
                </a:solidFill>
              </a:rPr>
              <a:t>Few</a:t>
            </a:r>
            <a:r>
              <a:t> harmful </a:t>
            </a:r>
            <a:r>
              <a:rPr b="1">
                <a:solidFill>
                  <a:srgbClr val="FF8100"/>
                </a:solidFill>
              </a:rPr>
              <a:t>waste</a:t>
            </a:r>
            <a:r>
              <a:t> </a:t>
            </a:r>
            <a:r>
              <a:rPr b="1">
                <a:solidFill>
                  <a:srgbClr val="FF8100"/>
                </a:solidFill>
              </a:rPr>
              <a:t>products</a:t>
            </a:r>
            <a:r>
              <a:t> are produced during aerobic respiration.</a:t>
            </a:r>
          </a:p>
          <a:p>
            <a:r>
              <a:t>Sports that rely on the aerobic system are </a:t>
            </a:r>
            <a:r>
              <a:rPr b="1">
                <a:solidFill>
                  <a:srgbClr val="FF8100"/>
                </a:solidFill>
              </a:rPr>
              <a:t>long</a:t>
            </a:r>
            <a:r>
              <a:t> </a:t>
            </a:r>
            <a:r>
              <a:rPr b="1">
                <a:solidFill>
                  <a:srgbClr val="FF8100"/>
                </a:solidFill>
              </a:rPr>
              <a:t>distance</a:t>
            </a:r>
            <a:r>
              <a:t> cycling, </a:t>
            </a:r>
            <a:br/>
            <a:r>
              <a:t>running and swimming.</a:t>
            </a:r>
          </a:p>
        </p:txBody>
      </p:sp>
      <p:sp>
        <p:nvSpPr>
          <p:cNvPr id="151" name="Aerobic Respiration"/>
          <p:cNvSpPr txBox="1">
            <a:spLocks noGrp="1"/>
          </p:cNvSpPr>
          <p:nvPr>
            <p:ph type="title" idx="4294967295"/>
          </p:nvPr>
        </p:nvSpPr>
        <p:spPr>
          <a:xfrm>
            <a:off x="2413000" y="775417"/>
            <a:ext cx="8686800" cy="762000"/>
          </a:xfrm>
          <a:prstGeom prst="rect">
            <a:avLst/>
          </a:prstGeom>
        </p:spPr>
        <p:txBody>
          <a:bodyPr/>
          <a:lstStyle>
            <a:lvl1pPr defTabSz="549148">
              <a:defRPr sz="4324">
                <a:effectLst>
                  <a:outerShdw dist="43740" dir="2700000" rotWithShape="0">
                    <a:srgbClr val="000000">
                      <a:alpha val="33333"/>
                    </a:srgbClr>
                  </a:outerShdw>
                </a:effectLst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rPr dirty="0"/>
              <a:t>Aerobic </a:t>
            </a:r>
            <a:r>
              <a:rPr lang="en-AU" dirty="0"/>
              <a:t>r</a:t>
            </a:r>
            <a:r>
              <a:rPr dirty="0" err="1"/>
              <a:t>espiration</a:t>
            </a:r>
            <a:endParaRPr dirty="0"/>
          </a:p>
        </p:txBody>
      </p:sp>
      <p:pic>
        <p:nvPicPr>
          <p:cNvPr id="152" name="Cyclist 2.jpg" descr="Cyclist 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17253" y="6668559"/>
            <a:ext cx="3999770" cy="26670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pu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5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50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0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1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1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15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5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5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8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15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5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5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0" grpId="1" build="p" bldLvl="5" animBg="1" advAuto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Anaerobic respiration is when we do not take enough oxygen in to meet high energy demands.…"/>
          <p:cNvSpPr txBox="1">
            <a:spLocks noGrp="1"/>
          </p:cNvSpPr>
          <p:nvPr>
            <p:ph type="body" idx="1"/>
          </p:nvPr>
        </p:nvSpPr>
        <p:spPr>
          <a:xfrm>
            <a:off x="1219200" y="1789263"/>
            <a:ext cx="10617200" cy="6807200"/>
          </a:xfrm>
          <a:prstGeom prst="rect">
            <a:avLst/>
          </a:prstGeom>
        </p:spPr>
        <p:txBody>
          <a:bodyPr/>
          <a:lstStyle/>
          <a:p>
            <a:pPr marL="481541" indent="-481541">
              <a:defRPr sz="3900"/>
            </a:pPr>
            <a:r>
              <a:rPr b="1">
                <a:solidFill>
                  <a:srgbClr val="FF8100"/>
                </a:solidFill>
              </a:rPr>
              <a:t>Anaerobic</a:t>
            </a:r>
            <a:r>
              <a:t> respiration is when we </a:t>
            </a:r>
            <a:r>
              <a:rPr b="1">
                <a:solidFill>
                  <a:srgbClr val="FF8100"/>
                </a:solidFill>
              </a:rPr>
              <a:t>do not take enough oxygen</a:t>
            </a:r>
            <a:r>
              <a:t> in to </a:t>
            </a:r>
            <a:r>
              <a:rPr b="1">
                <a:solidFill>
                  <a:srgbClr val="FF8100"/>
                </a:solidFill>
              </a:rPr>
              <a:t>meet high energy demands</a:t>
            </a:r>
            <a:r>
              <a:t>. </a:t>
            </a:r>
          </a:p>
          <a:p>
            <a:pPr marL="481541" indent="-481541">
              <a:defRPr sz="3900"/>
            </a:pPr>
            <a:r>
              <a:t>This might be when we are</a:t>
            </a:r>
            <a:r>
              <a:rPr b="1">
                <a:solidFill>
                  <a:srgbClr val="009B6C"/>
                </a:solidFill>
              </a:rPr>
              <a:t> </a:t>
            </a:r>
            <a:r>
              <a:rPr b="1">
                <a:solidFill>
                  <a:srgbClr val="FF8100"/>
                </a:solidFill>
              </a:rPr>
              <a:t>working at full intensity</a:t>
            </a:r>
            <a:r>
              <a:t> i.e. </a:t>
            </a:r>
            <a:r>
              <a:rPr b="1">
                <a:solidFill>
                  <a:srgbClr val="FF8100"/>
                </a:solidFill>
              </a:rPr>
              <a:t>sprinting</a:t>
            </a:r>
            <a:r>
              <a:t> or </a:t>
            </a:r>
            <a:r>
              <a:rPr b="1">
                <a:solidFill>
                  <a:srgbClr val="FF8100"/>
                </a:solidFill>
              </a:rPr>
              <a:t>throwing</a:t>
            </a:r>
            <a:r>
              <a:t>.</a:t>
            </a:r>
          </a:p>
          <a:p>
            <a:pPr marL="481541" indent="-481541">
              <a:defRPr sz="3900"/>
            </a:pPr>
            <a:r>
              <a:t>Glucose is </a:t>
            </a:r>
            <a:r>
              <a:rPr b="1">
                <a:solidFill>
                  <a:srgbClr val="FF8100"/>
                </a:solidFill>
              </a:rPr>
              <a:t>broken down without oxygen</a:t>
            </a:r>
            <a:r>
              <a:t>.</a:t>
            </a:r>
          </a:p>
          <a:p>
            <a:pPr marL="481541" indent="-481541">
              <a:defRPr sz="3900"/>
            </a:pPr>
            <a:r>
              <a:t>As a result a waste product called</a:t>
            </a:r>
            <a:r>
              <a:rPr b="1">
                <a:solidFill>
                  <a:srgbClr val="009B6C"/>
                </a:solidFill>
              </a:rPr>
              <a:t> </a:t>
            </a:r>
            <a:r>
              <a:rPr b="1">
                <a:solidFill>
                  <a:srgbClr val="FF8100"/>
                </a:solidFill>
              </a:rPr>
              <a:t>lactic acid</a:t>
            </a:r>
            <a:r>
              <a:rPr b="1">
                <a:solidFill>
                  <a:srgbClr val="009B6C"/>
                </a:solidFill>
              </a:rPr>
              <a:t> </a:t>
            </a:r>
            <a:r>
              <a:t>is produced which reduces performance.</a:t>
            </a:r>
          </a:p>
        </p:txBody>
      </p:sp>
      <p:sp>
        <p:nvSpPr>
          <p:cNvPr id="155" name="Glucose"/>
          <p:cNvSpPr/>
          <p:nvPr/>
        </p:nvSpPr>
        <p:spPr>
          <a:xfrm>
            <a:off x="2971800" y="7975600"/>
            <a:ext cx="1549400" cy="1270000"/>
          </a:xfrm>
          <a:prstGeom prst="roundRect">
            <a:avLst>
              <a:gd name="adj" fmla="val 15000"/>
            </a:avLst>
          </a:prstGeom>
          <a:gradFill>
            <a:gsLst>
              <a:gs pos="0">
                <a:schemeClr val="accent4">
                  <a:hueOff val="495547"/>
                  <a:lumOff val="5161"/>
                </a:schemeClr>
              </a:gs>
              <a:gs pos="100000">
                <a:schemeClr val="accent4"/>
              </a:gs>
            </a:gsLst>
            <a:lin ang="5400000"/>
          </a:gra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/>
          <a:lstStyle>
            <a:lvl1pPr>
              <a:defRPr sz="2400" b="1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Glucose</a:t>
            </a:r>
          </a:p>
        </p:txBody>
      </p:sp>
      <p:sp>
        <p:nvSpPr>
          <p:cNvPr id="156" name="Line"/>
          <p:cNvSpPr/>
          <p:nvPr/>
        </p:nvSpPr>
        <p:spPr>
          <a:xfrm flipH="1">
            <a:off x="4597400" y="8610600"/>
            <a:ext cx="977901" cy="1"/>
          </a:xfrm>
          <a:prstGeom prst="line">
            <a:avLst/>
          </a:prstGeom>
          <a:ln w="38100">
            <a:solidFill>
              <a:srgbClr val="000000"/>
            </a:solidFill>
            <a:miter lim="400000"/>
            <a:headEnd type="stealth"/>
          </a:ln>
        </p:spPr>
        <p:txBody>
          <a:bodyPr lIns="0" tIns="0" rIns="0" bIns="0"/>
          <a:lstStyle/>
          <a:p>
            <a:pPr algn="l"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157" name="Energy"/>
          <p:cNvSpPr/>
          <p:nvPr/>
        </p:nvSpPr>
        <p:spPr>
          <a:xfrm>
            <a:off x="5669612" y="7620000"/>
            <a:ext cx="2184615" cy="1810557"/>
          </a:xfrm>
          <a:prstGeom prst="star5">
            <a:avLst>
              <a:gd name="adj" fmla="val 25000"/>
              <a:gd name="hf" fmla="val 105146"/>
              <a:gd name="vf" fmla="val 110557"/>
            </a:avLst>
          </a:prstGeom>
          <a:gradFill>
            <a:gsLst>
              <a:gs pos="0">
                <a:schemeClr val="accent6">
                  <a:hueOff val="-337441"/>
                  <a:satOff val="-6596"/>
                  <a:lumOff val="10008"/>
                </a:schemeClr>
              </a:gs>
              <a:gs pos="100000">
                <a:schemeClr val="accent6"/>
              </a:gs>
            </a:gsLst>
            <a:lin ang="5400000"/>
          </a:gra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/>
          <a:lstStyle>
            <a:lvl1pPr>
              <a:defRPr sz="2400" b="1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sz="2000" dirty="0"/>
              <a:t>Energy</a:t>
            </a:r>
          </a:p>
        </p:txBody>
      </p:sp>
      <p:sp>
        <p:nvSpPr>
          <p:cNvPr id="158" name="+"/>
          <p:cNvSpPr txBox="1"/>
          <p:nvPr/>
        </p:nvSpPr>
        <p:spPr>
          <a:xfrm>
            <a:off x="7810500" y="8361585"/>
            <a:ext cx="292299" cy="4472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400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+</a:t>
            </a:r>
          </a:p>
        </p:txBody>
      </p:sp>
      <p:sp>
        <p:nvSpPr>
          <p:cNvPr id="159" name="Lactic Acid"/>
          <p:cNvSpPr/>
          <p:nvPr/>
        </p:nvSpPr>
        <p:spPr>
          <a:xfrm>
            <a:off x="8534400" y="7975600"/>
            <a:ext cx="1549400" cy="1270000"/>
          </a:xfrm>
          <a:prstGeom prst="roundRect">
            <a:avLst>
              <a:gd name="adj" fmla="val 15000"/>
            </a:avLst>
          </a:prstGeom>
          <a:gradFill>
            <a:gsLst>
              <a:gs pos="0">
                <a:schemeClr val="accent4">
                  <a:hueOff val="495547"/>
                  <a:lumOff val="5161"/>
                </a:schemeClr>
              </a:gs>
              <a:gs pos="100000">
                <a:schemeClr val="accent4"/>
              </a:gs>
            </a:gsLst>
            <a:lin ang="5400000"/>
          </a:gra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/>
          <a:lstStyle>
            <a:lvl1pPr>
              <a:defRPr sz="2400" b="1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Lactic Acid</a:t>
            </a:r>
          </a:p>
        </p:txBody>
      </p:sp>
      <p:sp>
        <p:nvSpPr>
          <p:cNvPr id="160" name="Anaerobic Respiration"/>
          <p:cNvSpPr txBox="1">
            <a:spLocks noGrp="1"/>
          </p:cNvSpPr>
          <p:nvPr>
            <p:ph type="title" idx="4294967295"/>
          </p:nvPr>
        </p:nvSpPr>
        <p:spPr>
          <a:xfrm>
            <a:off x="2413000" y="779970"/>
            <a:ext cx="8686800" cy="762000"/>
          </a:xfrm>
          <a:prstGeom prst="rect">
            <a:avLst/>
          </a:prstGeom>
        </p:spPr>
        <p:txBody>
          <a:bodyPr/>
          <a:lstStyle>
            <a:lvl1pPr defTabSz="549148">
              <a:defRPr sz="4324">
                <a:effectLst>
                  <a:outerShdw dist="43740" dir="2700000" rotWithShape="0">
                    <a:srgbClr val="000000">
                      <a:alpha val="33333"/>
                    </a:srgbClr>
                  </a:outerShdw>
                </a:effectLst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rPr dirty="0"/>
              <a:t>Anaerobic </a:t>
            </a:r>
            <a:r>
              <a:rPr lang="en-AU" dirty="0"/>
              <a:t>r</a:t>
            </a:r>
            <a:r>
              <a:rPr dirty="0" err="1"/>
              <a:t>espiration</a:t>
            </a:r>
            <a:endParaRPr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pu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5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54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4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1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1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15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5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5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8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15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5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5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8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8" fill="hold"/>
                                        <p:tgtEl>
                                          <p:spTgt spid="15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5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5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" presetClass="entr" presetSubtype="32" fill="hold" grpId="2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4" fill="hold"/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5" dur="10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ntr" presetSubtype="4" fill="hold" grpId="3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9" fill="hold"/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4" presetClass="entr" presetSubtype="32" fill="hold" grpId="4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5" fill="hold"/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46" dur="10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4" fill="hold" grpId="5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0" fill="hold"/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4" presetClass="entr" presetSubtype="32" fill="hold" grpId="6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6" fill="hold"/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57" dur="100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4" grpId="1" build="p" bldLvl="5" animBg="1" advAuto="0"/>
      <p:bldP spid="155" grpId="2" animBg="1" advAuto="0"/>
      <p:bldP spid="156" grpId="3" animBg="1" advAuto="0"/>
      <p:bldP spid="157" grpId="4" animBg="1" advAuto="0"/>
      <p:bldP spid="158" grpId="5" animBg="1" advAuto="0"/>
      <p:bldP spid="159" grpId="6" animBg="1" advAuto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push/>
      </p:transition>
    </mc:Choice>
    <mc:Fallback xmlns="">
      <p:transition spd="slow">
        <p:fade/>
      </p:transition>
    </mc:Fallback>
  </mc:AlternateContent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theme1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Helvetica Light"/>
        <a:ea typeface="Helvetica Light"/>
        <a:cs typeface="Helvetica Light"/>
      </a:majorFont>
      <a:minorFont>
        <a:latin typeface="Helvetica Light"/>
        <a:ea typeface="Helvetica Light"/>
        <a:cs typeface="Helvetica Light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127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xmlns:r="http://schemas.openxmlformats.org/officeDocument/2006/relationships" r:embed="rId1"/>
          <a:srcRect/>
          <a:tile tx="0" ty="0" sx="100000" sy="100000" flip="none" algn="tl"/>
        </a:blipFill>
        <a:ln w="12700" cap="flat">
          <a:noFill/>
          <a:miter lim="400000"/>
        </a:ln>
        <a:effectLst>
          <a:outerShdw blurRad="38100" dist="25400" dir="5400000" rotWithShape="0">
            <a:srgbClr val="000000">
              <a:alpha val="50000"/>
            </a:srgbClr>
          </a:outerShdw>
        </a:effectLst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Helvetica Light"/>
        <a:ea typeface="Helvetica Light"/>
        <a:cs typeface="Helvetica Light"/>
      </a:majorFont>
      <a:minorFont>
        <a:latin typeface="Helvetica Light"/>
        <a:ea typeface="Helvetica Light"/>
        <a:cs typeface="Helvetica Light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127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xmlns:r="http://schemas.openxmlformats.org/officeDocument/2006/relationships" r:embed="rId1"/>
          <a:srcRect/>
          <a:tile tx="0" ty="0" sx="100000" sy="100000" flip="none" algn="tl"/>
        </a:blipFill>
        <a:ln w="12700" cap="flat">
          <a:noFill/>
          <a:miter lim="400000"/>
        </a:ln>
        <a:effectLst>
          <a:outerShdw blurRad="38100" dist="25400" dir="5400000" rotWithShape="0">
            <a:srgbClr val="000000">
              <a:alpha val="50000"/>
            </a:srgbClr>
          </a:outerShdw>
        </a:effectLst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</TotalTime>
  <Words>180</Words>
  <Application>Microsoft Office PowerPoint</Application>
  <PresentationFormat>Custom</PresentationFormat>
  <Paragraphs>42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3" baseType="lpstr">
      <vt:lpstr>Arial</vt:lpstr>
      <vt:lpstr>Gill Sans</vt:lpstr>
      <vt:lpstr>Helvetica</vt:lpstr>
      <vt:lpstr>Helvetica (Headings)</vt:lpstr>
      <vt:lpstr>Helvetica Light</vt:lpstr>
      <vt:lpstr>Helvetica Neue</vt:lpstr>
      <vt:lpstr>White</vt:lpstr>
      <vt:lpstr>PowerPoint Presentation</vt:lpstr>
      <vt:lpstr>PowerPoint Presentation</vt:lpstr>
      <vt:lpstr>Aerobic respiration</vt:lpstr>
      <vt:lpstr>Aerobic respiration</vt:lpstr>
      <vt:lpstr>Anaerobic respiration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AWild</dc:creator>
  <cp:lastModifiedBy>Nadine Wild</cp:lastModifiedBy>
  <cp:revision>5</cp:revision>
  <dcterms:modified xsi:type="dcterms:W3CDTF">2025-10-24T02:27:14Z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b603dfd7-d93a-4381-a340-2995d8282205_Enabled">
    <vt:lpwstr>true</vt:lpwstr>
  </property>
  <property fmtid="{D5CDD505-2E9C-101B-9397-08002B2CF9AE}" pid="3" name="MSIP_Label_b603dfd7-d93a-4381-a340-2995d8282205_SetDate">
    <vt:lpwstr>2025-10-24T02:24:17Z</vt:lpwstr>
  </property>
  <property fmtid="{D5CDD505-2E9C-101B-9397-08002B2CF9AE}" pid="4" name="MSIP_Label_b603dfd7-d93a-4381-a340-2995d8282205_Method">
    <vt:lpwstr>Standard</vt:lpwstr>
  </property>
  <property fmtid="{D5CDD505-2E9C-101B-9397-08002B2CF9AE}" pid="5" name="MSIP_Label_b603dfd7-d93a-4381-a340-2995d8282205_Name">
    <vt:lpwstr>OFFICIAL</vt:lpwstr>
  </property>
  <property fmtid="{D5CDD505-2E9C-101B-9397-08002B2CF9AE}" pid="6" name="MSIP_Label_b603dfd7-d93a-4381-a340-2995d8282205_SiteId">
    <vt:lpwstr>05a0e69a-418a-47c1-9c25-9387261bf991</vt:lpwstr>
  </property>
  <property fmtid="{D5CDD505-2E9C-101B-9397-08002B2CF9AE}" pid="7" name="MSIP_Label_b603dfd7-d93a-4381-a340-2995d8282205_ActionId">
    <vt:lpwstr>7fe6b298-e12c-4084-bca2-51c9dae0a736</vt:lpwstr>
  </property>
  <property fmtid="{D5CDD505-2E9C-101B-9397-08002B2CF9AE}" pid="8" name="MSIP_Label_b603dfd7-d93a-4381-a340-2995d8282205_ContentBits">
    <vt:lpwstr>0</vt:lpwstr>
  </property>
  <property fmtid="{D5CDD505-2E9C-101B-9397-08002B2CF9AE}" pid="9" name="MSIP_Label_b603dfd7-d93a-4381-a340-2995d8282205_Tag">
    <vt:lpwstr>10, 3, 0, 1</vt:lpwstr>
  </property>
</Properties>
</file>