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579BFF-0A86-4D40-B205-2F44410DA988}" v="8" dt="2026-07-14T00:58:30.187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349"/>
    <p:restoredTop sz="94661"/>
  </p:normalViewPr>
  <p:slideViewPr>
    <p:cSldViewPr snapToGrid="0" snapToObjects="1">
      <p:cViewPr>
        <p:scale>
          <a:sx n="42" d="100"/>
          <a:sy n="42" d="100"/>
        </p:scale>
        <p:origin x="48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modSld">
      <pc:chgData name="Nadine Wild" userId="d2fad3d3-e8f2-49cc-9b88-830c9ac61e23" providerId="ADAL" clId="{905C07AB-5E61-469D-8ED2-F9AB5C24D518}" dt="2026-07-14T00:58:30.187" v="7" actId="20577"/>
      <pc:docMkLst>
        <pc:docMk/>
      </pc:docMkLst>
      <pc:sldChg chg="modSp">
        <pc:chgData name="Nadine Wild" userId="d2fad3d3-e8f2-49cc-9b88-830c9ac61e23" providerId="ADAL" clId="{905C07AB-5E61-469D-8ED2-F9AB5C24D518}" dt="2026-07-14T00:55:41.641" v="0" actId="20577"/>
        <pc:sldMkLst>
          <pc:docMk/>
          <pc:sldMk cId="0" sldId="259"/>
        </pc:sldMkLst>
        <pc:spChg chg="mod">
          <ac:chgData name="Nadine Wild" userId="d2fad3d3-e8f2-49cc-9b88-830c9ac61e23" providerId="ADAL" clId="{905C07AB-5E61-469D-8ED2-F9AB5C24D518}" dt="2026-07-14T00:55:41.641" v="0" actId="20577"/>
          <ac:spMkLst>
            <pc:docMk/>
            <pc:sldMk cId="0" sldId="259"/>
            <ac:spMk id="146" creationId="{00000000-0000-0000-0000-000000000000}"/>
          </ac:spMkLst>
        </pc:spChg>
      </pc:sldChg>
      <pc:sldChg chg="modSp">
        <pc:chgData name="Nadine Wild" userId="d2fad3d3-e8f2-49cc-9b88-830c9ac61e23" providerId="ADAL" clId="{905C07AB-5E61-469D-8ED2-F9AB5C24D518}" dt="2026-07-14T00:58:30.187" v="7" actId="20577"/>
        <pc:sldMkLst>
          <pc:docMk/>
          <pc:sldMk cId="0" sldId="261"/>
        </pc:sldMkLst>
        <pc:spChg chg="mod">
          <ac:chgData name="Nadine Wild" userId="d2fad3d3-e8f2-49cc-9b88-830c9ac61e23" providerId="ADAL" clId="{905C07AB-5E61-469D-8ED2-F9AB5C24D518}" dt="2026-07-14T00:58:30.187" v="7" actId="20577"/>
          <ac:spMkLst>
            <pc:docMk/>
            <pc:sldMk cId="0" sldId="261"/>
            <ac:spMk id="159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18"/>
  <c:chart>
    <c:autoTitleDeleted val="1"/>
    <c:plotArea>
      <c:layout>
        <c:manualLayout>
          <c:layoutTarget val="inner"/>
          <c:xMode val="edge"/>
          <c:yMode val="edge"/>
          <c:x val="0.107156"/>
          <c:y val="5.4501899999999999E-2"/>
          <c:w val="0.88784399999999997"/>
          <c:h val="0.85919299999999998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SV</c:v>
                </c:pt>
              </c:strCache>
            </c:strRef>
          </c:tx>
          <c:spPr>
            <a:ln w="76200" cap="flat">
              <a:solidFill>
                <a:schemeClr val="accent1">
                  <a:satOff val="-3355"/>
                  <a:lumOff val="26614"/>
                </a:schemeClr>
              </a:solidFill>
              <a:prstDash val="solid"/>
              <a:miter lim="400000"/>
            </a:ln>
            <a:effectLst/>
          </c:spPr>
          <c:marker>
            <c:symbol val="none"/>
          </c:marker>
          <c:cat>
            <c:strRef>
              <c:f>Sheet1!$B$1:$L$1</c:f>
              <c:strCache>
                <c:ptCount val="11"/>
              </c:strCache>
            </c:strRef>
          </c:cat>
          <c:val>
            <c:numRef>
              <c:f>Sheet1!$B$2:$L$2</c:f>
              <c:numCache>
                <c:formatCode>General</c:formatCode>
                <c:ptCount val="11"/>
                <c:pt idx="0">
                  <c:v>70</c:v>
                </c:pt>
                <c:pt idx="1">
                  <c:v>80</c:v>
                </c:pt>
                <c:pt idx="2">
                  <c:v>90</c:v>
                </c:pt>
                <c:pt idx="3">
                  <c:v>100</c:v>
                </c:pt>
                <c:pt idx="4">
                  <c:v>109</c:v>
                </c:pt>
                <c:pt idx="5">
                  <c:v>118</c:v>
                </c:pt>
                <c:pt idx="6">
                  <c:v>127</c:v>
                </c:pt>
                <c:pt idx="7">
                  <c:v>136</c:v>
                </c:pt>
                <c:pt idx="8">
                  <c:v>126</c:v>
                </c:pt>
                <c:pt idx="9">
                  <c:v>116</c:v>
                </c:pt>
                <c:pt idx="10">
                  <c:v>106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95ED-3547-8D16-F32C8F222C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664088336"/>
        <c:axId val="-1664063072"/>
      </c:lineChart>
      <c:catAx>
        <c:axId val="-1664088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000" b="0" i="0" u="none" strike="noStrike">
                <a:solidFill>
                  <a:srgbClr val="000000"/>
                </a:solidFill>
                <a:latin typeface="Helvetica Light"/>
              </a:defRPr>
            </a:pPr>
            <a:endParaRPr lang="en-US"/>
          </a:p>
        </c:txPr>
        <c:crossAx val="-1664063072"/>
        <c:crosses val="autoZero"/>
        <c:auto val="1"/>
        <c:lblAlgn val="ctr"/>
        <c:lblOffset val="100"/>
        <c:noMultiLvlLbl val="1"/>
      </c:catAx>
      <c:valAx>
        <c:axId val="-1664063072"/>
        <c:scaling>
          <c:orientation val="minMax"/>
        </c:scaling>
        <c:delete val="0"/>
        <c:axPos val="l"/>
        <c:title>
          <c:tx>
            <c:rich>
              <a:bodyPr rot="-5400000"/>
              <a:lstStyle/>
              <a:p>
                <a:pPr>
                  <a:defRPr sz="2000" b="1" i="0" u="none" strike="noStrike">
                    <a:solidFill>
                      <a:srgbClr val="000000"/>
                    </a:solidFill>
                    <a:latin typeface="Helvetica"/>
                  </a:defRPr>
                </a:pPr>
                <a:r>
                  <a:rPr lang="en-US" sz="2000" b="1" i="0" u="none" strike="noStrike">
                    <a:solidFill>
                      <a:srgbClr val="000000"/>
                    </a:solidFill>
                    <a:latin typeface="Helvetica"/>
                  </a:rPr>
                  <a:t>Storke Volume (ml/beat)</a:t>
                </a:r>
              </a:p>
            </c:rich>
          </c:tx>
          <c:overlay val="1"/>
        </c:title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000" b="0" i="0" u="none" strike="noStrike">
                <a:solidFill>
                  <a:srgbClr val="000000"/>
                </a:solidFill>
                <a:latin typeface="Helvetica Light"/>
              </a:defRPr>
            </a:pPr>
            <a:endParaRPr lang="en-US"/>
          </a:p>
        </c:txPr>
        <c:crossAx val="-1664088336"/>
        <c:crosses val="autoZero"/>
        <c:crossBetween val="midCat"/>
        <c:majorUnit val="28"/>
        <c:minorUnit val="14"/>
      </c:valAx>
      <c:spPr>
        <a:noFill/>
        <a:ln w="12700" cap="flat">
          <a:solidFill>
            <a:srgbClr val="000000"/>
          </a:solidFill>
          <a:prstDash val="solid"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18"/>
  <c:chart>
    <c:autoTitleDeleted val="1"/>
    <c:plotArea>
      <c:layout>
        <c:manualLayout>
          <c:layoutTarget val="inner"/>
          <c:xMode val="edge"/>
          <c:yMode val="edge"/>
          <c:x val="0.107156"/>
          <c:y val="5.4501899999999999E-2"/>
          <c:w val="0.88784399999999997"/>
          <c:h val="0.85919299999999998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Max</c:v>
                </c:pt>
              </c:strCache>
            </c:strRef>
          </c:tx>
          <c:spPr>
            <a:ln w="76200" cap="flat">
              <a:solidFill>
                <a:schemeClr val="accent1">
                  <a:satOff val="-3355"/>
                  <a:lumOff val="26614"/>
                </a:schemeClr>
              </a:solidFill>
              <a:prstDash val="solid"/>
              <a:miter lim="400000"/>
            </a:ln>
            <a:effectLst/>
          </c:spPr>
          <c:marker>
            <c:symbol val="none"/>
          </c:marker>
          <c:cat>
            <c:strRef>
              <c:f>Sheet1!$B$1:$AP$1</c:f>
              <c:strCache>
                <c:ptCount val="41"/>
              </c:strCache>
            </c:strRef>
          </c:cat>
          <c:val>
            <c:numRef>
              <c:f>Sheet1!$B$2:$AP$2</c:f>
              <c:numCache>
                <c:formatCode>General</c:formatCode>
                <c:ptCount val="41"/>
                <c:pt idx="6">
                  <c:v>80</c:v>
                </c:pt>
                <c:pt idx="7">
                  <c:v>130</c:v>
                </c:pt>
                <c:pt idx="8">
                  <c:v>180</c:v>
                </c:pt>
                <c:pt idx="9">
                  <c:v>190</c:v>
                </c:pt>
                <c:pt idx="10">
                  <c:v>195</c:v>
                </c:pt>
                <c:pt idx="11">
                  <c:v>198</c:v>
                </c:pt>
                <c:pt idx="12">
                  <c:v>200</c:v>
                </c:pt>
                <c:pt idx="13">
                  <c:v>200</c:v>
                </c:pt>
                <c:pt idx="14">
                  <c:v>200</c:v>
                </c:pt>
                <c:pt idx="15">
                  <c:v>200</c:v>
                </c:pt>
                <c:pt idx="16">
                  <c:v>200</c:v>
                </c:pt>
                <c:pt idx="17">
                  <c:v>200</c:v>
                </c:pt>
                <c:pt idx="18">
                  <c:v>200</c:v>
                </c:pt>
                <c:pt idx="19">
                  <c:v>200</c:v>
                </c:pt>
                <c:pt idx="20">
                  <c:v>200</c:v>
                </c:pt>
                <c:pt idx="21">
                  <c:v>200</c:v>
                </c:pt>
                <c:pt idx="22">
                  <c:v>200</c:v>
                </c:pt>
                <c:pt idx="23">
                  <c:v>200</c:v>
                </c:pt>
                <c:pt idx="24">
                  <c:v>198</c:v>
                </c:pt>
                <c:pt idx="25">
                  <c:v>195</c:v>
                </c:pt>
                <c:pt idx="26">
                  <c:v>170</c:v>
                </c:pt>
                <c:pt idx="27">
                  <c:v>150</c:v>
                </c:pt>
                <c:pt idx="28">
                  <c:v>136</c:v>
                </c:pt>
                <c:pt idx="29">
                  <c:v>127</c:v>
                </c:pt>
                <c:pt idx="30">
                  <c:v>119</c:v>
                </c:pt>
                <c:pt idx="31">
                  <c:v>112</c:v>
                </c:pt>
                <c:pt idx="32">
                  <c:v>106</c:v>
                </c:pt>
                <c:pt idx="33">
                  <c:v>102</c:v>
                </c:pt>
                <c:pt idx="34">
                  <c:v>98</c:v>
                </c:pt>
                <c:pt idx="35">
                  <c:v>94</c:v>
                </c:pt>
                <c:pt idx="36">
                  <c:v>90</c:v>
                </c:pt>
                <c:pt idx="37">
                  <c:v>88</c:v>
                </c:pt>
                <c:pt idx="38">
                  <c:v>87</c:v>
                </c:pt>
                <c:pt idx="39">
                  <c:v>85</c:v>
                </c:pt>
                <c:pt idx="40">
                  <c:v>85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35AB-A14C-96E1-4951E4A0591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Sub max</c:v>
                </c:pt>
              </c:strCache>
            </c:strRef>
          </c:tx>
          <c:spPr>
            <a:ln w="76200" cap="flat">
              <a:solidFill>
                <a:schemeClr val="accent2">
                  <a:hueOff val="-2473793"/>
                  <a:satOff val="-50209"/>
                  <a:lumOff val="23543"/>
                </a:schemeClr>
              </a:solidFill>
              <a:prstDash val="solid"/>
              <a:miter lim="400000"/>
            </a:ln>
            <a:effectLst/>
          </c:spPr>
          <c:marker>
            <c:symbol val="none"/>
          </c:marker>
          <c:cat>
            <c:strRef>
              <c:f>Sheet1!$B$1:$AP$1</c:f>
              <c:strCache>
                <c:ptCount val="41"/>
              </c:strCache>
            </c:strRef>
          </c:cat>
          <c:val>
            <c:numRef>
              <c:f>Sheet1!$B$3:$AP$3</c:f>
              <c:numCache>
                <c:formatCode>General</c:formatCode>
                <c:ptCount val="41"/>
                <c:pt idx="0">
                  <c:v>75</c:v>
                </c:pt>
                <c:pt idx="1">
                  <c:v>75</c:v>
                </c:pt>
                <c:pt idx="2">
                  <c:v>75</c:v>
                </c:pt>
                <c:pt idx="3">
                  <c:v>75</c:v>
                </c:pt>
                <c:pt idx="4">
                  <c:v>75</c:v>
                </c:pt>
                <c:pt idx="5">
                  <c:v>75</c:v>
                </c:pt>
                <c:pt idx="6">
                  <c:v>80</c:v>
                </c:pt>
                <c:pt idx="7">
                  <c:v>100</c:v>
                </c:pt>
                <c:pt idx="8">
                  <c:v>145</c:v>
                </c:pt>
                <c:pt idx="9">
                  <c:v>150</c:v>
                </c:pt>
                <c:pt idx="10">
                  <c:v>153</c:v>
                </c:pt>
                <c:pt idx="11">
                  <c:v>154</c:v>
                </c:pt>
                <c:pt idx="12">
                  <c:v>155</c:v>
                </c:pt>
                <c:pt idx="13">
                  <c:v>155</c:v>
                </c:pt>
                <c:pt idx="14">
                  <c:v>155</c:v>
                </c:pt>
                <c:pt idx="15">
                  <c:v>155</c:v>
                </c:pt>
                <c:pt idx="16">
                  <c:v>155</c:v>
                </c:pt>
                <c:pt idx="17">
                  <c:v>155</c:v>
                </c:pt>
                <c:pt idx="18">
                  <c:v>155</c:v>
                </c:pt>
                <c:pt idx="19">
                  <c:v>155</c:v>
                </c:pt>
                <c:pt idx="20">
                  <c:v>155</c:v>
                </c:pt>
                <c:pt idx="21">
                  <c:v>155</c:v>
                </c:pt>
                <c:pt idx="22">
                  <c:v>155</c:v>
                </c:pt>
                <c:pt idx="23">
                  <c:v>155</c:v>
                </c:pt>
                <c:pt idx="24">
                  <c:v>154</c:v>
                </c:pt>
                <c:pt idx="25">
                  <c:v>153</c:v>
                </c:pt>
                <c:pt idx="26">
                  <c:v>150</c:v>
                </c:pt>
                <c:pt idx="27">
                  <c:v>140</c:v>
                </c:pt>
                <c:pt idx="28">
                  <c:v>126</c:v>
                </c:pt>
                <c:pt idx="29">
                  <c:v>117</c:v>
                </c:pt>
                <c:pt idx="30">
                  <c:v>109</c:v>
                </c:pt>
                <c:pt idx="31">
                  <c:v>102</c:v>
                </c:pt>
                <c:pt idx="32">
                  <c:v>96</c:v>
                </c:pt>
                <c:pt idx="33">
                  <c:v>92</c:v>
                </c:pt>
                <c:pt idx="34">
                  <c:v>88</c:v>
                </c:pt>
                <c:pt idx="35">
                  <c:v>84</c:v>
                </c:pt>
                <c:pt idx="36">
                  <c:v>80</c:v>
                </c:pt>
                <c:pt idx="37">
                  <c:v>78</c:v>
                </c:pt>
                <c:pt idx="38">
                  <c:v>77</c:v>
                </c:pt>
                <c:pt idx="39">
                  <c:v>75</c:v>
                </c:pt>
                <c:pt idx="40">
                  <c:v>75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35AB-A14C-96E1-4951E4A059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664013392"/>
        <c:axId val="-1664010640"/>
      </c:lineChart>
      <c:catAx>
        <c:axId val="-166401339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000" b="0" i="0" u="none" strike="noStrike">
                <a:solidFill>
                  <a:srgbClr val="000000"/>
                </a:solidFill>
                <a:latin typeface="Helvetica Light"/>
              </a:defRPr>
            </a:pPr>
            <a:endParaRPr lang="en-US"/>
          </a:p>
        </c:txPr>
        <c:crossAx val="-1664010640"/>
        <c:crosses val="autoZero"/>
        <c:auto val="1"/>
        <c:lblAlgn val="ctr"/>
        <c:lblOffset val="100"/>
        <c:noMultiLvlLbl val="1"/>
      </c:catAx>
      <c:valAx>
        <c:axId val="-1664010640"/>
        <c:scaling>
          <c:orientation val="minMax"/>
        </c:scaling>
        <c:delete val="0"/>
        <c:axPos val="l"/>
        <c:title>
          <c:tx>
            <c:rich>
              <a:bodyPr rot="-5400000"/>
              <a:lstStyle/>
              <a:p>
                <a:pPr>
                  <a:defRPr sz="2000" b="1" i="0" u="none" strike="noStrike">
                    <a:solidFill>
                      <a:srgbClr val="000000"/>
                    </a:solidFill>
                    <a:latin typeface="Helvetica"/>
                  </a:defRPr>
                </a:pPr>
                <a:r>
                  <a:rPr lang="en-US" sz="2000" b="1" i="0" u="none" strike="noStrike">
                    <a:solidFill>
                      <a:srgbClr val="000000"/>
                    </a:solidFill>
                    <a:latin typeface="Helvetica"/>
                  </a:rPr>
                  <a:t>Heart Rate (bpm)</a:t>
                </a:r>
              </a:p>
            </c:rich>
          </c:tx>
          <c:overlay val="1"/>
        </c:title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000" b="0" i="0" u="none" strike="noStrike">
                <a:solidFill>
                  <a:srgbClr val="000000"/>
                </a:solidFill>
                <a:latin typeface="Helvetica Light"/>
              </a:defRPr>
            </a:pPr>
            <a:endParaRPr lang="en-US"/>
          </a:p>
        </c:txPr>
        <c:crossAx val="-1664013392"/>
        <c:crosses val="autoZero"/>
        <c:crossBetween val="midCat"/>
        <c:majorUnit val="40"/>
        <c:minorUnit val="20"/>
      </c:valAx>
      <c:spPr>
        <a:noFill/>
        <a:ln w="12700" cap="flat">
          <a:solidFill>
            <a:srgbClr val="000000"/>
          </a:solidFill>
          <a:prstDash val="solid"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18"/>
  <c:chart>
    <c:autoTitleDeleted val="1"/>
    <c:plotArea>
      <c:layout>
        <c:manualLayout>
          <c:layoutTarget val="inner"/>
          <c:xMode val="edge"/>
          <c:yMode val="edge"/>
          <c:x val="9.0345499999999995E-2"/>
          <c:y val="5.4501899999999999E-2"/>
          <c:w val="0.90465399999999996"/>
          <c:h val="0.85919299999999998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Max</c:v>
                </c:pt>
              </c:strCache>
            </c:strRef>
          </c:tx>
          <c:spPr>
            <a:ln w="76200" cap="flat">
              <a:solidFill>
                <a:schemeClr val="accent1">
                  <a:satOff val="-3355"/>
                  <a:lumOff val="26614"/>
                </a:schemeClr>
              </a:solidFill>
              <a:prstDash val="solid"/>
              <a:miter lim="400000"/>
            </a:ln>
            <a:effectLst/>
          </c:spPr>
          <c:marker>
            <c:symbol val="none"/>
          </c:marker>
          <c:cat>
            <c:strRef>
              <c:f>Sheet1!$B$1:$AH$1</c:f>
              <c:strCache>
                <c:ptCount val="33"/>
              </c:strCache>
            </c:strRef>
          </c:cat>
          <c:val>
            <c:numRef>
              <c:f>Sheet1!$B$2:$AH$2</c:f>
              <c:numCache>
                <c:formatCode>General</c:formatCode>
                <c:ptCount val="33"/>
                <c:pt idx="6">
                  <c:v>5.5</c:v>
                </c:pt>
                <c:pt idx="7">
                  <c:v>10.5</c:v>
                </c:pt>
                <c:pt idx="8">
                  <c:v>15.5</c:v>
                </c:pt>
                <c:pt idx="9">
                  <c:v>16</c:v>
                </c:pt>
                <c:pt idx="10">
                  <c:v>16</c:v>
                </c:pt>
                <c:pt idx="11">
                  <c:v>16</c:v>
                </c:pt>
                <c:pt idx="12">
                  <c:v>16</c:v>
                </c:pt>
                <c:pt idx="13">
                  <c:v>16</c:v>
                </c:pt>
                <c:pt idx="14">
                  <c:v>16</c:v>
                </c:pt>
                <c:pt idx="15">
                  <c:v>16</c:v>
                </c:pt>
                <c:pt idx="16">
                  <c:v>16</c:v>
                </c:pt>
                <c:pt idx="17">
                  <c:v>16</c:v>
                </c:pt>
                <c:pt idx="18">
                  <c:v>16</c:v>
                </c:pt>
                <c:pt idx="19">
                  <c:v>16</c:v>
                </c:pt>
                <c:pt idx="20">
                  <c:v>16</c:v>
                </c:pt>
                <c:pt idx="21">
                  <c:v>16</c:v>
                </c:pt>
                <c:pt idx="22">
                  <c:v>15.5</c:v>
                </c:pt>
                <c:pt idx="23">
                  <c:v>12</c:v>
                </c:pt>
                <c:pt idx="24">
                  <c:v>10</c:v>
                </c:pt>
                <c:pt idx="25">
                  <c:v>8</c:v>
                </c:pt>
                <c:pt idx="26">
                  <c:v>7.3</c:v>
                </c:pt>
                <c:pt idx="27">
                  <c:v>6.7</c:v>
                </c:pt>
                <c:pt idx="28">
                  <c:v>6.2</c:v>
                </c:pt>
                <c:pt idx="29">
                  <c:v>5.8</c:v>
                </c:pt>
                <c:pt idx="30">
                  <c:v>5.5</c:v>
                </c:pt>
                <c:pt idx="31">
                  <c:v>5.3</c:v>
                </c:pt>
                <c:pt idx="32">
                  <c:v>5.2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DBBB-A54F-9478-D096E1EAC828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Sub max</c:v>
                </c:pt>
              </c:strCache>
            </c:strRef>
          </c:tx>
          <c:spPr>
            <a:ln w="76200" cap="flat">
              <a:solidFill>
                <a:schemeClr val="accent2">
                  <a:hueOff val="-2473793"/>
                  <a:satOff val="-50209"/>
                  <a:lumOff val="23543"/>
                </a:schemeClr>
              </a:solidFill>
              <a:prstDash val="solid"/>
              <a:miter lim="400000"/>
            </a:ln>
            <a:effectLst/>
          </c:spPr>
          <c:marker>
            <c:symbol val="none"/>
          </c:marker>
          <c:cat>
            <c:strRef>
              <c:f>Sheet1!$B$1:$AH$1</c:f>
              <c:strCache>
                <c:ptCount val="33"/>
              </c:strCache>
            </c:strRef>
          </c:cat>
          <c:val>
            <c:numRef>
              <c:f>Sheet1!$B$3:$AH$3</c:f>
              <c:numCache>
                <c:formatCode>General</c:formatCode>
                <c:ptCount val="33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5.5</c:v>
                </c:pt>
                <c:pt idx="7">
                  <c:v>8.5</c:v>
                </c:pt>
                <c:pt idx="8">
                  <c:v>9.5</c:v>
                </c:pt>
                <c:pt idx="9">
                  <c:v>10</c:v>
                </c:pt>
                <c:pt idx="10">
                  <c:v>10</c:v>
                </c:pt>
                <c:pt idx="11">
                  <c:v>10</c:v>
                </c:pt>
                <c:pt idx="12">
                  <c:v>10</c:v>
                </c:pt>
                <c:pt idx="13">
                  <c:v>10</c:v>
                </c:pt>
                <c:pt idx="14">
                  <c:v>10</c:v>
                </c:pt>
                <c:pt idx="15">
                  <c:v>10</c:v>
                </c:pt>
                <c:pt idx="16">
                  <c:v>10</c:v>
                </c:pt>
                <c:pt idx="17">
                  <c:v>10</c:v>
                </c:pt>
                <c:pt idx="18">
                  <c:v>10</c:v>
                </c:pt>
                <c:pt idx="19">
                  <c:v>10</c:v>
                </c:pt>
                <c:pt idx="20">
                  <c:v>10</c:v>
                </c:pt>
                <c:pt idx="21">
                  <c:v>10</c:v>
                </c:pt>
                <c:pt idx="22">
                  <c:v>9.5</c:v>
                </c:pt>
                <c:pt idx="23">
                  <c:v>8</c:v>
                </c:pt>
                <c:pt idx="24">
                  <c:v>7.2</c:v>
                </c:pt>
                <c:pt idx="25">
                  <c:v>6.5</c:v>
                </c:pt>
                <c:pt idx="26">
                  <c:v>5.9</c:v>
                </c:pt>
                <c:pt idx="27">
                  <c:v>5.4</c:v>
                </c:pt>
                <c:pt idx="28">
                  <c:v>5</c:v>
                </c:pt>
                <c:pt idx="29">
                  <c:v>4.7</c:v>
                </c:pt>
                <c:pt idx="30">
                  <c:v>4.5</c:v>
                </c:pt>
                <c:pt idx="31">
                  <c:v>4.4000000000000004</c:v>
                </c:pt>
                <c:pt idx="32">
                  <c:v>4.4000000000000004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DBBB-A54F-9478-D096E1EAC8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707603792"/>
        <c:axId val="-1707613104"/>
      </c:lineChart>
      <c:catAx>
        <c:axId val="-170760379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000" b="0" i="0" u="none" strike="noStrike">
                <a:solidFill>
                  <a:srgbClr val="000000"/>
                </a:solidFill>
                <a:latin typeface="Helvetica Light"/>
              </a:defRPr>
            </a:pPr>
            <a:endParaRPr lang="en-US"/>
          </a:p>
        </c:txPr>
        <c:crossAx val="-1707613104"/>
        <c:crosses val="autoZero"/>
        <c:auto val="1"/>
        <c:lblAlgn val="ctr"/>
        <c:lblOffset val="100"/>
        <c:noMultiLvlLbl val="1"/>
      </c:catAx>
      <c:valAx>
        <c:axId val="-1707613104"/>
        <c:scaling>
          <c:orientation val="minMax"/>
        </c:scaling>
        <c:delete val="0"/>
        <c:axPos val="l"/>
        <c:title>
          <c:tx>
            <c:rich>
              <a:bodyPr rot="-5400000"/>
              <a:lstStyle/>
              <a:p>
                <a:pPr>
                  <a:defRPr sz="2000" b="1" i="0" u="none" strike="noStrike">
                    <a:solidFill>
                      <a:srgbClr val="000000"/>
                    </a:solidFill>
                    <a:latin typeface="Helvetica"/>
                  </a:defRPr>
                </a:pPr>
                <a:r>
                  <a:rPr lang="en-US" sz="2000" b="1" i="0" u="none" strike="noStrike">
                    <a:solidFill>
                      <a:srgbClr val="000000"/>
                    </a:solidFill>
                    <a:latin typeface="Helvetica"/>
                  </a:rPr>
                  <a:t>Cardiac output (l/min)</a:t>
                </a:r>
              </a:p>
            </c:rich>
          </c:tx>
          <c:overlay val="1"/>
        </c:title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000" b="0" i="0" u="none" strike="noStrike">
                <a:solidFill>
                  <a:srgbClr val="000000"/>
                </a:solidFill>
                <a:latin typeface="Helvetica Light"/>
              </a:defRPr>
            </a:pPr>
            <a:endParaRPr lang="en-US"/>
          </a:p>
        </c:txPr>
        <c:crossAx val="-1707603792"/>
        <c:crosses val="autoZero"/>
        <c:crossBetween val="midCat"/>
        <c:majorUnit val="4"/>
        <c:minorUnit val="2"/>
      </c:valAx>
      <c:spPr>
        <a:noFill/>
        <a:ln w="12700" cap="flat">
          <a:solidFill>
            <a:srgbClr val="000000"/>
          </a:solidFill>
          <a:prstDash val="solid"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7" name="Shape 12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2" descr="A person riding a bicycle&#10;&#10;AI-generated content may be incorrect.">
            <a:extLst>
              <a:ext uri="{FF2B5EF4-FFF2-40B4-BE49-F238E27FC236}">
                <a16:creationId xmlns:a16="http://schemas.microsoft.com/office/drawing/2014/main" id="{1272609C-D821-4D83-5E5E-59DDD2206E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04.jpg" descr="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mage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>
              <a:defRPr>
                <a:effectLst/>
              </a:defRPr>
            </a:pPr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441773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FF9932"/>
              </a:buClr>
            </a:lvl1pPr>
            <a:lvl2pPr>
              <a:buClr>
                <a:srgbClr val="FF9932"/>
              </a:buClr>
            </a:lvl2pPr>
            <a:lvl3pPr>
              <a:buClr>
                <a:srgbClr val="FF9932"/>
              </a:buClr>
            </a:lvl3pPr>
            <a:lvl4pPr>
              <a:buClr>
                <a:srgbClr val="FF9932"/>
              </a:buClr>
            </a:lvl4pPr>
            <a:lvl5pPr>
              <a:buClr>
                <a:srgbClr val="FF9932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2" descr="A white line on a black background&#10;&#10;AI-generated content may be incorrect.">
            <a:extLst>
              <a:ext uri="{FF2B5EF4-FFF2-40B4-BE49-F238E27FC236}">
                <a16:creationId xmlns:a16="http://schemas.microsoft.com/office/drawing/2014/main" id="{F301B67C-BE10-48B2-AD85-1E459F200D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8488" y="-668338"/>
            <a:ext cx="13603288" cy="386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MONKEY-header_COLOURS-11.jpg" descr="MONKEY-header_COLOURS-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1143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9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F0AB2B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F0AB2B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-PE — THE ULTIMATE  RESOURCE CENTRE FOR PE…"/>
          <p:cNvSpPr txBox="1"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2" descr="A person riding a bicycle&#10;&#10;AI-generated content may be incorrect.">
            <a:extLst>
              <a:ext uri="{FF2B5EF4-FFF2-40B4-BE49-F238E27FC236}">
                <a16:creationId xmlns:a16="http://schemas.microsoft.com/office/drawing/2014/main" id="{6141BC82-1221-919E-4B68-A85947CDF6D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00" b="0" i="0" u="none" strike="noStrike" cap="none" spc="0" baseline="0">
          <a:ln>
            <a:noFill/>
          </a:ln>
          <a:solidFill>
            <a:srgbClr val="000000"/>
          </a:solidFill>
          <a:effectLst>
            <a:outerShdw dist="46532" dir="2700000" rotWithShape="0">
              <a:srgbClr val="000000">
                <a:alpha val="33333"/>
              </a:srgbClr>
            </a:outerShdw>
          </a:effectLst>
          <a:uFillTx/>
          <a:latin typeface="+mj-lt"/>
          <a:ea typeface="+mj-ea"/>
          <a:cs typeface="+mj-cs"/>
          <a:sym typeface="Helvetica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00" b="0" i="0" u="none" strike="noStrike" cap="none" spc="0" baseline="0">
          <a:ln>
            <a:noFill/>
          </a:ln>
          <a:solidFill>
            <a:srgbClr val="000000"/>
          </a:solidFill>
          <a:effectLst>
            <a:outerShdw dist="46532" dir="2700000" rotWithShape="0">
              <a:srgbClr val="000000">
                <a:alpha val="33333"/>
              </a:srgbClr>
            </a:outerShdw>
          </a:effectLst>
          <a:uFillTx/>
          <a:latin typeface="+mj-lt"/>
          <a:ea typeface="+mj-ea"/>
          <a:cs typeface="+mj-cs"/>
          <a:sym typeface="Helvetica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00" b="0" i="0" u="none" strike="noStrike" cap="none" spc="0" baseline="0">
          <a:ln>
            <a:noFill/>
          </a:ln>
          <a:solidFill>
            <a:srgbClr val="000000"/>
          </a:solidFill>
          <a:effectLst>
            <a:outerShdw dist="46532" dir="2700000" rotWithShape="0">
              <a:srgbClr val="000000">
                <a:alpha val="33333"/>
              </a:srgbClr>
            </a:outerShdw>
          </a:effectLst>
          <a:uFillTx/>
          <a:latin typeface="+mj-lt"/>
          <a:ea typeface="+mj-ea"/>
          <a:cs typeface="+mj-cs"/>
          <a:sym typeface="Helvetica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00" b="0" i="0" u="none" strike="noStrike" cap="none" spc="0" baseline="0">
          <a:ln>
            <a:noFill/>
          </a:ln>
          <a:solidFill>
            <a:srgbClr val="000000"/>
          </a:solidFill>
          <a:effectLst>
            <a:outerShdw dist="46532" dir="2700000" rotWithShape="0">
              <a:srgbClr val="000000">
                <a:alpha val="33333"/>
              </a:srgbClr>
            </a:outerShdw>
          </a:effectLst>
          <a:uFillTx/>
          <a:latin typeface="+mj-lt"/>
          <a:ea typeface="+mj-ea"/>
          <a:cs typeface="+mj-cs"/>
          <a:sym typeface="Helvetica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00" b="0" i="0" u="none" strike="noStrike" cap="none" spc="0" baseline="0">
          <a:ln>
            <a:noFill/>
          </a:ln>
          <a:solidFill>
            <a:srgbClr val="000000"/>
          </a:solidFill>
          <a:effectLst>
            <a:outerShdw dist="46532" dir="2700000" rotWithShape="0">
              <a:srgbClr val="000000">
                <a:alpha val="33333"/>
              </a:srgbClr>
            </a:outerShdw>
          </a:effectLst>
          <a:uFillTx/>
          <a:latin typeface="+mj-lt"/>
          <a:ea typeface="+mj-ea"/>
          <a:cs typeface="+mj-cs"/>
          <a:sym typeface="Helvetica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00" b="0" i="0" u="none" strike="noStrike" cap="none" spc="0" baseline="0">
          <a:ln>
            <a:noFill/>
          </a:ln>
          <a:solidFill>
            <a:srgbClr val="000000"/>
          </a:solidFill>
          <a:effectLst>
            <a:outerShdw dist="46532" dir="2700000" rotWithShape="0">
              <a:srgbClr val="000000">
                <a:alpha val="33333"/>
              </a:srgbClr>
            </a:outerShdw>
          </a:effectLst>
          <a:uFillTx/>
          <a:latin typeface="+mj-lt"/>
          <a:ea typeface="+mj-ea"/>
          <a:cs typeface="+mj-cs"/>
          <a:sym typeface="Helvetica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00" b="0" i="0" u="none" strike="noStrike" cap="none" spc="0" baseline="0">
          <a:ln>
            <a:noFill/>
          </a:ln>
          <a:solidFill>
            <a:srgbClr val="000000"/>
          </a:solidFill>
          <a:effectLst>
            <a:outerShdw dist="46532" dir="2700000" rotWithShape="0">
              <a:srgbClr val="000000">
                <a:alpha val="33333"/>
              </a:srgbClr>
            </a:outerShdw>
          </a:effectLst>
          <a:uFillTx/>
          <a:latin typeface="+mj-lt"/>
          <a:ea typeface="+mj-ea"/>
          <a:cs typeface="+mj-cs"/>
          <a:sym typeface="Helvetica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00" b="0" i="0" u="none" strike="noStrike" cap="none" spc="0" baseline="0">
          <a:ln>
            <a:noFill/>
          </a:ln>
          <a:solidFill>
            <a:srgbClr val="000000"/>
          </a:solidFill>
          <a:effectLst>
            <a:outerShdw dist="46532" dir="2700000" rotWithShape="0">
              <a:srgbClr val="000000">
                <a:alpha val="33333"/>
              </a:srgbClr>
            </a:outerShdw>
          </a:effectLst>
          <a:uFillTx/>
          <a:latin typeface="+mj-lt"/>
          <a:ea typeface="+mj-ea"/>
          <a:cs typeface="+mj-cs"/>
          <a:sym typeface="Helvetica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00" b="0" i="0" u="none" strike="noStrike" cap="none" spc="0" baseline="0">
          <a:ln>
            <a:noFill/>
          </a:ln>
          <a:solidFill>
            <a:srgbClr val="000000"/>
          </a:solidFill>
          <a:effectLst>
            <a:outerShdw dist="46532" dir="2700000" rotWithShape="0">
              <a:srgbClr val="000000">
                <a:alpha val="33333"/>
              </a:srgbClr>
            </a:outerShdw>
          </a:effectLst>
          <a:uFillTx/>
          <a:latin typeface="+mj-lt"/>
          <a:ea typeface="+mj-ea"/>
          <a:cs typeface="+mj-cs"/>
          <a:sym typeface="Helvetica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889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333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78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22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67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11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00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A3D8B3-09B7-14E8-ED9D-183AEF2A3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9504363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The short- and </a:t>
            </a:r>
            <a:b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</a:b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long-term effects of exercise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6B3D15-82E0-BE0F-D304-2B506C092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920854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1.1.4 Applied anatomy and physiology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Heart Rate"/>
          <p:cNvSpPr txBox="1"/>
          <p:nvPr/>
        </p:nvSpPr>
        <p:spPr>
          <a:xfrm>
            <a:off x="5044562" y="1405233"/>
            <a:ext cx="240119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+mj-lt"/>
                <a:ea typeface="+mj-ea"/>
                <a:cs typeface="+mj-cs"/>
                <a:sym typeface="Helvetica"/>
              </a:rPr>
              <a:t>Heart Rate</a:t>
            </a:r>
          </a:p>
        </p:txBody>
      </p:sp>
      <p:sp>
        <p:nvSpPr>
          <p:cNvPr id="131" name="Temperature"/>
          <p:cNvSpPr txBox="1"/>
          <p:nvPr/>
        </p:nvSpPr>
        <p:spPr>
          <a:xfrm>
            <a:off x="1316175" y="2608060"/>
            <a:ext cx="285013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+mj-lt"/>
                <a:ea typeface="+mj-ea"/>
                <a:cs typeface="+mj-cs"/>
                <a:sym typeface="Helvetica"/>
              </a:rPr>
              <a:t>Temperature</a:t>
            </a:r>
          </a:p>
        </p:txBody>
      </p:sp>
      <p:sp>
        <p:nvSpPr>
          <p:cNvPr id="132" name="Respiratory Change"/>
          <p:cNvSpPr txBox="1"/>
          <p:nvPr/>
        </p:nvSpPr>
        <p:spPr>
          <a:xfrm>
            <a:off x="8023413" y="2300681"/>
            <a:ext cx="445881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+mj-lt"/>
                <a:ea typeface="+mj-ea"/>
                <a:cs typeface="+mj-cs"/>
                <a:sym typeface="Helvetica"/>
              </a:rPr>
              <a:t>Respiratory Change</a:t>
            </a:r>
          </a:p>
        </p:txBody>
      </p:sp>
      <p:sp>
        <p:nvSpPr>
          <p:cNvPr id="133" name="DOMS"/>
          <p:cNvSpPr txBox="1"/>
          <p:nvPr/>
        </p:nvSpPr>
        <p:spPr>
          <a:xfrm>
            <a:off x="1998292" y="6623201"/>
            <a:ext cx="148590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+mj-lt"/>
                <a:ea typeface="+mj-ea"/>
                <a:cs typeface="+mj-cs"/>
                <a:sym typeface="Helvetica"/>
              </a:rPr>
              <a:t>DOMS</a:t>
            </a:r>
          </a:p>
        </p:txBody>
      </p:sp>
      <p:sp>
        <p:nvSpPr>
          <p:cNvPr id="134" name="Bradycardia"/>
          <p:cNvSpPr txBox="1"/>
          <p:nvPr/>
        </p:nvSpPr>
        <p:spPr>
          <a:xfrm>
            <a:off x="4205867" y="7987196"/>
            <a:ext cx="275726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 dirty="0">
                <a:latin typeface="+mj-lt"/>
                <a:ea typeface="+mj-ea"/>
                <a:cs typeface="+mj-cs"/>
                <a:sym typeface="Helvetica"/>
              </a:rPr>
              <a:t>Bradycardia</a:t>
            </a:r>
          </a:p>
        </p:txBody>
      </p:sp>
      <p:sp>
        <p:nvSpPr>
          <p:cNvPr id="135" name="Hypertrophy"/>
          <p:cNvSpPr txBox="1"/>
          <p:nvPr/>
        </p:nvSpPr>
        <p:spPr>
          <a:xfrm>
            <a:off x="8029702" y="6969002"/>
            <a:ext cx="283249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+mj-lt"/>
                <a:ea typeface="+mj-ea"/>
                <a:cs typeface="+mj-cs"/>
                <a:sym typeface="Helvetica"/>
              </a:rPr>
              <a:t>Hypertrophy</a:t>
            </a:r>
          </a:p>
        </p:txBody>
      </p:sp>
      <p:sp>
        <p:nvSpPr>
          <p:cNvPr id="136" name="The short and long term effects of exercise"/>
          <p:cNvSpPr txBox="1"/>
          <p:nvPr/>
        </p:nvSpPr>
        <p:spPr>
          <a:xfrm>
            <a:off x="2143034" y="4548506"/>
            <a:ext cx="8718732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9932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FF9932"/>
                </a:solidFill>
              </a:rPr>
              <a:t>The </a:t>
            </a:r>
            <a:r>
              <a:rPr lang="en-AU" dirty="0">
                <a:solidFill>
                  <a:srgbClr val="FF9932"/>
                </a:solidFill>
              </a:rPr>
              <a:t>short- and long-term</a:t>
            </a:r>
            <a:r>
              <a:rPr dirty="0">
                <a:solidFill>
                  <a:srgbClr val="FF9932"/>
                </a:solidFill>
              </a:rPr>
              <a:t> effects of exercise</a:t>
            </a:r>
          </a:p>
        </p:txBody>
      </p:sp>
      <p:sp>
        <p:nvSpPr>
          <p:cNvPr id="137" name="Vasodilate"/>
          <p:cNvSpPr txBox="1"/>
          <p:nvPr/>
        </p:nvSpPr>
        <p:spPr>
          <a:xfrm>
            <a:off x="1553147" y="663170"/>
            <a:ext cx="237619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Vasodilate</a:t>
            </a:r>
          </a:p>
        </p:txBody>
      </p:sp>
      <p:sp>
        <p:nvSpPr>
          <p:cNvPr id="138" name="Vasoconstrict"/>
          <p:cNvSpPr txBox="1"/>
          <p:nvPr/>
        </p:nvSpPr>
        <p:spPr>
          <a:xfrm>
            <a:off x="8696376" y="8289259"/>
            <a:ext cx="311289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Vasoconstrict</a:t>
            </a:r>
          </a:p>
        </p:txBody>
      </p:sp>
      <p:sp>
        <p:nvSpPr>
          <p:cNvPr id="139" name="Stroke Volume"/>
          <p:cNvSpPr txBox="1"/>
          <p:nvPr/>
        </p:nvSpPr>
        <p:spPr>
          <a:xfrm>
            <a:off x="464970" y="8289259"/>
            <a:ext cx="328188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Stroke Volume</a:t>
            </a:r>
          </a:p>
        </p:txBody>
      </p:sp>
      <p:sp>
        <p:nvSpPr>
          <p:cNvPr id="140" name="Cardiac Output"/>
          <p:cNvSpPr txBox="1"/>
          <p:nvPr/>
        </p:nvSpPr>
        <p:spPr>
          <a:xfrm>
            <a:off x="8264215" y="663170"/>
            <a:ext cx="341650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Cardiac Output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 advAuto="0"/>
      <p:bldP spid="131" grpId="0" animBg="1" advAuto="0"/>
      <p:bldP spid="132" grpId="0" animBg="1" advAuto="0"/>
      <p:bldP spid="133" grpId="0" animBg="1" advAuto="0"/>
      <p:bldP spid="134" grpId="0" animBg="1" advAuto="0"/>
      <p:bldP spid="135" grpId="0" animBg="1" advAuto="0"/>
      <p:bldP spid="137" grpId="0" animBg="1" advAuto="0"/>
      <p:bldP spid="138" grpId="0" animBg="1" advAuto="0"/>
      <p:bldP spid="139" grpId="0" animBg="1" advAuto="0"/>
      <p:bldP spid="140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Heart Rate…"/>
          <p:cNvSpPr txBox="1">
            <a:spLocks noGrp="1"/>
          </p:cNvSpPr>
          <p:nvPr>
            <p:ph type="body" idx="1"/>
          </p:nvPr>
        </p:nvSpPr>
        <p:spPr>
          <a:xfrm>
            <a:off x="952500" y="2087725"/>
            <a:ext cx="11099800" cy="7125790"/>
          </a:xfrm>
          <a:prstGeom prst="rect">
            <a:avLst/>
          </a:prstGeom>
        </p:spPr>
        <p:txBody>
          <a:bodyPr/>
          <a:lstStyle/>
          <a:p>
            <a:pPr marL="457200" indent="-457200">
              <a:buClrTx/>
              <a:buSzPct val="100000"/>
              <a:buAutoNum type="arabicPeriod"/>
              <a:defRPr sz="4000" b="1">
                <a:solidFill>
                  <a:srgbClr val="FF9932"/>
                </a:solidFill>
              </a:defRPr>
            </a:pPr>
            <a:r>
              <a:rPr dirty="0"/>
              <a:t>Heart Rate</a:t>
            </a:r>
          </a:p>
          <a:p>
            <a:pPr marL="493888" indent="-493888">
              <a:defRPr sz="4000"/>
            </a:pPr>
            <a:r>
              <a:rPr dirty="0"/>
              <a:t>When you start to exercise the </a:t>
            </a:r>
            <a:br>
              <a:rPr dirty="0"/>
            </a:br>
            <a:r>
              <a:rPr b="1" dirty="0">
                <a:solidFill>
                  <a:srgbClr val="FF9932"/>
                </a:solidFill>
              </a:rPr>
              <a:t>heart rate increases</a:t>
            </a:r>
            <a:r>
              <a:rPr dirty="0"/>
              <a:t>.</a:t>
            </a:r>
          </a:p>
          <a:p>
            <a:pPr marL="493888" indent="-493888">
              <a:defRPr sz="4000"/>
            </a:pPr>
            <a:r>
              <a:rPr dirty="0"/>
              <a:t>This coupled with an </a:t>
            </a:r>
            <a:r>
              <a:rPr b="1" dirty="0">
                <a:solidFill>
                  <a:srgbClr val="FF9932"/>
                </a:solidFill>
              </a:rPr>
              <a:t>increased stroke volume</a:t>
            </a:r>
            <a:r>
              <a:rPr dirty="0"/>
              <a:t> increases the </a:t>
            </a:r>
            <a:r>
              <a:rPr b="1" dirty="0">
                <a:solidFill>
                  <a:srgbClr val="FF9932"/>
                </a:solidFill>
              </a:rPr>
              <a:t>cardiac output</a:t>
            </a:r>
            <a:r>
              <a:rPr dirty="0"/>
              <a:t> resulting in an increased </a:t>
            </a:r>
            <a:r>
              <a:rPr b="1" dirty="0">
                <a:solidFill>
                  <a:srgbClr val="FF9932"/>
                </a:solidFill>
              </a:rPr>
              <a:t>blood flow</a:t>
            </a:r>
            <a:r>
              <a:rPr dirty="0"/>
              <a:t> and better </a:t>
            </a:r>
            <a:r>
              <a:rPr b="1" dirty="0">
                <a:solidFill>
                  <a:srgbClr val="FF9932"/>
                </a:solidFill>
              </a:rPr>
              <a:t>oxygen delivery</a:t>
            </a:r>
            <a:r>
              <a:rPr dirty="0"/>
              <a:t>.</a:t>
            </a:r>
          </a:p>
          <a:p>
            <a:pPr marL="493888" indent="-493888">
              <a:defRPr sz="4000"/>
            </a:pPr>
            <a:r>
              <a:rPr dirty="0"/>
              <a:t>The increase in heart rate depends on the intensity of the exercise. </a:t>
            </a:r>
            <a:r>
              <a:rPr b="1" dirty="0">
                <a:solidFill>
                  <a:srgbClr val="FF9932"/>
                </a:solidFill>
              </a:rPr>
              <a:t>Intense exercise results</a:t>
            </a:r>
            <a:r>
              <a:rPr dirty="0"/>
              <a:t> in a </a:t>
            </a:r>
            <a:r>
              <a:rPr b="1" dirty="0">
                <a:solidFill>
                  <a:srgbClr val="FF9932"/>
                </a:solidFill>
              </a:rPr>
              <a:t>large increase </a:t>
            </a:r>
            <a:r>
              <a:rPr dirty="0"/>
              <a:t>in the heart rate.</a:t>
            </a:r>
          </a:p>
        </p:txBody>
      </p:sp>
      <p:pic>
        <p:nvPicPr>
          <p:cNvPr id="143" name="dreamstime_l_20366704.jpg" descr="dreamstime_l_20366704.jpg"/>
          <p:cNvPicPr>
            <a:picLocks noChangeAspect="1"/>
          </p:cNvPicPr>
          <p:nvPr/>
        </p:nvPicPr>
        <p:blipFill>
          <a:blip r:embed="rId2"/>
          <a:srcRect l="1997" t="20318" b="14321"/>
          <a:stretch>
            <a:fillRect/>
          </a:stretch>
        </p:blipFill>
        <p:spPr>
          <a:xfrm>
            <a:off x="9340684" y="2319424"/>
            <a:ext cx="4011415" cy="17835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450" y="125"/>
                </a:lnTo>
                <a:cubicBezTo>
                  <a:pt x="21369" y="193"/>
                  <a:pt x="21289" y="257"/>
                  <a:pt x="21273" y="269"/>
                </a:cubicBezTo>
                <a:cubicBezTo>
                  <a:pt x="21257" y="282"/>
                  <a:pt x="21084" y="429"/>
                  <a:pt x="20888" y="596"/>
                </a:cubicBezTo>
                <a:cubicBezTo>
                  <a:pt x="20154" y="1221"/>
                  <a:pt x="18941" y="2162"/>
                  <a:pt x="18365" y="2557"/>
                </a:cubicBezTo>
                <a:cubicBezTo>
                  <a:pt x="18170" y="2690"/>
                  <a:pt x="17712" y="3025"/>
                  <a:pt x="17343" y="3297"/>
                </a:cubicBezTo>
                <a:cubicBezTo>
                  <a:pt x="16728" y="3753"/>
                  <a:pt x="16552" y="3881"/>
                  <a:pt x="16031" y="4254"/>
                </a:cubicBezTo>
                <a:cubicBezTo>
                  <a:pt x="15931" y="4325"/>
                  <a:pt x="15695" y="4482"/>
                  <a:pt x="15506" y="4605"/>
                </a:cubicBezTo>
                <a:cubicBezTo>
                  <a:pt x="14833" y="5040"/>
                  <a:pt x="14584" y="5128"/>
                  <a:pt x="14196" y="5071"/>
                </a:cubicBezTo>
                <a:cubicBezTo>
                  <a:pt x="14075" y="5053"/>
                  <a:pt x="13964" y="5039"/>
                  <a:pt x="13952" y="5037"/>
                </a:cubicBezTo>
                <a:cubicBezTo>
                  <a:pt x="13940" y="5035"/>
                  <a:pt x="13888" y="4860"/>
                  <a:pt x="13839" y="4648"/>
                </a:cubicBezTo>
                <a:cubicBezTo>
                  <a:pt x="13718" y="4134"/>
                  <a:pt x="13668" y="3999"/>
                  <a:pt x="13520" y="3831"/>
                </a:cubicBezTo>
                <a:cubicBezTo>
                  <a:pt x="13426" y="3723"/>
                  <a:pt x="13354" y="3680"/>
                  <a:pt x="13225" y="3648"/>
                </a:cubicBezTo>
                <a:cubicBezTo>
                  <a:pt x="13133" y="3625"/>
                  <a:pt x="13044" y="3585"/>
                  <a:pt x="13029" y="3557"/>
                </a:cubicBezTo>
                <a:cubicBezTo>
                  <a:pt x="13014" y="3529"/>
                  <a:pt x="12967" y="3332"/>
                  <a:pt x="12922" y="3119"/>
                </a:cubicBezTo>
                <a:cubicBezTo>
                  <a:pt x="12861" y="2828"/>
                  <a:pt x="12811" y="2668"/>
                  <a:pt x="12728" y="2485"/>
                </a:cubicBezTo>
                <a:cubicBezTo>
                  <a:pt x="12477" y="1937"/>
                  <a:pt x="12232" y="1862"/>
                  <a:pt x="11911" y="2225"/>
                </a:cubicBezTo>
                <a:lnTo>
                  <a:pt x="11777" y="2374"/>
                </a:lnTo>
                <a:lnTo>
                  <a:pt x="11621" y="2197"/>
                </a:lnTo>
                <a:cubicBezTo>
                  <a:pt x="11355" y="1896"/>
                  <a:pt x="11186" y="1913"/>
                  <a:pt x="10928" y="2259"/>
                </a:cubicBezTo>
                <a:cubicBezTo>
                  <a:pt x="10804" y="2426"/>
                  <a:pt x="10753" y="2437"/>
                  <a:pt x="10460" y="2384"/>
                </a:cubicBezTo>
                <a:cubicBezTo>
                  <a:pt x="10124" y="2323"/>
                  <a:pt x="10036" y="2458"/>
                  <a:pt x="9727" y="3513"/>
                </a:cubicBezTo>
                <a:cubicBezTo>
                  <a:pt x="9291" y="5005"/>
                  <a:pt x="9156" y="5446"/>
                  <a:pt x="9048" y="5720"/>
                </a:cubicBezTo>
                <a:lnTo>
                  <a:pt x="8952" y="5955"/>
                </a:lnTo>
                <a:lnTo>
                  <a:pt x="8766" y="5734"/>
                </a:lnTo>
                <a:cubicBezTo>
                  <a:pt x="8267" y="5137"/>
                  <a:pt x="7764" y="5133"/>
                  <a:pt x="6915" y="5710"/>
                </a:cubicBezTo>
                <a:cubicBezTo>
                  <a:pt x="6757" y="5817"/>
                  <a:pt x="6547" y="5948"/>
                  <a:pt x="6447" y="6003"/>
                </a:cubicBezTo>
                <a:cubicBezTo>
                  <a:pt x="6095" y="6197"/>
                  <a:pt x="5905" y="6366"/>
                  <a:pt x="5462" y="6888"/>
                </a:cubicBezTo>
                <a:cubicBezTo>
                  <a:pt x="5220" y="7172"/>
                  <a:pt x="4985" y="7447"/>
                  <a:pt x="4938" y="7498"/>
                </a:cubicBezTo>
                <a:cubicBezTo>
                  <a:pt x="4892" y="7549"/>
                  <a:pt x="4811" y="7682"/>
                  <a:pt x="4757" y="7791"/>
                </a:cubicBezTo>
                <a:lnTo>
                  <a:pt x="4658" y="7988"/>
                </a:lnTo>
                <a:lnTo>
                  <a:pt x="4485" y="8012"/>
                </a:lnTo>
                <a:cubicBezTo>
                  <a:pt x="4363" y="8028"/>
                  <a:pt x="4263" y="8072"/>
                  <a:pt x="4141" y="8166"/>
                </a:cubicBezTo>
                <a:cubicBezTo>
                  <a:pt x="4047" y="8239"/>
                  <a:pt x="3936" y="8309"/>
                  <a:pt x="3893" y="8325"/>
                </a:cubicBezTo>
                <a:cubicBezTo>
                  <a:pt x="3851" y="8341"/>
                  <a:pt x="3767" y="8405"/>
                  <a:pt x="3708" y="8464"/>
                </a:cubicBezTo>
                <a:cubicBezTo>
                  <a:pt x="3588" y="8582"/>
                  <a:pt x="3578" y="8577"/>
                  <a:pt x="3214" y="8354"/>
                </a:cubicBezTo>
                <a:lnTo>
                  <a:pt x="3090" y="8277"/>
                </a:lnTo>
                <a:lnTo>
                  <a:pt x="3096" y="7964"/>
                </a:lnTo>
                <a:cubicBezTo>
                  <a:pt x="3105" y="7561"/>
                  <a:pt x="3061" y="7245"/>
                  <a:pt x="2972" y="7051"/>
                </a:cubicBezTo>
                <a:lnTo>
                  <a:pt x="2906" y="6907"/>
                </a:lnTo>
                <a:lnTo>
                  <a:pt x="2643" y="6892"/>
                </a:lnTo>
                <a:cubicBezTo>
                  <a:pt x="2426" y="6879"/>
                  <a:pt x="2352" y="6890"/>
                  <a:pt x="2214" y="6964"/>
                </a:cubicBezTo>
                <a:cubicBezTo>
                  <a:pt x="1951" y="7105"/>
                  <a:pt x="1850" y="7250"/>
                  <a:pt x="1789" y="7580"/>
                </a:cubicBezTo>
                <a:cubicBezTo>
                  <a:pt x="1754" y="7766"/>
                  <a:pt x="1654" y="7916"/>
                  <a:pt x="1470" y="8051"/>
                </a:cubicBezTo>
                <a:cubicBezTo>
                  <a:pt x="1253" y="8210"/>
                  <a:pt x="1066" y="8460"/>
                  <a:pt x="945" y="8748"/>
                </a:cubicBezTo>
                <a:cubicBezTo>
                  <a:pt x="883" y="8893"/>
                  <a:pt x="783" y="9082"/>
                  <a:pt x="724" y="9171"/>
                </a:cubicBezTo>
                <a:cubicBezTo>
                  <a:pt x="575" y="9397"/>
                  <a:pt x="346" y="9950"/>
                  <a:pt x="271" y="10266"/>
                </a:cubicBezTo>
                <a:cubicBezTo>
                  <a:pt x="185" y="10635"/>
                  <a:pt x="141" y="11407"/>
                  <a:pt x="173" y="11982"/>
                </a:cubicBezTo>
                <a:lnTo>
                  <a:pt x="194" y="12372"/>
                </a:lnTo>
                <a:lnTo>
                  <a:pt x="137" y="12588"/>
                </a:lnTo>
                <a:cubicBezTo>
                  <a:pt x="48" y="12914"/>
                  <a:pt x="0" y="13362"/>
                  <a:pt x="0" y="13881"/>
                </a:cubicBezTo>
                <a:cubicBezTo>
                  <a:pt x="0" y="14531"/>
                  <a:pt x="23" y="14737"/>
                  <a:pt x="229" y="15895"/>
                </a:cubicBezTo>
                <a:cubicBezTo>
                  <a:pt x="283" y="16201"/>
                  <a:pt x="341" y="16568"/>
                  <a:pt x="357" y="16712"/>
                </a:cubicBezTo>
                <a:cubicBezTo>
                  <a:pt x="408" y="17166"/>
                  <a:pt x="506" y="17452"/>
                  <a:pt x="682" y="17654"/>
                </a:cubicBezTo>
                <a:cubicBezTo>
                  <a:pt x="743" y="17724"/>
                  <a:pt x="1118" y="17959"/>
                  <a:pt x="1291" y="18034"/>
                </a:cubicBezTo>
                <a:cubicBezTo>
                  <a:pt x="1536" y="18139"/>
                  <a:pt x="1802" y="18207"/>
                  <a:pt x="2171" y="18264"/>
                </a:cubicBezTo>
                <a:cubicBezTo>
                  <a:pt x="2392" y="18299"/>
                  <a:pt x="2727" y="18375"/>
                  <a:pt x="2917" y="18433"/>
                </a:cubicBezTo>
                <a:cubicBezTo>
                  <a:pt x="3428" y="18587"/>
                  <a:pt x="3684" y="18630"/>
                  <a:pt x="3838" y="18586"/>
                </a:cubicBezTo>
                <a:cubicBezTo>
                  <a:pt x="4066" y="18522"/>
                  <a:pt x="4282" y="18316"/>
                  <a:pt x="4567" y="17889"/>
                </a:cubicBezTo>
                <a:cubicBezTo>
                  <a:pt x="4708" y="17678"/>
                  <a:pt x="4928" y="17394"/>
                  <a:pt x="5056" y="17260"/>
                </a:cubicBezTo>
                <a:cubicBezTo>
                  <a:pt x="5306" y="16997"/>
                  <a:pt x="5500" y="16759"/>
                  <a:pt x="5703" y="16467"/>
                </a:cubicBezTo>
                <a:cubicBezTo>
                  <a:pt x="5774" y="16366"/>
                  <a:pt x="5904" y="16183"/>
                  <a:pt x="5992" y="16058"/>
                </a:cubicBezTo>
                <a:cubicBezTo>
                  <a:pt x="6080" y="15933"/>
                  <a:pt x="6287" y="15624"/>
                  <a:pt x="6456" y="15376"/>
                </a:cubicBezTo>
                <a:cubicBezTo>
                  <a:pt x="6862" y="14776"/>
                  <a:pt x="7107" y="14502"/>
                  <a:pt x="7483" y="14222"/>
                </a:cubicBezTo>
                <a:cubicBezTo>
                  <a:pt x="7847" y="13952"/>
                  <a:pt x="8110" y="13856"/>
                  <a:pt x="8571" y="13823"/>
                </a:cubicBezTo>
                <a:lnTo>
                  <a:pt x="8866" y="13804"/>
                </a:lnTo>
                <a:lnTo>
                  <a:pt x="9259" y="14001"/>
                </a:lnTo>
                <a:cubicBezTo>
                  <a:pt x="9475" y="14111"/>
                  <a:pt x="9756" y="14270"/>
                  <a:pt x="9883" y="14352"/>
                </a:cubicBezTo>
                <a:cubicBezTo>
                  <a:pt x="10123" y="14505"/>
                  <a:pt x="10481" y="14701"/>
                  <a:pt x="10732" y="14818"/>
                </a:cubicBezTo>
                <a:cubicBezTo>
                  <a:pt x="11041" y="14962"/>
                  <a:pt x="11475" y="15190"/>
                  <a:pt x="11593" y="15270"/>
                </a:cubicBezTo>
                <a:cubicBezTo>
                  <a:pt x="11661" y="15316"/>
                  <a:pt x="11821" y="15422"/>
                  <a:pt x="11948" y="15505"/>
                </a:cubicBezTo>
                <a:cubicBezTo>
                  <a:pt x="12150" y="15639"/>
                  <a:pt x="12668" y="15992"/>
                  <a:pt x="13087" y="16284"/>
                </a:cubicBezTo>
                <a:cubicBezTo>
                  <a:pt x="13247" y="16397"/>
                  <a:pt x="13523" y="16605"/>
                  <a:pt x="13852" y="16861"/>
                </a:cubicBezTo>
                <a:cubicBezTo>
                  <a:pt x="13973" y="16955"/>
                  <a:pt x="14294" y="17206"/>
                  <a:pt x="14567" y="17418"/>
                </a:cubicBezTo>
                <a:cubicBezTo>
                  <a:pt x="14841" y="17630"/>
                  <a:pt x="15173" y="17888"/>
                  <a:pt x="15305" y="17995"/>
                </a:cubicBezTo>
                <a:cubicBezTo>
                  <a:pt x="15839" y="18430"/>
                  <a:pt x="17039" y="19313"/>
                  <a:pt x="17495" y="19605"/>
                </a:cubicBezTo>
                <a:cubicBezTo>
                  <a:pt x="17702" y="19738"/>
                  <a:pt x="18603" y="20269"/>
                  <a:pt x="18769" y="20355"/>
                </a:cubicBezTo>
                <a:cubicBezTo>
                  <a:pt x="19034" y="20493"/>
                  <a:pt x="19181" y="20571"/>
                  <a:pt x="19322" y="20648"/>
                </a:cubicBezTo>
                <a:cubicBezTo>
                  <a:pt x="19705" y="20857"/>
                  <a:pt x="20708" y="21304"/>
                  <a:pt x="21121" y="21451"/>
                </a:cubicBezTo>
                <a:cubicBezTo>
                  <a:pt x="21232" y="21490"/>
                  <a:pt x="21360" y="21538"/>
                  <a:pt x="21408" y="21557"/>
                </a:cubicBezTo>
                <a:cubicBezTo>
                  <a:pt x="21455" y="21576"/>
                  <a:pt x="21518" y="21593"/>
                  <a:pt x="21547" y="21595"/>
                </a:cubicBezTo>
                <a:lnTo>
                  <a:pt x="21600" y="21600"/>
                </a:lnTo>
                <a:lnTo>
                  <a:pt x="21600" y="10800"/>
                </a:lnTo>
                <a:lnTo>
                  <a:pt x="2160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44" name="Heart Rate"/>
          <p:cNvSpPr txBox="1">
            <a:spLocks noGrp="1"/>
          </p:cNvSpPr>
          <p:nvPr>
            <p:ph type="title" idx="4294967295"/>
          </p:nvPr>
        </p:nvSpPr>
        <p:spPr>
          <a:xfrm>
            <a:off x="2413000" y="80452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dirty="0"/>
              <a:t>Heart </a:t>
            </a:r>
            <a:r>
              <a:rPr lang="en-AU" dirty="0"/>
              <a:t>r</a:t>
            </a:r>
            <a:r>
              <a:rPr dirty="0"/>
              <a:t>ate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espiratory Change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57200" indent="-457200">
              <a:buSzPct val="100000"/>
              <a:buAutoNum type="arabicPeriod" startAt="2"/>
              <a:defRPr sz="4000" b="1">
                <a:solidFill>
                  <a:srgbClr val="DA302A"/>
                </a:solidFill>
              </a:defRPr>
            </a:pPr>
            <a:r>
              <a:rPr lang="en-AU" dirty="0">
                <a:solidFill>
                  <a:srgbClr val="FF9932"/>
                </a:solidFill>
              </a:rPr>
              <a:t> </a:t>
            </a:r>
            <a:r>
              <a:rPr dirty="0">
                <a:solidFill>
                  <a:srgbClr val="FF9932"/>
                </a:solidFill>
              </a:rPr>
              <a:t>Respiratory Changes</a:t>
            </a:r>
          </a:p>
          <a:p>
            <a:pPr marL="938388" lvl="1" indent="-493888">
              <a:defRPr sz="4000"/>
            </a:pPr>
            <a:r>
              <a:rPr b="1" dirty="0">
                <a:solidFill>
                  <a:srgbClr val="FF9932"/>
                </a:solidFill>
              </a:rPr>
              <a:t>Breathing frequency increases</a:t>
            </a:r>
            <a:r>
              <a:rPr dirty="0"/>
              <a:t>.</a:t>
            </a:r>
          </a:p>
          <a:p>
            <a:pPr marL="938388" lvl="1" indent="-493888">
              <a:defRPr sz="4000"/>
            </a:pPr>
            <a:r>
              <a:rPr b="1" dirty="0">
                <a:solidFill>
                  <a:srgbClr val="FF9932"/>
                </a:solidFill>
              </a:rPr>
              <a:t>Depth</a:t>
            </a:r>
            <a:r>
              <a:rPr dirty="0"/>
              <a:t> of </a:t>
            </a:r>
            <a:r>
              <a:rPr b="1" dirty="0">
                <a:solidFill>
                  <a:srgbClr val="FF9932"/>
                </a:solidFill>
              </a:rPr>
              <a:t>breathing increases</a:t>
            </a:r>
            <a:r>
              <a:rPr dirty="0"/>
              <a:t>, </a:t>
            </a:r>
            <a:br>
              <a:rPr dirty="0"/>
            </a:br>
            <a:r>
              <a:rPr dirty="0"/>
              <a:t>resulting in an </a:t>
            </a:r>
            <a:r>
              <a:rPr b="1" dirty="0">
                <a:solidFill>
                  <a:srgbClr val="FF9932"/>
                </a:solidFill>
              </a:rPr>
              <a:t>increase in </a:t>
            </a:r>
            <a:br>
              <a:rPr b="1" dirty="0">
                <a:solidFill>
                  <a:srgbClr val="FF9932"/>
                </a:solidFill>
              </a:rPr>
            </a:br>
            <a:r>
              <a:rPr b="1" dirty="0">
                <a:solidFill>
                  <a:srgbClr val="FF9932"/>
                </a:solidFill>
              </a:rPr>
              <a:t>tidal volume</a:t>
            </a:r>
            <a:r>
              <a:rPr dirty="0"/>
              <a:t>.</a:t>
            </a:r>
          </a:p>
          <a:p>
            <a:pPr lvl="1">
              <a:defRPr sz="4000"/>
            </a:pPr>
            <a:r>
              <a:rPr dirty="0"/>
              <a:t>Minute ventilation = tidal volume x breathing frequency.</a:t>
            </a:r>
          </a:p>
          <a:p>
            <a:pPr lvl="1">
              <a:defRPr sz="4000"/>
            </a:pPr>
            <a:r>
              <a:rPr b="1" dirty="0">
                <a:solidFill>
                  <a:srgbClr val="FF9932"/>
                </a:solidFill>
              </a:rPr>
              <a:t>Minute ventilation increases.</a:t>
            </a:r>
          </a:p>
        </p:txBody>
      </p:sp>
      <p:pic>
        <p:nvPicPr>
          <p:cNvPr id="147" name="Cyclist.jpg" descr="Cyclist.jpg"/>
          <p:cNvPicPr>
            <a:picLocks noChangeAspect="1"/>
          </p:cNvPicPr>
          <p:nvPr/>
        </p:nvPicPr>
        <p:blipFill>
          <a:blip r:embed="rId2"/>
          <a:srcRect l="26946" t="6579" r="27023" b="4384"/>
          <a:stretch>
            <a:fillRect/>
          </a:stretch>
        </p:blipFill>
        <p:spPr>
          <a:xfrm>
            <a:off x="11062886" y="1943348"/>
            <a:ext cx="1388978" cy="4011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4" h="21592" extrusionOk="0">
                <a:moveTo>
                  <a:pt x="10729" y="0"/>
                </a:moveTo>
                <a:cubicBezTo>
                  <a:pt x="10525" y="0"/>
                  <a:pt x="10333" y="4"/>
                  <a:pt x="10304" y="10"/>
                </a:cubicBezTo>
                <a:cubicBezTo>
                  <a:pt x="10276" y="17"/>
                  <a:pt x="10041" y="24"/>
                  <a:pt x="9781" y="28"/>
                </a:cubicBezTo>
                <a:cubicBezTo>
                  <a:pt x="9478" y="31"/>
                  <a:pt x="9212" y="46"/>
                  <a:pt x="9036" y="66"/>
                </a:cubicBezTo>
                <a:cubicBezTo>
                  <a:pt x="8885" y="83"/>
                  <a:pt x="8673" y="105"/>
                  <a:pt x="8568" y="115"/>
                </a:cubicBezTo>
                <a:cubicBezTo>
                  <a:pt x="8446" y="127"/>
                  <a:pt x="8338" y="150"/>
                  <a:pt x="8278" y="179"/>
                </a:cubicBezTo>
                <a:cubicBezTo>
                  <a:pt x="8226" y="205"/>
                  <a:pt x="8158" y="222"/>
                  <a:pt x="8124" y="218"/>
                </a:cubicBezTo>
                <a:cubicBezTo>
                  <a:pt x="8031" y="205"/>
                  <a:pt x="7446" y="414"/>
                  <a:pt x="7274" y="521"/>
                </a:cubicBezTo>
                <a:cubicBezTo>
                  <a:pt x="7191" y="573"/>
                  <a:pt x="7010" y="667"/>
                  <a:pt x="6868" y="728"/>
                </a:cubicBezTo>
                <a:cubicBezTo>
                  <a:pt x="6503" y="885"/>
                  <a:pt x="6460" y="909"/>
                  <a:pt x="6307" y="1081"/>
                </a:cubicBezTo>
                <a:cubicBezTo>
                  <a:pt x="6173" y="1232"/>
                  <a:pt x="6173" y="1237"/>
                  <a:pt x="6221" y="1416"/>
                </a:cubicBezTo>
                <a:cubicBezTo>
                  <a:pt x="6275" y="1617"/>
                  <a:pt x="6321" y="1704"/>
                  <a:pt x="6431" y="1798"/>
                </a:cubicBezTo>
                <a:cubicBezTo>
                  <a:pt x="6494" y="1853"/>
                  <a:pt x="6498" y="1883"/>
                  <a:pt x="6455" y="2008"/>
                </a:cubicBezTo>
                <a:cubicBezTo>
                  <a:pt x="6428" y="2088"/>
                  <a:pt x="6388" y="2159"/>
                  <a:pt x="6363" y="2168"/>
                </a:cubicBezTo>
                <a:cubicBezTo>
                  <a:pt x="6276" y="2198"/>
                  <a:pt x="5967" y="2225"/>
                  <a:pt x="5716" y="2226"/>
                </a:cubicBezTo>
                <a:cubicBezTo>
                  <a:pt x="5311" y="2226"/>
                  <a:pt x="4622" y="2306"/>
                  <a:pt x="4565" y="2358"/>
                </a:cubicBezTo>
                <a:cubicBezTo>
                  <a:pt x="4551" y="2370"/>
                  <a:pt x="4482" y="2386"/>
                  <a:pt x="4411" y="2392"/>
                </a:cubicBezTo>
                <a:cubicBezTo>
                  <a:pt x="4339" y="2398"/>
                  <a:pt x="4239" y="2417"/>
                  <a:pt x="4189" y="2433"/>
                </a:cubicBezTo>
                <a:cubicBezTo>
                  <a:pt x="4139" y="2448"/>
                  <a:pt x="4002" y="2471"/>
                  <a:pt x="3887" y="2486"/>
                </a:cubicBezTo>
                <a:cubicBezTo>
                  <a:pt x="3249" y="2569"/>
                  <a:pt x="2544" y="2805"/>
                  <a:pt x="2286" y="3020"/>
                </a:cubicBezTo>
                <a:cubicBezTo>
                  <a:pt x="2207" y="3086"/>
                  <a:pt x="2114" y="3150"/>
                  <a:pt x="2083" y="3163"/>
                </a:cubicBezTo>
                <a:cubicBezTo>
                  <a:pt x="2051" y="3176"/>
                  <a:pt x="2005" y="3214"/>
                  <a:pt x="1978" y="3249"/>
                </a:cubicBezTo>
                <a:cubicBezTo>
                  <a:pt x="1950" y="3284"/>
                  <a:pt x="1887" y="3359"/>
                  <a:pt x="1836" y="3415"/>
                </a:cubicBezTo>
                <a:cubicBezTo>
                  <a:pt x="1593" y="3687"/>
                  <a:pt x="1547" y="3744"/>
                  <a:pt x="1534" y="3787"/>
                </a:cubicBezTo>
                <a:cubicBezTo>
                  <a:pt x="1527" y="3812"/>
                  <a:pt x="1503" y="3848"/>
                  <a:pt x="1479" y="3866"/>
                </a:cubicBezTo>
                <a:cubicBezTo>
                  <a:pt x="1411" y="3917"/>
                  <a:pt x="1320" y="4076"/>
                  <a:pt x="1282" y="4216"/>
                </a:cubicBezTo>
                <a:cubicBezTo>
                  <a:pt x="1259" y="4300"/>
                  <a:pt x="1209" y="4377"/>
                  <a:pt x="1128" y="4439"/>
                </a:cubicBezTo>
                <a:cubicBezTo>
                  <a:pt x="1028" y="4515"/>
                  <a:pt x="1005" y="4551"/>
                  <a:pt x="1011" y="4644"/>
                </a:cubicBezTo>
                <a:cubicBezTo>
                  <a:pt x="1015" y="4706"/>
                  <a:pt x="996" y="4823"/>
                  <a:pt x="968" y="4906"/>
                </a:cubicBezTo>
                <a:cubicBezTo>
                  <a:pt x="939" y="4989"/>
                  <a:pt x="905" y="5189"/>
                  <a:pt x="894" y="5351"/>
                </a:cubicBezTo>
                <a:cubicBezTo>
                  <a:pt x="882" y="5512"/>
                  <a:pt x="863" y="5683"/>
                  <a:pt x="851" y="5731"/>
                </a:cubicBezTo>
                <a:cubicBezTo>
                  <a:pt x="804" y="5910"/>
                  <a:pt x="551" y="6297"/>
                  <a:pt x="395" y="6429"/>
                </a:cubicBezTo>
                <a:cubicBezTo>
                  <a:pt x="303" y="6508"/>
                  <a:pt x="217" y="6620"/>
                  <a:pt x="186" y="6699"/>
                </a:cubicBezTo>
                <a:cubicBezTo>
                  <a:pt x="156" y="6773"/>
                  <a:pt x="104" y="6873"/>
                  <a:pt x="69" y="6923"/>
                </a:cubicBezTo>
                <a:cubicBezTo>
                  <a:pt x="-4" y="7025"/>
                  <a:pt x="-27" y="7415"/>
                  <a:pt x="38" y="7476"/>
                </a:cubicBezTo>
                <a:cubicBezTo>
                  <a:pt x="61" y="7498"/>
                  <a:pt x="110" y="7573"/>
                  <a:pt x="143" y="7643"/>
                </a:cubicBezTo>
                <a:cubicBezTo>
                  <a:pt x="207" y="7781"/>
                  <a:pt x="401" y="8002"/>
                  <a:pt x="549" y="8102"/>
                </a:cubicBezTo>
                <a:cubicBezTo>
                  <a:pt x="600" y="8137"/>
                  <a:pt x="647" y="8176"/>
                  <a:pt x="648" y="8190"/>
                </a:cubicBezTo>
                <a:cubicBezTo>
                  <a:pt x="651" y="8238"/>
                  <a:pt x="913" y="8481"/>
                  <a:pt x="1029" y="8542"/>
                </a:cubicBezTo>
                <a:cubicBezTo>
                  <a:pt x="1148" y="8604"/>
                  <a:pt x="1151" y="8634"/>
                  <a:pt x="1036" y="8634"/>
                </a:cubicBezTo>
                <a:cubicBezTo>
                  <a:pt x="963" y="8634"/>
                  <a:pt x="549" y="8797"/>
                  <a:pt x="549" y="8826"/>
                </a:cubicBezTo>
                <a:cubicBezTo>
                  <a:pt x="549" y="8837"/>
                  <a:pt x="474" y="8880"/>
                  <a:pt x="377" y="8920"/>
                </a:cubicBezTo>
                <a:cubicBezTo>
                  <a:pt x="182" y="9000"/>
                  <a:pt x="163" y="9023"/>
                  <a:pt x="99" y="9302"/>
                </a:cubicBezTo>
                <a:cubicBezTo>
                  <a:pt x="78" y="9395"/>
                  <a:pt x="44" y="9480"/>
                  <a:pt x="26" y="9490"/>
                </a:cubicBezTo>
                <a:cubicBezTo>
                  <a:pt x="8" y="9501"/>
                  <a:pt x="143" y="9615"/>
                  <a:pt x="327" y="9745"/>
                </a:cubicBezTo>
                <a:cubicBezTo>
                  <a:pt x="655" y="9975"/>
                  <a:pt x="673" y="9982"/>
                  <a:pt x="900" y="10024"/>
                </a:cubicBezTo>
                <a:lnTo>
                  <a:pt x="1134" y="10067"/>
                </a:lnTo>
                <a:lnTo>
                  <a:pt x="1424" y="10029"/>
                </a:lnTo>
                <a:cubicBezTo>
                  <a:pt x="1585" y="10008"/>
                  <a:pt x="1775" y="9980"/>
                  <a:pt x="1849" y="9965"/>
                </a:cubicBezTo>
                <a:cubicBezTo>
                  <a:pt x="1970" y="9939"/>
                  <a:pt x="1996" y="9938"/>
                  <a:pt x="2120" y="9960"/>
                </a:cubicBezTo>
                <a:cubicBezTo>
                  <a:pt x="2194" y="9974"/>
                  <a:pt x="2338" y="9987"/>
                  <a:pt x="2440" y="9988"/>
                </a:cubicBezTo>
                <a:cubicBezTo>
                  <a:pt x="2588" y="9990"/>
                  <a:pt x="2629" y="9997"/>
                  <a:pt x="2637" y="10022"/>
                </a:cubicBezTo>
                <a:cubicBezTo>
                  <a:pt x="2642" y="10040"/>
                  <a:pt x="2659" y="10096"/>
                  <a:pt x="2674" y="10148"/>
                </a:cubicBezTo>
                <a:cubicBezTo>
                  <a:pt x="2709" y="10268"/>
                  <a:pt x="2769" y="10364"/>
                  <a:pt x="2932" y="10554"/>
                </a:cubicBezTo>
                <a:cubicBezTo>
                  <a:pt x="3067" y="10711"/>
                  <a:pt x="3323" y="11072"/>
                  <a:pt x="3456" y="11291"/>
                </a:cubicBezTo>
                <a:cubicBezTo>
                  <a:pt x="3579" y="11494"/>
                  <a:pt x="3878" y="11899"/>
                  <a:pt x="3998" y="12028"/>
                </a:cubicBezTo>
                <a:cubicBezTo>
                  <a:pt x="4059" y="12093"/>
                  <a:pt x="4092" y="12153"/>
                  <a:pt x="4072" y="12161"/>
                </a:cubicBezTo>
                <a:cubicBezTo>
                  <a:pt x="4052" y="12168"/>
                  <a:pt x="4061" y="12197"/>
                  <a:pt x="4096" y="12225"/>
                </a:cubicBezTo>
                <a:cubicBezTo>
                  <a:pt x="4132" y="12252"/>
                  <a:pt x="4190" y="12349"/>
                  <a:pt x="4226" y="12442"/>
                </a:cubicBezTo>
                <a:cubicBezTo>
                  <a:pt x="4284" y="12594"/>
                  <a:pt x="4285" y="12620"/>
                  <a:pt x="4220" y="12682"/>
                </a:cubicBezTo>
                <a:cubicBezTo>
                  <a:pt x="4179" y="12720"/>
                  <a:pt x="4144" y="12809"/>
                  <a:pt x="4140" y="12880"/>
                </a:cubicBezTo>
                <a:cubicBezTo>
                  <a:pt x="4133" y="12986"/>
                  <a:pt x="4115" y="13016"/>
                  <a:pt x="4035" y="13051"/>
                </a:cubicBezTo>
                <a:cubicBezTo>
                  <a:pt x="3981" y="13075"/>
                  <a:pt x="3936" y="13101"/>
                  <a:pt x="3936" y="13109"/>
                </a:cubicBezTo>
                <a:cubicBezTo>
                  <a:pt x="3936" y="13117"/>
                  <a:pt x="3853" y="13173"/>
                  <a:pt x="3752" y="13231"/>
                </a:cubicBezTo>
                <a:cubicBezTo>
                  <a:pt x="3650" y="13289"/>
                  <a:pt x="3543" y="13364"/>
                  <a:pt x="3518" y="13397"/>
                </a:cubicBezTo>
                <a:cubicBezTo>
                  <a:pt x="3489" y="13434"/>
                  <a:pt x="3389" y="13488"/>
                  <a:pt x="3259" y="13534"/>
                </a:cubicBezTo>
                <a:cubicBezTo>
                  <a:pt x="3140" y="13576"/>
                  <a:pt x="3046" y="13618"/>
                  <a:pt x="3056" y="13628"/>
                </a:cubicBezTo>
                <a:cubicBezTo>
                  <a:pt x="3065" y="13638"/>
                  <a:pt x="3025" y="13654"/>
                  <a:pt x="2963" y="13664"/>
                </a:cubicBezTo>
                <a:cubicBezTo>
                  <a:pt x="2901" y="13674"/>
                  <a:pt x="2809" y="13701"/>
                  <a:pt x="2760" y="13724"/>
                </a:cubicBezTo>
                <a:cubicBezTo>
                  <a:pt x="2644" y="13779"/>
                  <a:pt x="2603" y="13905"/>
                  <a:pt x="2686" y="13946"/>
                </a:cubicBezTo>
                <a:cubicBezTo>
                  <a:pt x="2743" y="13974"/>
                  <a:pt x="2799" y="14051"/>
                  <a:pt x="2859" y="14175"/>
                </a:cubicBezTo>
                <a:cubicBezTo>
                  <a:pt x="2871" y="14200"/>
                  <a:pt x="2894" y="14225"/>
                  <a:pt x="2908" y="14230"/>
                </a:cubicBezTo>
                <a:cubicBezTo>
                  <a:pt x="2930" y="14238"/>
                  <a:pt x="3186" y="14224"/>
                  <a:pt x="3431" y="14200"/>
                </a:cubicBezTo>
                <a:cubicBezTo>
                  <a:pt x="3487" y="14195"/>
                  <a:pt x="3499" y="14212"/>
                  <a:pt x="3499" y="14294"/>
                </a:cubicBezTo>
                <a:cubicBezTo>
                  <a:pt x="3499" y="14385"/>
                  <a:pt x="3511" y="14398"/>
                  <a:pt x="3604" y="14410"/>
                </a:cubicBezTo>
                <a:cubicBezTo>
                  <a:pt x="3661" y="14417"/>
                  <a:pt x="3719" y="14433"/>
                  <a:pt x="3733" y="14446"/>
                </a:cubicBezTo>
                <a:cubicBezTo>
                  <a:pt x="3796" y="14503"/>
                  <a:pt x="4460" y="14529"/>
                  <a:pt x="4614" y="14480"/>
                </a:cubicBezTo>
                <a:cubicBezTo>
                  <a:pt x="4710" y="14450"/>
                  <a:pt x="4945" y="14449"/>
                  <a:pt x="5328" y="14474"/>
                </a:cubicBezTo>
                <a:cubicBezTo>
                  <a:pt x="5479" y="14484"/>
                  <a:pt x="5686" y="14490"/>
                  <a:pt x="5784" y="14489"/>
                </a:cubicBezTo>
                <a:cubicBezTo>
                  <a:pt x="5882" y="14488"/>
                  <a:pt x="5990" y="14494"/>
                  <a:pt x="6024" y="14504"/>
                </a:cubicBezTo>
                <a:cubicBezTo>
                  <a:pt x="6135" y="14536"/>
                  <a:pt x="6064" y="14742"/>
                  <a:pt x="5950" y="14717"/>
                </a:cubicBezTo>
                <a:cubicBezTo>
                  <a:pt x="5928" y="14713"/>
                  <a:pt x="5906" y="14730"/>
                  <a:pt x="5895" y="14756"/>
                </a:cubicBezTo>
                <a:cubicBezTo>
                  <a:pt x="5880" y="14790"/>
                  <a:pt x="5896" y="14804"/>
                  <a:pt x="5956" y="14809"/>
                </a:cubicBezTo>
                <a:cubicBezTo>
                  <a:pt x="6022" y="14815"/>
                  <a:pt x="6033" y="14830"/>
                  <a:pt x="6018" y="14886"/>
                </a:cubicBezTo>
                <a:cubicBezTo>
                  <a:pt x="6008" y="14924"/>
                  <a:pt x="5989" y="15015"/>
                  <a:pt x="5975" y="15089"/>
                </a:cubicBezTo>
                <a:cubicBezTo>
                  <a:pt x="5945" y="15249"/>
                  <a:pt x="5574" y="15766"/>
                  <a:pt x="5494" y="15760"/>
                </a:cubicBezTo>
                <a:cubicBezTo>
                  <a:pt x="5431" y="15755"/>
                  <a:pt x="5429" y="15763"/>
                  <a:pt x="5488" y="15837"/>
                </a:cubicBezTo>
                <a:cubicBezTo>
                  <a:pt x="5550" y="15914"/>
                  <a:pt x="5483" y="15978"/>
                  <a:pt x="5341" y="15978"/>
                </a:cubicBezTo>
                <a:cubicBezTo>
                  <a:pt x="5219" y="15977"/>
                  <a:pt x="4810" y="16000"/>
                  <a:pt x="4786" y="16010"/>
                </a:cubicBezTo>
                <a:cubicBezTo>
                  <a:pt x="4777" y="16013"/>
                  <a:pt x="4760" y="16044"/>
                  <a:pt x="4743" y="16076"/>
                </a:cubicBezTo>
                <a:cubicBezTo>
                  <a:pt x="4711" y="16137"/>
                  <a:pt x="4786" y="16183"/>
                  <a:pt x="4922" y="16183"/>
                </a:cubicBezTo>
                <a:cubicBezTo>
                  <a:pt x="5013" y="16183"/>
                  <a:pt x="5260" y="16249"/>
                  <a:pt x="5260" y="16272"/>
                </a:cubicBezTo>
                <a:cubicBezTo>
                  <a:pt x="5260" y="16295"/>
                  <a:pt x="5366" y="16311"/>
                  <a:pt x="5513" y="16311"/>
                </a:cubicBezTo>
                <a:cubicBezTo>
                  <a:pt x="5583" y="16311"/>
                  <a:pt x="5625" y="16300"/>
                  <a:pt x="5642" y="16277"/>
                </a:cubicBezTo>
                <a:cubicBezTo>
                  <a:pt x="5668" y="16242"/>
                  <a:pt x="5671" y="16242"/>
                  <a:pt x="5796" y="16285"/>
                </a:cubicBezTo>
                <a:cubicBezTo>
                  <a:pt x="5866" y="16309"/>
                  <a:pt x="5976" y="16340"/>
                  <a:pt x="6043" y="16352"/>
                </a:cubicBezTo>
                <a:cubicBezTo>
                  <a:pt x="6191" y="16378"/>
                  <a:pt x="6248" y="16469"/>
                  <a:pt x="6184" y="16589"/>
                </a:cubicBezTo>
                <a:cubicBezTo>
                  <a:pt x="6161" y="16632"/>
                  <a:pt x="6126" y="16734"/>
                  <a:pt x="6110" y="16817"/>
                </a:cubicBezTo>
                <a:cubicBezTo>
                  <a:pt x="6095" y="16900"/>
                  <a:pt x="6068" y="17022"/>
                  <a:pt x="6055" y="17088"/>
                </a:cubicBezTo>
                <a:cubicBezTo>
                  <a:pt x="6032" y="17204"/>
                  <a:pt x="6039" y="17211"/>
                  <a:pt x="6147" y="17236"/>
                </a:cubicBezTo>
                <a:cubicBezTo>
                  <a:pt x="6255" y="17260"/>
                  <a:pt x="6260" y="17268"/>
                  <a:pt x="6240" y="17377"/>
                </a:cubicBezTo>
                <a:cubicBezTo>
                  <a:pt x="6228" y="17440"/>
                  <a:pt x="6185" y="17784"/>
                  <a:pt x="6147" y="18142"/>
                </a:cubicBezTo>
                <a:cubicBezTo>
                  <a:pt x="6109" y="18499"/>
                  <a:pt x="6064" y="18839"/>
                  <a:pt x="6043" y="18896"/>
                </a:cubicBezTo>
                <a:cubicBezTo>
                  <a:pt x="5910" y="19251"/>
                  <a:pt x="5852" y="19393"/>
                  <a:pt x="5833" y="19404"/>
                </a:cubicBezTo>
                <a:cubicBezTo>
                  <a:pt x="5821" y="19411"/>
                  <a:pt x="5797" y="19462"/>
                  <a:pt x="5784" y="19517"/>
                </a:cubicBezTo>
                <a:cubicBezTo>
                  <a:pt x="5771" y="19572"/>
                  <a:pt x="5730" y="19678"/>
                  <a:pt x="5692" y="19752"/>
                </a:cubicBezTo>
                <a:cubicBezTo>
                  <a:pt x="5621" y="19887"/>
                  <a:pt x="5484" y="20204"/>
                  <a:pt x="5396" y="20442"/>
                </a:cubicBezTo>
                <a:cubicBezTo>
                  <a:pt x="5370" y="20512"/>
                  <a:pt x="5329" y="20592"/>
                  <a:pt x="5304" y="20619"/>
                </a:cubicBezTo>
                <a:cubicBezTo>
                  <a:pt x="5278" y="20647"/>
                  <a:pt x="5251" y="20711"/>
                  <a:pt x="5242" y="20763"/>
                </a:cubicBezTo>
                <a:cubicBezTo>
                  <a:pt x="5225" y="20855"/>
                  <a:pt x="5178" y="20937"/>
                  <a:pt x="5131" y="20965"/>
                </a:cubicBezTo>
                <a:cubicBezTo>
                  <a:pt x="5117" y="20974"/>
                  <a:pt x="5113" y="21013"/>
                  <a:pt x="5119" y="21053"/>
                </a:cubicBezTo>
                <a:cubicBezTo>
                  <a:pt x="5125" y="21093"/>
                  <a:pt x="5106" y="21147"/>
                  <a:pt x="5076" y="21173"/>
                </a:cubicBezTo>
                <a:cubicBezTo>
                  <a:pt x="5045" y="21199"/>
                  <a:pt x="5021" y="21225"/>
                  <a:pt x="5026" y="21232"/>
                </a:cubicBezTo>
                <a:cubicBezTo>
                  <a:pt x="5031" y="21240"/>
                  <a:pt x="5017" y="21255"/>
                  <a:pt x="4989" y="21267"/>
                </a:cubicBezTo>
                <a:cubicBezTo>
                  <a:pt x="4955" y="21281"/>
                  <a:pt x="4950" y="21292"/>
                  <a:pt x="4983" y="21299"/>
                </a:cubicBezTo>
                <a:cubicBezTo>
                  <a:pt x="5010" y="21304"/>
                  <a:pt x="5033" y="21341"/>
                  <a:pt x="5033" y="21380"/>
                </a:cubicBezTo>
                <a:cubicBezTo>
                  <a:pt x="5033" y="21467"/>
                  <a:pt x="5131" y="21537"/>
                  <a:pt x="5297" y="21568"/>
                </a:cubicBezTo>
                <a:cubicBezTo>
                  <a:pt x="5448" y="21596"/>
                  <a:pt x="5580" y="21599"/>
                  <a:pt x="5753" y="21576"/>
                </a:cubicBezTo>
                <a:cubicBezTo>
                  <a:pt x="5892" y="21558"/>
                  <a:pt x="6129" y="21485"/>
                  <a:pt x="6129" y="21461"/>
                </a:cubicBezTo>
                <a:cubicBezTo>
                  <a:pt x="6129" y="21453"/>
                  <a:pt x="6162" y="21424"/>
                  <a:pt x="6197" y="21397"/>
                </a:cubicBezTo>
                <a:cubicBezTo>
                  <a:pt x="6305" y="21312"/>
                  <a:pt x="6323" y="21285"/>
                  <a:pt x="6338" y="21207"/>
                </a:cubicBezTo>
                <a:cubicBezTo>
                  <a:pt x="6346" y="21165"/>
                  <a:pt x="6376" y="21121"/>
                  <a:pt x="6406" y="21109"/>
                </a:cubicBezTo>
                <a:cubicBezTo>
                  <a:pt x="6435" y="21096"/>
                  <a:pt x="6449" y="21079"/>
                  <a:pt x="6437" y="21072"/>
                </a:cubicBezTo>
                <a:cubicBezTo>
                  <a:pt x="6424" y="21065"/>
                  <a:pt x="6444" y="21022"/>
                  <a:pt x="6480" y="20974"/>
                </a:cubicBezTo>
                <a:cubicBezTo>
                  <a:pt x="6516" y="20926"/>
                  <a:pt x="6559" y="20855"/>
                  <a:pt x="6572" y="20816"/>
                </a:cubicBezTo>
                <a:cubicBezTo>
                  <a:pt x="6586" y="20777"/>
                  <a:pt x="6612" y="20738"/>
                  <a:pt x="6634" y="20730"/>
                </a:cubicBezTo>
                <a:cubicBezTo>
                  <a:pt x="6655" y="20723"/>
                  <a:pt x="6660" y="20706"/>
                  <a:pt x="6646" y="20694"/>
                </a:cubicBezTo>
                <a:cubicBezTo>
                  <a:pt x="6623" y="20673"/>
                  <a:pt x="6795" y="20293"/>
                  <a:pt x="6849" y="20243"/>
                </a:cubicBezTo>
                <a:cubicBezTo>
                  <a:pt x="6864" y="20230"/>
                  <a:pt x="6882" y="20199"/>
                  <a:pt x="6886" y="20173"/>
                </a:cubicBezTo>
                <a:cubicBezTo>
                  <a:pt x="6898" y="20105"/>
                  <a:pt x="7091" y="19638"/>
                  <a:pt x="7120" y="19609"/>
                </a:cubicBezTo>
                <a:cubicBezTo>
                  <a:pt x="7134" y="19596"/>
                  <a:pt x="7151" y="19569"/>
                  <a:pt x="7157" y="19547"/>
                </a:cubicBezTo>
                <a:cubicBezTo>
                  <a:pt x="7203" y="19393"/>
                  <a:pt x="7709" y="18361"/>
                  <a:pt x="7779" y="18276"/>
                </a:cubicBezTo>
                <a:cubicBezTo>
                  <a:pt x="7806" y="18244"/>
                  <a:pt x="7853" y="18208"/>
                  <a:pt x="7890" y="18197"/>
                </a:cubicBezTo>
                <a:cubicBezTo>
                  <a:pt x="7928" y="18186"/>
                  <a:pt x="7958" y="18165"/>
                  <a:pt x="7958" y="18150"/>
                </a:cubicBezTo>
                <a:cubicBezTo>
                  <a:pt x="7958" y="18135"/>
                  <a:pt x="7971" y="18120"/>
                  <a:pt x="7989" y="18114"/>
                </a:cubicBezTo>
                <a:cubicBezTo>
                  <a:pt x="8006" y="18108"/>
                  <a:pt x="8025" y="18090"/>
                  <a:pt x="8032" y="18075"/>
                </a:cubicBezTo>
                <a:cubicBezTo>
                  <a:pt x="8145" y="17820"/>
                  <a:pt x="8319" y="17554"/>
                  <a:pt x="8789" y="16915"/>
                </a:cubicBezTo>
                <a:cubicBezTo>
                  <a:pt x="8942" y="16708"/>
                  <a:pt x="8999" y="16652"/>
                  <a:pt x="9067" y="16646"/>
                </a:cubicBezTo>
                <a:cubicBezTo>
                  <a:pt x="9113" y="16642"/>
                  <a:pt x="9177" y="16617"/>
                  <a:pt x="9208" y="16591"/>
                </a:cubicBezTo>
                <a:cubicBezTo>
                  <a:pt x="9253" y="16552"/>
                  <a:pt x="9316" y="16538"/>
                  <a:pt x="9516" y="16516"/>
                </a:cubicBezTo>
                <a:lnTo>
                  <a:pt x="9762" y="16490"/>
                </a:lnTo>
                <a:lnTo>
                  <a:pt x="9892" y="16535"/>
                </a:lnTo>
                <a:cubicBezTo>
                  <a:pt x="10009" y="16576"/>
                  <a:pt x="10029" y="16597"/>
                  <a:pt x="10070" y="16740"/>
                </a:cubicBezTo>
                <a:cubicBezTo>
                  <a:pt x="10113" y="16889"/>
                  <a:pt x="10109" y="16902"/>
                  <a:pt x="10021" y="16950"/>
                </a:cubicBezTo>
                <a:cubicBezTo>
                  <a:pt x="9866" y="17034"/>
                  <a:pt x="9817" y="17071"/>
                  <a:pt x="9849" y="17082"/>
                </a:cubicBezTo>
                <a:cubicBezTo>
                  <a:pt x="9865" y="17088"/>
                  <a:pt x="9918" y="17080"/>
                  <a:pt x="9966" y="17065"/>
                </a:cubicBezTo>
                <a:cubicBezTo>
                  <a:pt x="10016" y="17049"/>
                  <a:pt x="10067" y="17045"/>
                  <a:pt x="10083" y="17054"/>
                </a:cubicBezTo>
                <a:cubicBezTo>
                  <a:pt x="10117" y="17073"/>
                  <a:pt x="10047" y="17293"/>
                  <a:pt x="9923" y="17584"/>
                </a:cubicBezTo>
                <a:cubicBezTo>
                  <a:pt x="9850" y="17752"/>
                  <a:pt x="9845" y="17811"/>
                  <a:pt x="9886" y="17828"/>
                </a:cubicBezTo>
                <a:cubicBezTo>
                  <a:pt x="9961" y="17859"/>
                  <a:pt x="10061" y="17855"/>
                  <a:pt x="10150" y="17817"/>
                </a:cubicBezTo>
                <a:cubicBezTo>
                  <a:pt x="10225" y="17785"/>
                  <a:pt x="10503" y="17764"/>
                  <a:pt x="10545" y="17787"/>
                </a:cubicBezTo>
                <a:cubicBezTo>
                  <a:pt x="10555" y="17793"/>
                  <a:pt x="10671" y="17802"/>
                  <a:pt x="10803" y="17808"/>
                </a:cubicBezTo>
                <a:cubicBezTo>
                  <a:pt x="11175" y="17825"/>
                  <a:pt x="11430" y="17874"/>
                  <a:pt x="11512" y="17945"/>
                </a:cubicBezTo>
                <a:cubicBezTo>
                  <a:pt x="11579" y="18004"/>
                  <a:pt x="11587" y="18005"/>
                  <a:pt x="11930" y="18024"/>
                </a:cubicBezTo>
                <a:lnTo>
                  <a:pt x="12275" y="18043"/>
                </a:lnTo>
                <a:lnTo>
                  <a:pt x="12374" y="18001"/>
                </a:lnTo>
                <a:cubicBezTo>
                  <a:pt x="12426" y="17978"/>
                  <a:pt x="12500" y="17960"/>
                  <a:pt x="12540" y="17960"/>
                </a:cubicBezTo>
                <a:cubicBezTo>
                  <a:pt x="12580" y="17960"/>
                  <a:pt x="12626" y="17945"/>
                  <a:pt x="12639" y="17928"/>
                </a:cubicBezTo>
                <a:cubicBezTo>
                  <a:pt x="12659" y="17901"/>
                  <a:pt x="12688" y="17898"/>
                  <a:pt x="12885" y="17907"/>
                </a:cubicBezTo>
                <a:cubicBezTo>
                  <a:pt x="13091" y="17915"/>
                  <a:pt x="13119" y="17912"/>
                  <a:pt x="13242" y="17868"/>
                </a:cubicBezTo>
                <a:cubicBezTo>
                  <a:pt x="13316" y="17842"/>
                  <a:pt x="13432" y="17787"/>
                  <a:pt x="13495" y="17744"/>
                </a:cubicBezTo>
                <a:cubicBezTo>
                  <a:pt x="13557" y="17702"/>
                  <a:pt x="13651" y="17644"/>
                  <a:pt x="13704" y="17616"/>
                </a:cubicBezTo>
                <a:cubicBezTo>
                  <a:pt x="13834" y="17548"/>
                  <a:pt x="13922" y="17395"/>
                  <a:pt x="13895" y="17283"/>
                </a:cubicBezTo>
                <a:cubicBezTo>
                  <a:pt x="13883" y="17232"/>
                  <a:pt x="13894" y="17179"/>
                  <a:pt x="13920" y="17165"/>
                </a:cubicBezTo>
                <a:cubicBezTo>
                  <a:pt x="13954" y="17146"/>
                  <a:pt x="13938" y="17129"/>
                  <a:pt x="13870" y="17095"/>
                </a:cubicBezTo>
                <a:cubicBezTo>
                  <a:pt x="13778" y="17049"/>
                  <a:pt x="13704" y="16939"/>
                  <a:pt x="13753" y="16922"/>
                </a:cubicBezTo>
                <a:cubicBezTo>
                  <a:pt x="13768" y="16917"/>
                  <a:pt x="13812" y="16921"/>
                  <a:pt x="13846" y="16930"/>
                </a:cubicBezTo>
                <a:cubicBezTo>
                  <a:pt x="13879" y="16940"/>
                  <a:pt x="13907" y="16946"/>
                  <a:pt x="13907" y="16943"/>
                </a:cubicBezTo>
                <a:cubicBezTo>
                  <a:pt x="13907" y="16924"/>
                  <a:pt x="13761" y="16702"/>
                  <a:pt x="13729" y="16672"/>
                </a:cubicBezTo>
                <a:cubicBezTo>
                  <a:pt x="13648" y="16597"/>
                  <a:pt x="13503" y="16176"/>
                  <a:pt x="13464" y="15899"/>
                </a:cubicBezTo>
                <a:cubicBezTo>
                  <a:pt x="13427" y="15639"/>
                  <a:pt x="13479" y="15510"/>
                  <a:pt x="13704" y="15292"/>
                </a:cubicBezTo>
                <a:cubicBezTo>
                  <a:pt x="13746" y="15251"/>
                  <a:pt x="13750" y="15231"/>
                  <a:pt x="13716" y="15224"/>
                </a:cubicBezTo>
                <a:cubicBezTo>
                  <a:pt x="13690" y="15218"/>
                  <a:pt x="13682" y="15197"/>
                  <a:pt x="13698" y="15179"/>
                </a:cubicBezTo>
                <a:cubicBezTo>
                  <a:pt x="13714" y="15160"/>
                  <a:pt x="13735" y="15120"/>
                  <a:pt x="13747" y="15089"/>
                </a:cubicBezTo>
                <a:cubicBezTo>
                  <a:pt x="13760" y="15059"/>
                  <a:pt x="13793" y="15013"/>
                  <a:pt x="13815" y="14987"/>
                </a:cubicBezTo>
                <a:cubicBezTo>
                  <a:pt x="13837" y="14960"/>
                  <a:pt x="13866" y="14906"/>
                  <a:pt x="13883" y="14867"/>
                </a:cubicBezTo>
                <a:cubicBezTo>
                  <a:pt x="13899" y="14828"/>
                  <a:pt x="13940" y="14761"/>
                  <a:pt x="13975" y="14717"/>
                </a:cubicBezTo>
                <a:cubicBezTo>
                  <a:pt x="14010" y="14674"/>
                  <a:pt x="14103" y="14540"/>
                  <a:pt x="14178" y="14423"/>
                </a:cubicBezTo>
                <a:cubicBezTo>
                  <a:pt x="14344" y="14162"/>
                  <a:pt x="14399" y="14083"/>
                  <a:pt x="14474" y="14010"/>
                </a:cubicBezTo>
                <a:cubicBezTo>
                  <a:pt x="14506" y="13980"/>
                  <a:pt x="14564" y="13909"/>
                  <a:pt x="14603" y="13852"/>
                </a:cubicBezTo>
                <a:cubicBezTo>
                  <a:pt x="14642" y="13796"/>
                  <a:pt x="14709" y="13710"/>
                  <a:pt x="14751" y="13662"/>
                </a:cubicBezTo>
                <a:cubicBezTo>
                  <a:pt x="14793" y="13614"/>
                  <a:pt x="14844" y="13546"/>
                  <a:pt x="14862" y="13511"/>
                </a:cubicBezTo>
                <a:cubicBezTo>
                  <a:pt x="14880" y="13475"/>
                  <a:pt x="14907" y="13439"/>
                  <a:pt x="14923" y="13429"/>
                </a:cubicBezTo>
                <a:cubicBezTo>
                  <a:pt x="14940" y="13420"/>
                  <a:pt x="14987" y="13295"/>
                  <a:pt x="15028" y="13152"/>
                </a:cubicBezTo>
                <a:cubicBezTo>
                  <a:pt x="15154" y="12716"/>
                  <a:pt x="15094" y="12466"/>
                  <a:pt x="14726" y="11870"/>
                </a:cubicBezTo>
                <a:cubicBezTo>
                  <a:pt x="14633" y="11719"/>
                  <a:pt x="14630" y="11674"/>
                  <a:pt x="14652" y="11394"/>
                </a:cubicBezTo>
                <a:cubicBezTo>
                  <a:pt x="14691" y="10906"/>
                  <a:pt x="14885" y="10594"/>
                  <a:pt x="15213" y="10490"/>
                </a:cubicBezTo>
                <a:cubicBezTo>
                  <a:pt x="15306" y="10461"/>
                  <a:pt x="15373" y="10422"/>
                  <a:pt x="15392" y="10388"/>
                </a:cubicBezTo>
                <a:cubicBezTo>
                  <a:pt x="15408" y="10357"/>
                  <a:pt x="15443" y="10326"/>
                  <a:pt x="15465" y="10321"/>
                </a:cubicBezTo>
                <a:cubicBezTo>
                  <a:pt x="15488" y="10317"/>
                  <a:pt x="15502" y="10305"/>
                  <a:pt x="15502" y="10294"/>
                </a:cubicBezTo>
                <a:cubicBezTo>
                  <a:pt x="15502" y="10282"/>
                  <a:pt x="15593" y="10209"/>
                  <a:pt x="15699" y="10131"/>
                </a:cubicBezTo>
                <a:cubicBezTo>
                  <a:pt x="15885" y="9996"/>
                  <a:pt x="16006" y="9859"/>
                  <a:pt x="16100" y="9689"/>
                </a:cubicBezTo>
                <a:cubicBezTo>
                  <a:pt x="16223" y="9466"/>
                  <a:pt x="16356" y="9097"/>
                  <a:pt x="16402" y="8843"/>
                </a:cubicBezTo>
                <a:cubicBezTo>
                  <a:pt x="16423" y="8724"/>
                  <a:pt x="16451" y="8660"/>
                  <a:pt x="16488" y="8655"/>
                </a:cubicBezTo>
                <a:cubicBezTo>
                  <a:pt x="16519" y="8651"/>
                  <a:pt x="16767" y="8663"/>
                  <a:pt x="17036" y="8681"/>
                </a:cubicBezTo>
                <a:cubicBezTo>
                  <a:pt x="17304" y="8699"/>
                  <a:pt x="17581" y="8713"/>
                  <a:pt x="17652" y="8713"/>
                </a:cubicBezTo>
                <a:cubicBezTo>
                  <a:pt x="17881" y="8713"/>
                  <a:pt x="17908" y="8742"/>
                  <a:pt x="17843" y="8924"/>
                </a:cubicBezTo>
                <a:cubicBezTo>
                  <a:pt x="17811" y="9013"/>
                  <a:pt x="17766" y="9153"/>
                  <a:pt x="17744" y="9234"/>
                </a:cubicBezTo>
                <a:cubicBezTo>
                  <a:pt x="17701" y="9396"/>
                  <a:pt x="17669" y="9420"/>
                  <a:pt x="17479" y="9433"/>
                </a:cubicBezTo>
                <a:cubicBezTo>
                  <a:pt x="17298" y="9445"/>
                  <a:pt x="17103" y="9504"/>
                  <a:pt x="17024" y="9569"/>
                </a:cubicBezTo>
                <a:cubicBezTo>
                  <a:pt x="16907" y="9666"/>
                  <a:pt x="16740" y="9919"/>
                  <a:pt x="16740" y="9997"/>
                </a:cubicBezTo>
                <a:cubicBezTo>
                  <a:pt x="16740" y="10037"/>
                  <a:pt x="16771" y="10084"/>
                  <a:pt x="16808" y="10101"/>
                </a:cubicBezTo>
                <a:cubicBezTo>
                  <a:pt x="16845" y="10118"/>
                  <a:pt x="16875" y="10126"/>
                  <a:pt x="16876" y="10118"/>
                </a:cubicBezTo>
                <a:cubicBezTo>
                  <a:pt x="16879" y="10088"/>
                  <a:pt x="17011" y="10147"/>
                  <a:pt x="17011" y="10178"/>
                </a:cubicBezTo>
                <a:cubicBezTo>
                  <a:pt x="17012" y="10235"/>
                  <a:pt x="17272" y="10373"/>
                  <a:pt x="17449" y="10411"/>
                </a:cubicBezTo>
                <a:cubicBezTo>
                  <a:pt x="17580" y="10439"/>
                  <a:pt x="17607" y="10453"/>
                  <a:pt x="17584" y="10479"/>
                </a:cubicBezTo>
                <a:cubicBezTo>
                  <a:pt x="17568" y="10498"/>
                  <a:pt x="17543" y="10558"/>
                  <a:pt x="17529" y="10612"/>
                </a:cubicBezTo>
                <a:cubicBezTo>
                  <a:pt x="17503" y="10709"/>
                  <a:pt x="17506" y="10713"/>
                  <a:pt x="17664" y="10768"/>
                </a:cubicBezTo>
                <a:cubicBezTo>
                  <a:pt x="17814" y="10820"/>
                  <a:pt x="17940" y="10834"/>
                  <a:pt x="18157" y="10825"/>
                </a:cubicBezTo>
                <a:cubicBezTo>
                  <a:pt x="18496" y="10812"/>
                  <a:pt x="18649" y="10813"/>
                  <a:pt x="18779" y="10832"/>
                </a:cubicBezTo>
                <a:cubicBezTo>
                  <a:pt x="18862" y="10844"/>
                  <a:pt x="19058" y="10855"/>
                  <a:pt x="19210" y="10855"/>
                </a:cubicBezTo>
                <a:cubicBezTo>
                  <a:pt x="19362" y="10855"/>
                  <a:pt x="19523" y="10862"/>
                  <a:pt x="19573" y="10870"/>
                </a:cubicBezTo>
                <a:cubicBezTo>
                  <a:pt x="19909" y="10929"/>
                  <a:pt x="19982" y="10921"/>
                  <a:pt x="20374" y="10785"/>
                </a:cubicBezTo>
                <a:cubicBezTo>
                  <a:pt x="20647" y="10690"/>
                  <a:pt x="20705" y="10661"/>
                  <a:pt x="20731" y="10605"/>
                </a:cubicBezTo>
                <a:cubicBezTo>
                  <a:pt x="20748" y="10568"/>
                  <a:pt x="20803" y="10516"/>
                  <a:pt x="20848" y="10490"/>
                </a:cubicBezTo>
                <a:cubicBezTo>
                  <a:pt x="20918" y="10450"/>
                  <a:pt x="20926" y="10412"/>
                  <a:pt x="20916" y="10204"/>
                </a:cubicBezTo>
                <a:cubicBezTo>
                  <a:pt x="20904" y="9975"/>
                  <a:pt x="20896" y="9958"/>
                  <a:pt x="20787" y="9903"/>
                </a:cubicBezTo>
                <a:cubicBezTo>
                  <a:pt x="20723" y="9871"/>
                  <a:pt x="20670" y="9830"/>
                  <a:pt x="20670" y="9809"/>
                </a:cubicBezTo>
                <a:cubicBezTo>
                  <a:pt x="20670" y="9763"/>
                  <a:pt x="20480" y="9660"/>
                  <a:pt x="20325" y="9625"/>
                </a:cubicBezTo>
                <a:cubicBezTo>
                  <a:pt x="20212" y="9599"/>
                  <a:pt x="20212" y="9600"/>
                  <a:pt x="20245" y="9407"/>
                </a:cubicBezTo>
                <a:lnTo>
                  <a:pt x="20275" y="9215"/>
                </a:lnTo>
                <a:lnTo>
                  <a:pt x="20479" y="9119"/>
                </a:lnTo>
                <a:cubicBezTo>
                  <a:pt x="20667" y="9030"/>
                  <a:pt x="21228" y="8651"/>
                  <a:pt x="21279" y="8578"/>
                </a:cubicBezTo>
                <a:cubicBezTo>
                  <a:pt x="21291" y="8561"/>
                  <a:pt x="21343" y="8491"/>
                  <a:pt x="21396" y="8424"/>
                </a:cubicBezTo>
                <a:cubicBezTo>
                  <a:pt x="21541" y="8242"/>
                  <a:pt x="21573" y="8093"/>
                  <a:pt x="21544" y="7683"/>
                </a:cubicBezTo>
                <a:cubicBezTo>
                  <a:pt x="21520" y="7336"/>
                  <a:pt x="21508" y="7304"/>
                  <a:pt x="21409" y="7230"/>
                </a:cubicBezTo>
                <a:cubicBezTo>
                  <a:pt x="21172" y="7055"/>
                  <a:pt x="20834" y="6626"/>
                  <a:pt x="20737" y="6376"/>
                </a:cubicBezTo>
                <a:cubicBezTo>
                  <a:pt x="20721" y="6333"/>
                  <a:pt x="20668" y="6262"/>
                  <a:pt x="20620" y="6220"/>
                </a:cubicBezTo>
                <a:cubicBezTo>
                  <a:pt x="20572" y="6178"/>
                  <a:pt x="20534" y="6120"/>
                  <a:pt x="20534" y="6094"/>
                </a:cubicBezTo>
                <a:cubicBezTo>
                  <a:pt x="20534" y="6068"/>
                  <a:pt x="20501" y="6025"/>
                  <a:pt x="20460" y="5998"/>
                </a:cubicBezTo>
                <a:cubicBezTo>
                  <a:pt x="20403" y="5959"/>
                  <a:pt x="20393" y="5923"/>
                  <a:pt x="20417" y="5840"/>
                </a:cubicBezTo>
                <a:lnTo>
                  <a:pt x="20448" y="5733"/>
                </a:lnTo>
                <a:lnTo>
                  <a:pt x="20312" y="5710"/>
                </a:lnTo>
                <a:cubicBezTo>
                  <a:pt x="20107" y="5673"/>
                  <a:pt x="20029" y="5610"/>
                  <a:pt x="20029" y="5470"/>
                </a:cubicBezTo>
                <a:cubicBezTo>
                  <a:pt x="20029" y="5374"/>
                  <a:pt x="20006" y="5326"/>
                  <a:pt x="19894" y="5225"/>
                </a:cubicBezTo>
                <a:cubicBezTo>
                  <a:pt x="19816" y="5155"/>
                  <a:pt x="19751" y="5074"/>
                  <a:pt x="19752" y="5045"/>
                </a:cubicBezTo>
                <a:cubicBezTo>
                  <a:pt x="19753" y="5017"/>
                  <a:pt x="19756" y="4946"/>
                  <a:pt x="19758" y="4887"/>
                </a:cubicBezTo>
                <a:cubicBezTo>
                  <a:pt x="19762" y="4769"/>
                  <a:pt x="19663" y="4621"/>
                  <a:pt x="19555" y="4590"/>
                </a:cubicBezTo>
                <a:cubicBezTo>
                  <a:pt x="19517" y="4579"/>
                  <a:pt x="19481" y="4552"/>
                  <a:pt x="19481" y="4528"/>
                </a:cubicBezTo>
                <a:cubicBezTo>
                  <a:pt x="19481" y="4505"/>
                  <a:pt x="19429" y="4460"/>
                  <a:pt x="19364" y="4430"/>
                </a:cubicBezTo>
                <a:cubicBezTo>
                  <a:pt x="19231" y="4368"/>
                  <a:pt x="19074" y="4259"/>
                  <a:pt x="19074" y="4231"/>
                </a:cubicBezTo>
                <a:cubicBezTo>
                  <a:pt x="19074" y="4221"/>
                  <a:pt x="19008" y="4187"/>
                  <a:pt x="18933" y="4154"/>
                </a:cubicBezTo>
                <a:cubicBezTo>
                  <a:pt x="18857" y="4122"/>
                  <a:pt x="18797" y="4086"/>
                  <a:pt x="18797" y="4075"/>
                </a:cubicBezTo>
                <a:cubicBezTo>
                  <a:pt x="18797" y="4065"/>
                  <a:pt x="18762" y="4045"/>
                  <a:pt x="18717" y="4031"/>
                </a:cubicBezTo>
                <a:cubicBezTo>
                  <a:pt x="18673" y="4017"/>
                  <a:pt x="18564" y="3955"/>
                  <a:pt x="18477" y="3896"/>
                </a:cubicBezTo>
                <a:cubicBezTo>
                  <a:pt x="18184" y="3697"/>
                  <a:pt x="17369" y="3316"/>
                  <a:pt x="17110" y="3257"/>
                </a:cubicBezTo>
                <a:cubicBezTo>
                  <a:pt x="17011" y="3235"/>
                  <a:pt x="16721" y="3169"/>
                  <a:pt x="16469" y="3110"/>
                </a:cubicBezTo>
                <a:cubicBezTo>
                  <a:pt x="16218" y="3051"/>
                  <a:pt x="15994" y="3003"/>
                  <a:pt x="15970" y="3003"/>
                </a:cubicBezTo>
                <a:cubicBezTo>
                  <a:pt x="15947" y="3003"/>
                  <a:pt x="15893" y="2989"/>
                  <a:pt x="15847" y="2971"/>
                </a:cubicBezTo>
                <a:cubicBezTo>
                  <a:pt x="15723" y="2923"/>
                  <a:pt x="14828" y="2784"/>
                  <a:pt x="14363" y="2740"/>
                </a:cubicBezTo>
                <a:cubicBezTo>
                  <a:pt x="14350" y="2739"/>
                  <a:pt x="14308" y="2735"/>
                  <a:pt x="14271" y="2730"/>
                </a:cubicBezTo>
                <a:cubicBezTo>
                  <a:pt x="14233" y="2725"/>
                  <a:pt x="14089" y="2708"/>
                  <a:pt x="13950" y="2693"/>
                </a:cubicBezTo>
                <a:cubicBezTo>
                  <a:pt x="13546" y="2650"/>
                  <a:pt x="13542" y="2649"/>
                  <a:pt x="13593" y="2580"/>
                </a:cubicBezTo>
                <a:cubicBezTo>
                  <a:pt x="13618" y="2547"/>
                  <a:pt x="13647" y="2499"/>
                  <a:pt x="13661" y="2473"/>
                </a:cubicBezTo>
                <a:cubicBezTo>
                  <a:pt x="13675" y="2448"/>
                  <a:pt x="13813" y="2373"/>
                  <a:pt x="13963" y="2307"/>
                </a:cubicBezTo>
                <a:cubicBezTo>
                  <a:pt x="14300" y="2159"/>
                  <a:pt x="14450" y="2058"/>
                  <a:pt x="14535" y="1924"/>
                </a:cubicBezTo>
                <a:cubicBezTo>
                  <a:pt x="14681" y="1697"/>
                  <a:pt x="14706" y="1555"/>
                  <a:pt x="14640" y="1299"/>
                </a:cubicBezTo>
                <a:cubicBezTo>
                  <a:pt x="14554" y="963"/>
                  <a:pt x="14452" y="818"/>
                  <a:pt x="14240" y="709"/>
                </a:cubicBezTo>
                <a:cubicBezTo>
                  <a:pt x="13971" y="570"/>
                  <a:pt x="13419" y="387"/>
                  <a:pt x="13082" y="324"/>
                </a:cubicBezTo>
                <a:cubicBezTo>
                  <a:pt x="12920" y="295"/>
                  <a:pt x="12712" y="243"/>
                  <a:pt x="12620" y="209"/>
                </a:cubicBezTo>
                <a:cubicBezTo>
                  <a:pt x="12508" y="168"/>
                  <a:pt x="12413" y="149"/>
                  <a:pt x="12331" y="149"/>
                </a:cubicBezTo>
                <a:cubicBezTo>
                  <a:pt x="12264" y="149"/>
                  <a:pt x="12063" y="133"/>
                  <a:pt x="11881" y="115"/>
                </a:cubicBezTo>
                <a:cubicBezTo>
                  <a:pt x="11699" y="97"/>
                  <a:pt x="11446" y="73"/>
                  <a:pt x="11321" y="62"/>
                </a:cubicBezTo>
                <a:cubicBezTo>
                  <a:pt x="11177" y="49"/>
                  <a:pt x="11096" y="35"/>
                  <a:pt x="11099" y="21"/>
                </a:cubicBezTo>
                <a:cubicBezTo>
                  <a:pt x="11102" y="4"/>
                  <a:pt x="11021" y="-1"/>
                  <a:pt x="10729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48" name="Respiratory Changes"/>
          <p:cNvSpPr txBox="1">
            <a:spLocks noGrp="1"/>
          </p:cNvSpPr>
          <p:nvPr>
            <p:ph type="title" idx="4294967295"/>
          </p:nvPr>
        </p:nvSpPr>
        <p:spPr>
          <a:xfrm>
            <a:off x="2413000" y="844276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dirty="0"/>
              <a:t>Respiratory </a:t>
            </a:r>
            <a:r>
              <a:rPr lang="en-AU" dirty="0"/>
              <a:t>c</a:t>
            </a:r>
            <a:r>
              <a:rPr dirty="0" err="1"/>
              <a:t>hanges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Blood Shunted to Working Muscles…"/>
          <p:cNvSpPr txBox="1">
            <a:spLocks noGrp="1"/>
          </p:cNvSpPr>
          <p:nvPr>
            <p:ph type="body" idx="1"/>
          </p:nvPr>
        </p:nvSpPr>
        <p:spPr>
          <a:xfrm>
            <a:off x="952500" y="2362261"/>
            <a:ext cx="11099800" cy="7125790"/>
          </a:xfrm>
          <a:prstGeom prst="rect">
            <a:avLst/>
          </a:prstGeom>
        </p:spPr>
        <p:txBody>
          <a:bodyPr/>
          <a:lstStyle/>
          <a:p>
            <a:pPr marL="411479" indent="-411479">
              <a:buSzPct val="100000"/>
              <a:buAutoNum type="arabicPeriod" startAt="3"/>
              <a:defRPr b="1">
                <a:solidFill>
                  <a:srgbClr val="F0AB2B"/>
                </a:solidFill>
              </a:defRPr>
            </a:pPr>
            <a:r>
              <a:rPr>
                <a:solidFill>
                  <a:srgbClr val="FF9932"/>
                </a:solidFill>
              </a:rPr>
              <a:t>Blood Shunted to Working Muscles</a:t>
            </a:r>
          </a:p>
          <a:p>
            <a:pPr marL="972819" lvl="1" indent="-388619"/>
            <a:r>
              <a:t>To increase oxygen delivery to the muscles.</a:t>
            </a:r>
          </a:p>
          <a:p>
            <a:pPr marL="972819" lvl="1" indent="-388619"/>
            <a:r>
              <a:t>The arteries </a:t>
            </a:r>
            <a:r>
              <a:rPr b="1">
                <a:solidFill>
                  <a:srgbClr val="FF9932"/>
                </a:solidFill>
              </a:rPr>
              <a:t>widen</a:t>
            </a:r>
            <a:r>
              <a:t> (</a:t>
            </a:r>
            <a:r>
              <a:rPr b="1">
                <a:solidFill>
                  <a:srgbClr val="FF9932"/>
                </a:solidFill>
              </a:rPr>
              <a:t>vasodilate</a:t>
            </a:r>
            <a:r>
              <a:t>) at the muscles to increase blood flow.</a:t>
            </a:r>
          </a:p>
          <a:p>
            <a:pPr marL="972819" lvl="1" indent="-388619"/>
            <a:r>
              <a:t>The arteries </a:t>
            </a:r>
            <a:r>
              <a:rPr b="1">
                <a:solidFill>
                  <a:srgbClr val="FF9932"/>
                </a:solidFill>
              </a:rPr>
              <a:t>narrow</a:t>
            </a:r>
            <a:r>
              <a:t> (</a:t>
            </a:r>
            <a:r>
              <a:rPr b="1">
                <a:solidFill>
                  <a:srgbClr val="FF9932"/>
                </a:solidFill>
              </a:rPr>
              <a:t>vasoconstrict</a:t>
            </a:r>
            <a:r>
              <a:t>) to other organs that have lower energy demands i.e. stomach and intestines.</a:t>
            </a:r>
          </a:p>
        </p:txBody>
      </p:sp>
      <p:sp>
        <p:nvSpPr>
          <p:cNvPr id="151" name="Circle"/>
          <p:cNvSpPr/>
          <p:nvPr/>
        </p:nvSpPr>
        <p:spPr>
          <a:xfrm>
            <a:off x="4330700" y="7586320"/>
            <a:ext cx="1638300" cy="1638300"/>
          </a:xfrm>
          <a:prstGeom prst="ellipse">
            <a:avLst/>
          </a:prstGeom>
          <a:ln w="177800">
            <a:solidFill>
              <a:srgbClr val="DA302A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52" name="Circle"/>
          <p:cNvSpPr/>
          <p:nvPr/>
        </p:nvSpPr>
        <p:spPr>
          <a:xfrm>
            <a:off x="6985000" y="7751420"/>
            <a:ext cx="1346200" cy="1346200"/>
          </a:xfrm>
          <a:prstGeom prst="ellipse">
            <a:avLst/>
          </a:prstGeom>
          <a:ln w="469900">
            <a:solidFill>
              <a:srgbClr val="DA302A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53" name="Vasodilation"/>
          <p:cNvSpPr txBox="1"/>
          <p:nvPr/>
        </p:nvSpPr>
        <p:spPr>
          <a:xfrm>
            <a:off x="844264" y="7981676"/>
            <a:ext cx="2720617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Vasodilation</a:t>
            </a:r>
          </a:p>
        </p:txBody>
      </p:sp>
      <p:sp>
        <p:nvSpPr>
          <p:cNvPr id="154" name="Line"/>
          <p:cNvSpPr/>
          <p:nvPr/>
        </p:nvSpPr>
        <p:spPr>
          <a:xfrm>
            <a:off x="3745663" y="8409615"/>
            <a:ext cx="319528" cy="21359"/>
          </a:xfrm>
          <a:prstGeom prst="lin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 algn="l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55" name="Vasoconstriction"/>
          <p:cNvSpPr txBox="1"/>
          <p:nvPr/>
        </p:nvSpPr>
        <p:spPr>
          <a:xfrm>
            <a:off x="8916807" y="8043519"/>
            <a:ext cx="4140201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Vasoconstriction</a:t>
            </a:r>
          </a:p>
        </p:txBody>
      </p:sp>
      <p:sp>
        <p:nvSpPr>
          <p:cNvPr id="156" name="Line"/>
          <p:cNvSpPr/>
          <p:nvPr/>
        </p:nvSpPr>
        <p:spPr>
          <a:xfrm>
            <a:off x="8750300" y="8348320"/>
            <a:ext cx="319528" cy="21359"/>
          </a:xfrm>
          <a:prstGeom prst="lin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 algn="l" defTabSz="45720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57" name="Vascular Changes"/>
          <p:cNvSpPr txBox="1">
            <a:spLocks noGrp="1"/>
          </p:cNvSpPr>
          <p:nvPr>
            <p:ph type="title" idx="4294967295"/>
          </p:nvPr>
        </p:nvSpPr>
        <p:spPr>
          <a:xfrm>
            <a:off x="2413000" y="804520"/>
            <a:ext cx="8686800" cy="762000"/>
          </a:xfrm>
          <a:prstGeom prst="rect">
            <a:avLst/>
          </a:prstGeom>
        </p:spPr>
        <p:txBody>
          <a:bodyPr/>
          <a:lstStyle>
            <a:lvl1pPr>
              <a:defRPr sz="4100"/>
            </a:lvl1pPr>
          </a:lstStyle>
          <a:p>
            <a:r>
              <a:rPr dirty="0"/>
              <a:t>Vascular </a:t>
            </a:r>
            <a:r>
              <a:rPr lang="en-AU" dirty="0"/>
              <a:t>c</a:t>
            </a:r>
            <a:r>
              <a:rPr dirty="0" err="1"/>
              <a:t>hanges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During prolonged aerobic performance and  anaerobic respiration lactic acid is produced. This makes the muscles fatigue (DOMS) and you will feel tired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93888" indent="-493888">
              <a:defRPr sz="4000"/>
            </a:pPr>
            <a:r>
              <a:rPr dirty="0"/>
              <a:t>During prolonged aerobic performance and </a:t>
            </a:r>
            <a:br>
              <a:rPr dirty="0"/>
            </a:br>
            <a:r>
              <a:rPr b="1" dirty="0">
                <a:solidFill>
                  <a:srgbClr val="FF9932"/>
                </a:solidFill>
              </a:rPr>
              <a:t>anaerobic</a:t>
            </a:r>
            <a:r>
              <a:rPr dirty="0"/>
              <a:t> respiration </a:t>
            </a:r>
            <a:r>
              <a:rPr b="1" dirty="0">
                <a:solidFill>
                  <a:srgbClr val="FF9932"/>
                </a:solidFill>
              </a:rPr>
              <a:t>lactic acid</a:t>
            </a:r>
            <a:r>
              <a:rPr dirty="0"/>
              <a:t> is produced. This makes the</a:t>
            </a:r>
            <a:r>
              <a:rPr dirty="0">
                <a:solidFill>
                  <a:srgbClr val="F0AB2B"/>
                </a:solidFill>
              </a:rPr>
              <a:t> </a:t>
            </a:r>
            <a:r>
              <a:rPr b="1" dirty="0">
                <a:solidFill>
                  <a:srgbClr val="FF9932"/>
                </a:solidFill>
              </a:rPr>
              <a:t>muscles fatigue</a:t>
            </a:r>
            <a:r>
              <a:rPr dirty="0"/>
              <a:t> and you will feel tired.</a:t>
            </a:r>
          </a:p>
          <a:p>
            <a:pPr marL="493888" indent="-493888">
              <a:defRPr sz="4000"/>
            </a:pPr>
            <a:r>
              <a:rPr dirty="0"/>
              <a:t>Performers must eventually </a:t>
            </a:r>
            <a:r>
              <a:rPr b="1" dirty="0">
                <a:solidFill>
                  <a:srgbClr val="FF9932"/>
                </a:solidFill>
              </a:rPr>
              <a:t>stop </a:t>
            </a:r>
            <a:r>
              <a:rPr dirty="0"/>
              <a:t>due to </a:t>
            </a:r>
            <a:r>
              <a:rPr b="1" dirty="0">
                <a:solidFill>
                  <a:srgbClr val="FF9932"/>
                </a:solidFill>
              </a:rPr>
              <a:t>cramp</a:t>
            </a:r>
            <a:r>
              <a:rPr dirty="0"/>
              <a:t>.</a:t>
            </a:r>
          </a:p>
          <a:p>
            <a:pPr marL="493888" indent="-493888">
              <a:defRPr sz="4000"/>
            </a:pPr>
            <a:r>
              <a:rPr dirty="0"/>
              <a:t>Feel </a:t>
            </a:r>
            <a:r>
              <a:rPr b="1" dirty="0">
                <a:solidFill>
                  <a:srgbClr val="FF9932"/>
                </a:solidFill>
              </a:rPr>
              <a:t>light headed</a:t>
            </a:r>
            <a:r>
              <a:rPr dirty="0"/>
              <a:t>.</a:t>
            </a:r>
          </a:p>
          <a:p>
            <a:pPr marL="493888" indent="-493888">
              <a:defRPr sz="4000"/>
            </a:pPr>
            <a:r>
              <a:rPr dirty="0"/>
              <a:t>Experience </a:t>
            </a:r>
            <a:r>
              <a:rPr b="1" dirty="0">
                <a:solidFill>
                  <a:srgbClr val="FF9932"/>
                </a:solidFill>
              </a:rPr>
              <a:t>nausea</a:t>
            </a:r>
            <a:r>
              <a:rPr dirty="0"/>
              <a:t>.</a:t>
            </a:r>
          </a:p>
        </p:txBody>
      </p:sp>
      <p:pic>
        <p:nvPicPr>
          <p:cNvPr id="160" name="Fatigue - Cyclist.jpg" descr="Fatigue - Cyclist.jpg"/>
          <p:cNvPicPr>
            <a:picLocks noChangeAspect="1"/>
          </p:cNvPicPr>
          <p:nvPr/>
        </p:nvPicPr>
        <p:blipFill>
          <a:blip r:embed="rId2"/>
          <a:srcRect l="56" t="4463" r="11577" b="21183"/>
          <a:stretch>
            <a:fillRect/>
          </a:stretch>
        </p:blipFill>
        <p:spPr>
          <a:xfrm>
            <a:off x="10274664" y="6815256"/>
            <a:ext cx="2117726" cy="23752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3" y="0"/>
                </a:moveTo>
                <a:cubicBezTo>
                  <a:pt x="870" y="0"/>
                  <a:pt x="0" y="776"/>
                  <a:pt x="0" y="1732"/>
                </a:cubicBezTo>
                <a:lnTo>
                  <a:pt x="0" y="19868"/>
                </a:lnTo>
                <a:cubicBezTo>
                  <a:pt x="0" y="20824"/>
                  <a:pt x="870" y="21600"/>
                  <a:pt x="1943" y="21600"/>
                </a:cubicBezTo>
                <a:lnTo>
                  <a:pt x="19657" y="21600"/>
                </a:lnTo>
                <a:cubicBezTo>
                  <a:pt x="20730" y="21600"/>
                  <a:pt x="21600" y="20824"/>
                  <a:pt x="21600" y="19868"/>
                </a:cubicBezTo>
                <a:lnTo>
                  <a:pt x="21600" y="1732"/>
                </a:lnTo>
                <a:cubicBezTo>
                  <a:pt x="21600" y="776"/>
                  <a:pt x="20730" y="0"/>
                  <a:pt x="19657" y="0"/>
                </a:cubicBezTo>
                <a:lnTo>
                  <a:pt x="1943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61" name="Other Changes"/>
          <p:cNvSpPr txBox="1">
            <a:spLocks noGrp="1"/>
          </p:cNvSpPr>
          <p:nvPr>
            <p:ph type="title" idx="4294967295"/>
          </p:nvPr>
        </p:nvSpPr>
        <p:spPr>
          <a:xfrm>
            <a:off x="2413000" y="824398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dirty="0"/>
              <a:t>Other </a:t>
            </a:r>
            <a:r>
              <a:rPr lang="en-AU" dirty="0"/>
              <a:t>c</a:t>
            </a:r>
            <a:r>
              <a:rPr dirty="0" err="1"/>
              <a:t>hanges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Cardiovascular and respiratory systems continue to work hard to repay the oxygen debt and remove lactic acid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93888" indent="-493888">
              <a:defRPr sz="4000"/>
            </a:pPr>
            <a:r>
              <a:rPr b="1">
                <a:solidFill>
                  <a:srgbClr val="FF9932"/>
                </a:solidFill>
              </a:rPr>
              <a:t>Cardiovascular</a:t>
            </a:r>
            <a:r>
              <a:t> and </a:t>
            </a:r>
            <a:r>
              <a:rPr b="1">
                <a:solidFill>
                  <a:srgbClr val="FF9932"/>
                </a:solidFill>
              </a:rPr>
              <a:t>respiratory</a:t>
            </a:r>
            <a:r>
              <a:t> </a:t>
            </a:r>
            <a:r>
              <a:rPr b="1">
                <a:solidFill>
                  <a:srgbClr val="FF9932"/>
                </a:solidFill>
              </a:rPr>
              <a:t>systems</a:t>
            </a:r>
            <a:r>
              <a:t> continue to work hard to repay the </a:t>
            </a:r>
            <a:r>
              <a:rPr b="1">
                <a:solidFill>
                  <a:srgbClr val="FF9932"/>
                </a:solidFill>
              </a:rPr>
              <a:t>oxygen</a:t>
            </a:r>
            <a:r>
              <a:t> </a:t>
            </a:r>
            <a:r>
              <a:rPr b="1">
                <a:solidFill>
                  <a:srgbClr val="FF9932"/>
                </a:solidFill>
              </a:rPr>
              <a:t>debt</a:t>
            </a:r>
            <a:r>
              <a:t> and remove </a:t>
            </a:r>
            <a:r>
              <a:rPr b="1">
                <a:solidFill>
                  <a:srgbClr val="FF9932"/>
                </a:solidFill>
              </a:rPr>
              <a:t>lactic</a:t>
            </a:r>
            <a:r>
              <a:t> </a:t>
            </a:r>
            <a:r>
              <a:rPr b="1">
                <a:solidFill>
                  <a:srgbClr val="FF9932"/>
                </a:solidFill>
              </a:rPr>
              <a:t>acid</a:t>
            </a:r>
            <a:r>
              <a:t>.</a:t>
            </a:r>
          </a:p>
          <a:p>
            <a:pPr marL="493888" indent="-493888">
              <a:defRPr sz="4000"/>
            </a:pPr>
            <a:r>
              <a:t>During the recovery phase </a:t>
            </a:r>
            <a:br/>
            <a:r>
              <a:t>breathing rate and heart rate </a:t>
            </a:r>
            <a:br/>
            <a:r>
              <a:t>remains </a:t>
            </a:r>
            <a:r>
              <a:rPr b="1">
                <a:solidFill>
                  <a:srgbClr val="FF9932"/>
                </a:solidFill>
              </a:rPr>
              <a:t>elevated</a:t>
            </a:r>
            <a:r>
              <a:t>.</a:t>
            </a:r>
          </a:p>
          <a:p>
            <a:pPr marL="493888" indent="-493888">
              <a:defRPr sz="4000"/>
            </a:pPr>
            <a:r>
              <a:t>When the body has recovered </a:t>
            </a:r>
            <a:br/>
            <a:r>
              <a:t>breathing rate and heart rate </a:t>
            </a:r>
            <a:br/>
            <a:r>
              <a:t>return to </a:t>
            </a:r>
            <a:r>
              <a:rPr b="1">
                <a:solidFill>
                  <a:srgbClr val="FF9932"/>
                </a:solidFill>
              </a:rPr>
              <a:t>resting</a:t>
            </a:r>
            <a:r>
              <a:t> </a:t>
            </a:r>
            <a:r>
              <a:rPr b="1">
                <a:solidFill>
                  <a:srgbClr val="FF9932"/>
                </a:solidFill>
              </a:rPr>
              <a:t>levels</a:t>
            </a:r>
            <a:r>
              <a:t>.</a:t>
            </a:r>
          </a:p>
        </p:txBody>
      </p:sp>
      <p:sp>
        <p:nvSpPr>
          <p:cNvPr id="164" name="Recovery"/>
          <p:cNvSpPr txBox="1">
            <a:spLocks noGrp="1"/>
          </p:cNvSpPr>
          <p:nvPr>
            <p:ph type="title" idx="4294967295"/>
          </p:nvPr>
        </p:nvSpPr>
        <p:spPr>
          <a:xfrm>
            <a:off x="2413000" y="784642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t>Recovery</a:t>
            </a:r>
          </a:p>
        </p:txBody>
      </p:sp>
      <p:pic>
        <p:nvPicPr>
          <p:cNvPr id="165" name="Winded.jpg" descr="Wind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9639" y="4440397"/>
            <a:ext cx="3018884" cy="45448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7" name="2D Line Chart"/>
          <p:cNvGraphicFramePr/>
          <p:nvPr/>
        </p:nvGraphicFramePr>
        <p:xfrm>
          <a:off x="892058" y="3172011"/>
          <a:ext cx="10175982" cy="5592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8" name="Exercise Intensity"/>
          <p:cNvSpPr txBox="1"/>
          <p:nvPr/>
        </p:nvSpPr>
        <p:spPr>
          <a:xfrm>
            <a:off x="4501145" y="8406334"/>
            <a:ext cx="4002510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Exercise Intensity</a:t>
            </a:r>
          </a:p>
        </p:txBody>
      </p:sp>
      <p:sp>
        <p:nvSpPr>
          <p:cNvPr id="169" name="The short-term effects of exercise on stroke volume (SV)"/>
          <p:cNvSpPr txBox="1">
            <a:spLocks noGrp="1"/>
          </p:cNvSpPr>
          <p:nvPr>
            <p:ph type="title" idx="4294967295"/>
          </p:nvPr>
        </p:nvSpPr>
        <p:spPr>
          <a:xfrm>
            <a:off x="2413000" y="792053"/>
            <a:ext cx="9719281" cy="762000"/>
          </a:xfrm>
          <a:prstGeom prst="rect">
            <a:avLst/>
          </a:prstGeom>
        </p:spPr>
        <p:txBody>
          <a:bodyPr/>
          <a:lstStyle>
            <a:lvl1pPr defTabSz="379729">
              <a:defRPr sz="2990">
                <a:effectLst>
                  <a:outerShdw dist="30245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t>The short-term effects of exercise on stroke volume (SV)</a:t>
            </a:r>
          </a:p>
        </p:txBody>
      </p:sp>
      <p:sp>
        <p:nvSpPr>
          <p:cNvPr id="170" name="Line"/>
          <p:cNvSpPr/>
          <p:nvPr/>
        </p:nvSpPr>
        <p:spPr>
          <a:xfrm flipV="1">
            <a:off x="4148252" y="5854890"/>
            <a:ext cx="0" cy="879146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71" name="Line"/>
          <p:cNvSpPr/>
          <p:nvPr/>
        </p:nvSpPr>
        <p:spPr>
          <a:xfrm flipV="1">
            <a:off x="10221172" y="5084956"/>
            <a:ext cx="85408" cy="658968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72" name="Line"/>
          <p:cNvSpPr/>
          <p:nvPr/>
        </p:nvSpPr>
        <p:spPr>
          <a:xfrm flipH="1">
            <a:off x="2060813" y="3287212"/>
            <a:ext cx="1078172" cy="267686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73" name="Line"/>
          <p:cNvSpPr/>
          <p:nvPr/>
        </p:nvSpPr>
        <p:spPr>
          <a:xfrm flipH="1">
            <a:off x="8503655" y="3070745"/>
            <a:ext cx="776823" cy="1009935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74" name="The average resting stroke volume…"/>
          <p:cNvSpPr txBox="1"/>
          <p:nvPr/>
        </p:nvSpPr>
        <p:spPr>
          <a:xfrm>
            <a:off x="600502" y="2015762"/>
            <a:ext cx="6211558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 sz="2000" b="1">
                <a:solidFill>
                  <a:srgbClr val="FF9932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 dirty="0"/>
              <a:t>The average resting stroke volume</a:t>
            </a:r>
          </a:p>
          <a:p>
            <a:pPr algn="l">
              <a:defRPr sz="2000" b="1">
                <a:solidFill>
                  <a:srgbClr val="FF9932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 dirty="0"/>
              <a:t>is 70 milliliters per </a:t>
            </a:r>
            <a:r>
              <a:rPr lang="en-AU" sz="2400" dirty="0"/>
              <a:t>heartbeat</a:t>
            </a:r>
            <a:r>
              <a:rPr sz="2400" dirty="0"/>
              <a:t> (ml/beat),</a:t>
            </a:r>
          </a:p>
          <a:p>
            <a:pPr algn="l">
              <a:defRPr sz="2000" b="1">
                <a:solidFill>
                  <a:srgbClr val="FF9932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 dirty="0"/>
              <a:t>depending on the fitness of the individual.</a:t>
            </a:r>
          </a:p>
        </p:txBody>
      </p:sp>
      <p:sp>
        <p:nvSpPr>
          <p:cNvPr id="175" name="As the intensity of exercise increases stroke volume  increases. The heart beats with more force per contraction."/>
          <p:cNvSpPr txBox="1"/>
          <p:nvPr/>
        </p:nvSpPr>
        <p:spPr>
          <a:xfrm>
            <a:off x="2391029" y="6816753"/>
            <a:ext cx="3995490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000" b="1">
                <a:solidFill>
                  <a:srgbClr val="FF9932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dirty="0"/>
              <a:t>As the intensity of exercise</a:t>
            </a:r>
            <a:br>
              <a:rPr dirty="0"/>
            </a:br>
            <a:r>
              <a:rPr dirty="0"/>
              <a:t>increases stroke volume </a:t>
            </a:r>
            <a:br>
              <a:rPr dirty="0"/>
            </a:br>
            <a:r>
              <a:rPr dirty="0"/>
              <a:t>increases. The heart beats</a:t>
            </a:r>
            <a:br>
              <a:rPr dirty="0"/>
            </a:br>
            <a:r>
              <a:rPr dirty="0"/>
              <a:t>with more force per contraction.</a:t>
            </a:r>
          </a:p>
        </p:txBody>
      </p:sp>
      <p:sp>
        <p:nvSpPr>
          <p:cNvPr id="176" name="Stroke volume peaks during sub maximal exercise,"/>
          <p:cNvSpPr txBox="1"/>
          <p:nvPr/>
        </p:nvSpPr>
        <p:spPr>
          <a:xfrm>
            <a:off x="8274205" y="1985608"/>
            <a:ext cx="4234801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 sz="2000" b="1">
                <a:solidFill>
                  <a:srgbClr val="FF9932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 dirty="0"/>
              <a:t>Stroke volume peaks during sub maximal</a:t>
            </a:r>
            <a:r>
              <a:rPr lang="en-AU" sz="2400" dirty="0"/>
              <a:t> </a:t>
            </a:r>
            <a:r>
              <a:rPr sz="2400" dirty="0"/>
              <a:t>exercise</a:t>
            </a:r>
            <a:r>
              <a:rPr lang="en-AU" sz="2400" dirty="0"/>
              <a:t>.</a:t>
            </a:r>
            <a:endParaRPr sz="2400" dirty="0"/>
          </a:p>
        </p:txBody>
      </p:sp>
      <p:sp>
        <p:nvSpPr>
          <p:cNvPr id="177" name="As the intensity increases the stroke volume decreases slightly. This is due to an increased heart rate causing the heart to only fill  partially."/>
          <p:cNvSpPr txBox="1"/>
          <p:nvPr/>
        </p:nvSpPr>
        <p:spPr>
          <a:xfrm>
            <a:off x="7729088" y="6043006"/>
            <a:ext cx="4984167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 sz="2000" b="1">
                <a:solidFill>
                  <a:srgbClr val="FF9932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2400" dirty="0"/>
              <a:t>As the intensity increases the stroke volume</a:t>
            </a:r>
            <a:r>
              <a:rPr lang="en-AU" sz="2400" dirty="0"/>
              <a:t> </a:t>
            </a:r>
            <a:r>
              <a:rPr sz="2400" dirty="0"/>
              <a:t>decreases slightly. This is due to an increased</a:t>
            </a:r>
            <a:br>
              <a:rPr sz="2400" dirty="0"/>
            </a:br>
            <a:r>
              <a:rPr sz="2400" dirty="0"/>
              <a:t>heart rate causing the heart to only fill partially.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 animBg="1" advAuto="0"/>
      <p:bldP spid="171" grpId="0" animBg="1" advAuto="0"/>
      <p:bldP spid="172" grpId="0" animBg="1" advAuto="0"/>
      <p:bldP spid="173" grpId="0" animBg="1" advAuto="0"/>
      <p:bldP spid="174" grpId="0" animBg="1" advAuto="0"/>
      <p:bldP spid="175" grpId="0" animBg="1" advAuto="0"/>
      <p:bldP spid="176" grpId="0" animBg="1" advAuto="0"/>
      <p:bldP spid="177" grpId="0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9" name="2D Line Chart"/>
          <p:cNvGraphicFramePr/>
          <p:nvPr/>
        </p:nvGraphicFramePr>
        <p:xfrm>
          <a:off x="892058" y="3172011"/>
          <a:ext cx="10175982" cy="5592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0" name="Line"/>
          <p:cNvSpPr/>
          <p:nvPr/>
        </p:nvSpPr>
        <p:spPr>
          <a:xfrm flipV="1">
            <a:off x="3337149" y="3214986"/>
            <a:ext cx="1" cy="5398565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81" name="Line"/>
          <p:cNvSpPr/>
          <p:nvPr/>
        </p:nvSpPr>
        <p:spPr>
          <a:xfrm flipV="1">
            <a:off x="7426549" y="3214986"/>
            <a:ext cx="1" cy="5398565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82" name="Prior"/>
          <p:cNvSpPr txBox="1"/>
          <p:nvPr/>
        </p:nvSpPr>
        <p:spPr>
          <a:xfrm>
            <a:off x="2012801" y="8376778"/>
            <a:ext cx="1181398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Prior</a:t>
            </a:r>
          </a:p>
        </p:txBody>
      </p:sp>
      <p:sp>
        <p:nvSpPr>
          <p:cNvPr id="183" name="Exercise"/>
          <p:cNvSpPr txBox="1"/>
          <p:nvPr/>
        </p:nvSpPr>
        <p:spPr>
          <a:xfrm>
            <a:off x="4587268" y="8376778"/>
            <a:ext cx="1995562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Exercise</a:t>
            </a:r>
          </a:p>
        </p:txBody>
      </p:sp>
      <p:sp>
        <p:nvSpPr>
          <p:cNvPr id="184" name="Recovery"/>
          <p:cNvSpPr txBox="1"/>
          <p:nvPr/>
        </p:nvSpPr>
        <p:spPr>
          <a:xfrm>
            <a:off x="8206929" y="8376778"/>
            <a:ext cx="2173040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Recovery</a:t>
            </a:r>
          </a:p>
        </p:txBody>
      </p:sp>
      <p:sp>
        <p:nvSpPr>
          <p:cNvPr id="185" name="The short-term effects of exercise on heart rate (HR)"/>
          <p:cNvSpPr txBox="1">
            <a:spLocks noGrp="1"/>
          </p:cNvSpPr>
          <p:nvPr>
            <p:ph type="title" idx="4294967295"/>
          </p:nvPr>
        </p:nvSpPr>
        <p:spPr>
          <a:xfrm>
            <a:off x="2413000" y="825876"/>
            <a:ext cx="9719281" cy="762000"/>
          </a:xfrm>
          <a:prstGeom prst="rect">
            <a:avLst/>
          </a:prstGeom>
        </p:spPr>
        <p:txBody>
          <a:bodyPr/>
          <a:lstStyle>
            <a:lvl1pPr defTabSz="408940">
              <a:defRPr sz="3220">
                <a:effectLst>
                  <a:outerShdw dist="32572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t>The short-term effects of exercise on heart rate (HR)</a:t>
            </a:r>
          </a:p>
        </p:txBody>
      </p:sp>
      <p:sp>
        <p:nvSpPr>
          <p:cNvPr id="186" name="Line"/>
          <p:cNvSpPr/>
          <p:nvPr/>
        </p:nvSpPr>
        <p:spPr>
          <a:xfrm flipH="1" flipV="1">
            <a:off x="4587267" y="5358540"/>
            <a:ext cx="478218" cy="338955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87" name="Line"/>
          <p:cNvSpPr/>
          <p:nvPr/>
        </p:nvSpPr>
        <p:spPr>
          <a:xfrm flipH="1" flipV="1">
            <a:off x="3489078" y="5866569"/>
            <a:ext cx="1496575" cy="431995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88" name="Line"/>
          <p:cNvSpPr/>
          <p:nvPr/>
        </p:nvSpPr>
        <p:spPr>
          <a:xfrm rot="10800000" flipV="1">
            <a:off x="8750552" y="5416968"/>
            <a:ext cx="1795380" cy="449602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89" name="Line"/>
          <p:cNvSpPr/>
          <p:nvPr/>
        </p:nvSpPr>
        <p:spPr>
          <a:xfrm rot="10800000" flipV="1">
            <a:off x="10097345" y="5409369"/>
            <a:ext cx="455012" cy="1195788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90" name="Line"/>
          <p:cNvSpPr/>
          <p:nvPr/>
        </p:nvSpPr>
        <p:spPr>
          <a:xfrm rot="10800000" flipV="1">
            <a:off x="6582830" y="3433823"/>
            <a:ext cx="1494511" cy="74834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91" name="Line"/>
          <p:cNvSpPr/>
          <p:nvPr/>
        </p:nvSpPr>
        <p:spPr>
          <a:xfrm rot="10800000" flipV="1">
            <a:off x="7255360" y="3434323"/>
            <a:ext cx="986719" cy="181510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92" name="Line"/>
          <p:cNvSpPr/>
          <p:nvPr/>
        </p:nvSpPr>
        <p:spPr>
          <a:xfrm flipH="1" flipV="1">
            <a:off x="2943921" y="6835771"/>
            <a:ext cx="1026431" cy="65871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93" name="Average resting heart rate is 75bpm depending on the fitness of the individual."/>
          <p:cNvSpPr txBox="1"/>
          <p:nvPr/>
        </p:nvSpPr>
        <p:spPr>
          <a:xfrm>
            <a:off x="3377549" y="7484723"/>
            <a:ext cx="5289332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 sz="2000" b="1">
                <a:solidFill>
                  <a:srgbClr val="FF9932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dirty="0"/>
              <a:t>Average resting heart rate is 75bpm</a:t>
            </a:r>
            <a:br>
              <a:rPr dirty="0"/>
            </a:br>
            <a:r>
              <a:rPr dirty="0"/>
              <a:t>depending on the fitness of the</a:t>
            </a:r>
            <a:r>
              <a:rPr lang="en-AU" dirty="0"/>
              <a:t> </a:t>
            </a:r>
            <a:r>
              <a:rPr dirty="0"/>
              <a:t>individual.</a:t>
            </a:r>
          </a:p>
        </p:txBody>
      </p:sp>
      <p:sp>
        <p:nvSpPr>
          <p:cNvPr id="194" name="When exercise begins the heart rate increases to supply oxygen to the working muscles."/>
          <p:cNvSpPr txBox="1"/>
          <p:nvPr/>
        </p:nvSpPr>
        <p:spPr>
          <a:xfrm>
            <a:off x="5217414" y="5514600"/>
            <a:ext cx="2771466" cy="1641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 sz="2000" b="1">
                <a:solidFill>
                  <a:srgbClr val="FF9932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dirty="0"/>
              <a:t>When exercise begins the heart</a:t>
            </a:r>
            <a:r>
              <a:rPr lang="en-AU" dirty="0"/>
              <a:t> </a:t>
            </a:r>
            <a:r>
              <a:rPr dirty="0"/>
              <a:t>rate increases to supply oxygen</a:t>
            </a:r>
            <a:r>
              <a:rPr lang="en-AU" dirty="0"/>
              <a:t> </a:t>
            </a:r>
            <a:r>
              <a:rPr dirty="0"/>
              <a:t>to the working muscles.</a:t>
            </a:r>
          </a:p>
        </p:txBody>
      </p:sp>
      <p:sp>
        <p:nvSpPr>
          <p:cNvPr id="195" name="Once the heart rate reaches its maximum, it plateaus. Heart rate will also plateau when the supply of oxygen meets the demand shown in the sub maximal graph."/>
          <p:cNvSpPr txBox="1"/>
          <p:nvPr/>
        </p:nvSpPr>
        <p:spPr>
          <a:xfrm>
            <a:off x="7441857" y="1960655"/>
            <a:ext cx="5166892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000" b="1">
                <a:solidFill>
                  <a:srgbClr val="FF9932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Once the heart rate reaches its maximum,</a:t>
            </a:r>
            <a:br/>
            <a:r>
              <a:t>it plateaus. Heart rate will also plateau</a:t>
            </a:r>
            <a:br/>
            <a:r>
              <a:t>when the supply of oxygen meets the</a:t>
            </a:r>
            <a:br/>
            <a:r>
              <a:t>demand shown in the sub maximal graph.</a:t>
            </a:r>
          </a:p>
        </p:txBody>
      </p:sp>
      <p:sp>
        <p:nvSpPr>
          <p:cNvPr id="196" name="During recovery the heart rate  stays elevated and reduces  slowly."/>
          <p:cNvSpPr txBox="1"/>
          <p:nvPr/>
        </p:nvSpPr>
        <p:spPr>
          <a:xfrm>
            <a:off x="8750552" y="4110240"/>
            <a:ext cx="381268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000" b="1">
                <a:solidFill>
                  <a:srgbClr val="FF9932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During recovery the heart rate </a:t>
            </a:r>
            <a:br/>
            <a:r>
              <a:t>stays elevated and reduces </a:t>
            </a:r>
            <a:br/>
            <a:r>
              <a:t>slowly.</a:t>
            </a:r>
          </a:p>
        </p:txBody>
      </p:sp>
      <p:sp>
        <p:nvSpPr>
          <p:cNvPr id="197" name="Line"/>
          <p:cNvSpPr/>
          <p:nvPr/>
        </p:nvSpPr>
        <p:spPr>
          <a:xfrm>
            <a:off x="2324829" y="3281455"/>
            <a:ext cx="780561" cy="2994025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98" name="An anticipatory rise in  heart rate occurs  before exercise."/>
          <p:cNvSpPr txBox="1"/>
          <p:nvPr/>
        </p:nvSpPr>
        <p:spPr>
          <a:xfrm>
            <a:off x="1314468" y="2048059"/>
            <a:ext cx="285249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000" b="1">
                <a:solidFill>
                  <a:srgbClr val="FF9932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An anticipatory rise in </a:t>
            </a:r>
            <a:br/>
            <a:r>
              <a:t>heart rate occurs </a:t>
            </a:r>
            <a:br/>
            <a:r>
              <a:t>before exercise.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1418849" y="5866570"/>
            <a:ext cx="379141" cy="0"/>
          </a:xfrm>
          <a:prstGeom prst="line">
            <a:avLst/>
          </a:prstGeom>
          <a:noFill/>
          <a:ln w="57150" cap="flat">
            <a:solidFill>
              <a:schemeClr val="accent1">
                <a:lumMod val="40000"/>
                <a:lumOff val="6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Straight Connector 25"/>
          <p:cNvCxnSpPr/>
          <p:nvPr/>
        </p:nvCxnSpPr>
        <p:spPr>
          <a:xfrm>
            <a:off x="11418849" y="6155979"/>
            <a:ext cx="379141" cy="0"/>
          </a:xfrm>
          <a:prstGeom prst="line">
            <a:avLst/>
          </a:prstGeom>
          <a:noFill/>
          <a:ln w="57150" cap="flat">
            <a:solidFill>
              <a:srgbClr val="00B05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TextBox 4"/>
          <p:cNvSpPr txBox="1"/>
          <p:nvPr/>
        </p:nvSpPr>
        <p:spPr>
          <a:xfrm>
            <a:off x="11797990" y="5697496"/>
            <a:ext cx="1012319" cy="3180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Anaerobic</a:t>
            </a:r>
            <a:endParaRPr kumimoji="0" lang="en-US" sz="11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1802337" y="5980529"/>
            <a:ext cx="1012319" cy="3180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dirty="0"/>
              <a:t>A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erobic</a:t>
            </a:r>
            <a:endParaRPr kumimoji="0" lang="en-US" sz="11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" grpId="0" animBg="1" advAuto="0"/>
      <p:bldP spid="187" grpId="0" animBg="1" advAuto="0"/>
      <p:bldP spid="188" grpId="0" animBg="1" advAuto="0"/>
      <p:bldP spid="189" grpId="0" animBg="1" advAuto="0"/>
      <p:bldP spid="190" grpId="0" animBg="1" advAuto="0"/>
      <p:bldP spid="191" grpId="0" animBg="1" advAuto="0"/>
      <p:bldP spid="192" grpId="0" animBg="1" advAuto="0"/>
      <p:bldP spid="193" grpId="0" animBg="1" advAuto="0"/>
      <p:bldP spid="194" grpId="0" animBg="1" advAuto="0"/>
      <p:bldP spid="195" grpId="0" animBg="1" advAuto="0"/>
      <p:bldP spid="196" grpId="0" animBg="1" advAuto="0"/>
      <p:bldP spid="197" grpId="0" animBg="1" advAuto="0"/>
      <p:bldP spid="198" grpId="0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0" name="2D Line Chart"/>
          <p:cNvGraphicFramePr/>
          <p:nvPr/>
        </p:nvGraphicFramePr>
        <p:xfrm>
          <a:off x="1033282" y="3172011"/>
          <a:ext cx="10506310" cy="5592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1" name="Line"/>
          <p:cNvSpPr/>
          <p:nvPr/>
        </p:nvSpPr>
        <p:spPr>
          <a:xfrm flipV="1">
            <a:off x="3747243" y="3268961"/>
            <a:ext cx="1" cy="5398565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02" name="Line"/>
          <p:cNvSpPr/>
          <p:nvPr/>
        </p:nvSpPr>
        <p:spPr>
          <a:xfrm flipV="1">
            <a:off x="6738176" y="3214986"/>
            <a:ext cx="1" cy="5398565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03" name="Prior"/>
          <p:cNvSpPr txBox="1"/>
          <p:nvPr/>
        </p:nvSpPr>
        <p:spPr>
          <a:xfrm>
            <a:off x="2012801" y="8376778"/>
            <a:ext cx="1181398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Prior</a:t>
            </a:r>
          </a:p>
        </p:txBody>
      </p:sp>
      <p:sp>
        <p:nvSpPr>
          <p:cNvPr id="204" name="Exercise"/>
          <p:cNvSpPr txBox="1"/>
          <p:nvPr/>
        </p:nvSpPr>
        <p:spPr>
          <a:xfrm>
            <a:off x="4587268" y="8376778"/>
            <a:ext cx="1995562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Exercise</a:t>
            </a:r>
          </a:p>
        </p:txBody>
      </p:sp>
      <p:sp>
        <p:nvSpPr>
          <p:cNvPr id="205" name="Recovery"/>
          <p:cNvSpPr txBox="1"/>
          <p:nvPr/>
        </p:nvSpPr>
        <p:spPr>
          <a:xfrm>
            <a:off x="8206929" y="8376778"/>
            <a:ext cx="2173040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Recovery</a:t>
            </a:r>
          </a:p>
        </p:txBody>
      </p:sp>
      <p:sp>
        <p:nvSpPr>
          <p:cNvPr id="206" name="The short-term effects of exercise on cardiac output (Q)"/>
          <p:cNvSpPr txBox="1">
            <a:spLocks noGrp="1"/>
          </p:cNvSpPr>
          <p:nvPr>
            <p:ph type="title" idx="4294967295"/>
          </p:nvPr>
        </p:nvSpPr>
        <p:spPr>
          <a:xfrm>
            <a:off x="2240323" y="648953"/>
            <a:ext cx="9719281" cy="7620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391414">
              <a:defRPr sz="3082">
                <a:effectLst>
                  <a:outerShdw dist="31176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rPr dirty="0"/>
              <a:t>The short-term effects of exercise</a:t>
            </a:r>
            <a:br>
              <a:rPr lang="en-GB" dirty="0"/>
            </a:br>
            <a:r>
              <a:rPr dirty="0"/>
              <a:t> on cardiac output (Q)</a:t>
            </a:r>
          </a:p>
        </p:txBody>
      </p:sp>
      <p:sp>
        <p:nvSpPr>
          <p:cNvPr id="207" name="Line"/>
          <p:cNvSpPr/>
          <p:nvPr/>
        </p:nvSpPr>
        <p:spPr>
          <a:xfrm rot="10800000">
            <a:off x="4108131" y="5299994"/>
            <a:ext cx="1980419" cy="13364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08" name="Line"/>
          <p:cNvSpPr/>
          <p:nvPr/>
        </p:nvSpPr>
        <p:spPr>
          <a:xfrm flipH="1" flipV="1">
            <a:off x="4112192" y="5896126"/>
            <a:ext cx="1972298" cy="738588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09" name="Line"/>
          <p:cNvSpPr/>
          <p:nvPr/>
        </p:nvSpPr>
        <p:spPr>
          <a:xfrm rot="10800000" flipV="1">
            <a:off x="9452138" y="4592394"/>
            <a:ext cx="2023194" cy="204232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10" name="Line"/>
          <p:cNvSpPr/>
          <p:nvPr/>
        </p:nvSpPr>
        <p:spPr>
          <a:xfrm rot="10800000" flipV="1">
            <a:off x="10145540" y="4622258"/>
            <a:ext cx="1348412" cy="2516616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11" name="Line"/>
          <p:cNvSpPr/>
          <p:nvPr/>
        </p:nvSpPr>
        <p:spPr>
          <a:xfrm rot="10800000" flipV="1">
            <a:off x="6893524" y="2844031"/>
            <a:ext cx="2057308" cy="1470581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12" name="Line"/>
          <p:cNvSpPr/>
          <p:nvPr/>
        </p:nvSpPr>
        <p:spPr>
          <a:xfrm rot="10800000" flipV="1">
            <a:off x="7096079" y="2836067"/>
            <a:ext cx="1856026" cy="300424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13" name="Line"/>
          <p:cNvSpPr/>
          <p:nvPr/>
        </p:nvSpPr>
        <p:spPr>
          <a:xfrm flipH="1" flipV="1">
            <a:off x="3611744" y="6786700"/>
            <a:ext cx="1752370" cy="1218623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14" name="Cardiac output also experiences an anticipatory rise."/>
          <p:cNvSpPr txBox="1"/>
          <p:nvPr/>
        </p:nvSpPr>
        <p:spPr>
          <a:xfrm>
            <a:off x="5464917" y="7845729"/>
            <a:ext cx="649468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000" b="1">
                <a:solidFill>
                  <a:srgbClr val="FF9932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dirty="0"/>
              <a:t>Cardiac output also experiences an anticipatory rise.</a:t>
            </a:r>
          </a:p>
        </p:txBody>
      </p:sp>
      <p:sp>
        <p:nvSpPr>
          <p:cNvPr id="215" name="Cardiac output increases due to the increase in  heart rate and stroke volume."/>
          <p:cNvSpPr txBox="1"/>
          <p:nvPr/>
        </p:nvSpPr>
        <p:spPr>
          <a:xfrm>
            <a:off x="6225016" y="6098310"/>
            <a:ext cx="2821870" cy="1641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 sz="2000" b="1">
                <a:solidFill>
                  <a:srgbClr val="FF9932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dirty="0"/>
              <a:t>Cardiac output increases</a:t>
            </a:r>
            <a:br>
              <a:rPr dirty="0"/>
            </a:br>
            <a:r>
              <a:rPr dirty="0"/>
              <a:t>due to the increase in </a:t>
            </a:r>
            <a:br>
              <a:rPr dirty="0"/>
            </a:br>
            <a:r>
              <a:rPr dirty="0"/>
              <a:t>heart rate and stroke volume.</a:t>
            </a:r>
          </a:p>
        </p:txBody>
      </p:sp>
      <p:sp>
        <p:nvSpPr>
          <p:cNvPr id="216" name="Cardiac output also plateaus when heart rate reaches it maximum or…"/>
          <p:cNvSpPr txBox="1"/>
          <p:nvPr/>
        </p:nvSpPr>
        <p:spPr>
          <a:xfrm>
            <a:off x="8412508" y="1790949"/>
            <a:ext cx="4306045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000" b="1">
                <a:solidFill>
                  <a:srgbClr val="FF9932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Cardiac output also plateaus when</a:t>
            </a:r>
            <a:br/>
            <a:r>
              <a:t>heart rate reaches it maximum or</a:t>
            </a:r>
          </a:p>
          <a:p>
            <a:pPr algn="l">
              <a:defRPr sz="2000" b="1">
                <a:solidFill>
                  <a:srgbClr val="FF9932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supply of oxygen meets demand.</a:t>
            </a:r>
          </a:p>
        </p:txBody>
      </p:sp>
      <p:sp>
        <p:nvSpPr>
          <p:cNvPr id="217" name="Following exercise cardiac output remains elevated and reduces slowly to remove lactic acid and repay oxygen debt."/>
          <p:cNvSpPr txBox="1"/>
          <p:nvPr/>
        </p:nvSpPr>
        <p:spPr>
          <a:xfrm>
            <a:off x="9014557" y="3299195"/>
            <a:ext cx="3679390" cy="1641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>
              <a:defRPr sz="2000" b="1">
                <a:solidFill>
                  <a:srgbClr val="FF9932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dirty="0"/>
              <a:t>Following exercise cardiac output</a:t>
            </a:r>
            <a:r>
              <a:rPr lang="en-AU" dirty="0"/>
              <a:t> </a:t>
            </a:r>
            <a:r>
              <a:rPr dirty="0"/>
              <a:t>remains elevated and reduces</a:t>
            </a:r>
            <a:r>
              <a:rPr lang="en-AU" dirty="0"/>
              <a:t> </a:t>
            </a:r>
            <a:r>
              <a:rPr dirty="0"/>
              <a:t>slowly to remove lactic acid and</a:t>
            </a:r>
            <a:r>
              <a:rPr lang="en-AU" dirty="0"/>
              <a:t> </a:t>
            </a:r>
            <a:r>
              <a:rPr dirty="0"/>
              <a:t>repay oxygen debt.</a:t>
            </a:r>
          </a:p>
        </p:txBody>
      </p:sp>
      <p:sp>
        <p:nvSpPr>
          <p:cNvPr id="218" name="Line"/>
          <p:cNvSpPr/>
          <p:nvPr/>
        </p:nvSpPr>
        <p:spPr>
          <a:xfrm rot="10800000" flipH="1" flipV="1">
            <a:off x="2599424" y="3684896"/>
            <a:ext cx="218229" cy="310172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19" name="Resting cardiac output is  approximately 5 litres  per minute (l/min)"/>
          <p:cNvSpPr txBox="1"/>
          <p:nvPr/>
        </p:nvSpPr>
        <p:spPr>
          <a:xfrm>
            <a:off x="1831662" y="2328066"/>
            <a:ext cx="3219227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000" b="1">
                <a:solidFill>
                  <a:srgbClr val="FF9932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dirty="0"/>
              <a:t>Resting cardiac output is </a:t>
            </a:r>
            <a:br>
              <a:rPr dirty="0"/>
            </a:br>
            <a:r>
              <a:rPr dirty="0"/>
              <a:t>approximately 5 </a:t>
            </a:r>
            <a:r>
              <a:rPr dirty="0" err="1"/>
              <a:t>litres</a:t>
            </a:r>
            <a:r>
              <a:rPr dirty="0"/>
              <a:t> </a:t>
            </a:r>
            <a:br>
              <a:rPr dirty="0"/>
            </a:br>
            <a:r>
              <a:rPr dirty="0"/>
              <a:t>per minute (l/min)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4A5D545-E1B3-9C3E-0F38-BF02F28FBE12}"/>
              </a:ext>
            </a:extLst>
          </p:cNvPr>
          <p:cNvCxnSpPr/>
          <p:nvPr/>
        </p:nvCxnSpPr>
        <p:spPr>
          <a:xfrm>
            <a:off x="11691807" y="5866570"/>
            <a:ext cx="379141" cy="0"/>
          </a:xfrm>
          <a:prstGeom prst="line">
            <a:avLst/>
          </a:prstGeom>
          <a:noFill/>
          <a:ln w="57150" cap="flat">
            <a:solidFill>
              <a:schemeClr val="accent1">
                <a:lumMod val="40000"/>
                <a:lumOff val="60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C417112-B4BF-8227-5C32-4B7B0BB01C62}"/>
              </a:ext>
            </a:extLst>
          </p:cNvPr>
          <p:cNvCxnSpPr/>
          <p:nvPr/>
        </p:nvCxnSpPr>
        <p:spPr>
          <a:xfrm>
            <a:off x="11691807" y="6155979"/>
            <a:ext cx="379141" cy="0"/>
          </a:xfrm>
          <a:prstGeom prst="line">
            <a:avLst/>
          </a:prstGeom>
          <a:noFill/>
          <a:ln w="57150" cap="flat">
            <a:solidFill>
              <a:srgbClr val="00B05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8C871B4-0A3E-FEC9-3BDB-9BD9A0A9A84F}"/>
              </a:ext>
            </a:extLst>
          </p:cNvPr>
          <p:cNvSpPr txBox="1"/>
          <p:nvPr/>
        </p:nvSpPr>
        <p:spPr>
          <a:xfrm>
            <a:off x="12070948" y="5697496"/>
            <a:ext cx="1012319" cy="3180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Anaerobic</a:t>
            </a:r>
            <a:endParaRPr kumimoji="0" lang="en-US" sz="11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3C1829-8AFC-35BF-C936-F7A6B235C5A6}"/>
              </a:ext>
            </a:extLst>
          </p:cNvPr>
          <p:cNvSpPr txBox="1"/>
          <p:nvPr/>
        </p:nvSpPr>
        <p:spPr>
          <a:xfrm>
            <a:off x="12075295" y="5980529"/>
            <a:ext cx="1012319" cy="3180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dirty="0"/>
              <a:t>A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erobic</a:t>
            </a:r>
            <a:endParaRPr kumimoji="0" lang="en-US" sz="11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" grpId="0" animBg="1" advAuto="0"/>
      <p:bldP spid="208" grpId="0" animBg="1" advAuto="0"/>
      <p:bldP spid="209" grpId="0" animBg="1" advAuto="0"/>
      <p:bldP spid="210" grpId="0" animBg="1" advAuto="0"/>
      <p:bldP spid="211" grpId="0" animBg="1" advAuto="0"/>
      <p:bldP spid="212" grpId="0" animBg="1" advAuto="0"/>
      <p:bldP spid="213" grpId="0" animBg="1" advAuto="0"/>
      <p:bldP spid="214" grpId="0" animBg="1" advAuto="0"/>
      <p:bldP spid="215" grpId="0" animBg="1" advAuto="0"/>
      <p:bldP spid="216" grpId="0" animBg="1" advAuto="0"/>
      <p:bldP spid="217" grpId="0" animBg="1" advAuto="0"/>
      <p:bldP spid="218" grpId="0" animBg="1" advAuto="0"/>
      <p:bldP spid="219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Resting heart rate decreases (bradycardia). 60 beats per minute in an adult is considered bradycardia.…"/>
          <p:cNvSpPr txBox="1">
            <a:spLocks noGrp="1"/>
          </p:cNvSpPr>
          <p:nvPr>
            <p:ph type="body" idx="1"/>
          </p:nvPr>
        </p:nvSpPr>
        <p:spPr>
          <a:xfrm>
            <a:off x="952500" y="1813974"/>
            <a:ext cx="11099800" cy="7125790"/>
          </a:xfrm>
          <a:prstGeom prst="rect">
            <a:avLst/>
          </a:prstGeom>
        </p:spPr>
        <p:txBody>
          <a:bodyPr/>
          <a:lstStyle/>
          <a:p>
            <a:pPr marL="391159" indent="-391159" defTabSz="514095">
              <a:spcBef>
                <a:spcPts val="1400"/>
              </a:spcBef>
              <a:defRPr sz="3168"/>
            </a:pPr>
            <a:r>
              <a:rPr b="1">
                <a:solidFill>
                  <a:srgbClr val="FF9932"/>
                </a:solidFill>
              </a:rPr>
              <a:t>Resting heart rate decreases (bradycardia)</a:t>
            </a:r>
            <a:r>
              <a:t>. 60 beats per minute in an adult is considered bradycardia.</a:t>
            </a:r>
          </a:p>
          <a:p>
            <a:pPr marL="391159" indent="-391159" defTabSz="514095">
              <a:spcBef>
                <a:spcPts val="1400"/>
              </a:spcBef>
              <a:defRPr sz="3168"/>
            </a:pPr>
            <a:r>
              <a:t>Change in body shape and an</a:t>
            </a:r>
            <a:r>
              <a:rPr b="1">
                <a:solidFill>
                  <a:srgbClr val="FF9932"/>
                </a:solidFill>
              </a:rPr>
              <a:t> increased lean body mass</a:t>
            </a:r>
            <a:r>
              <a:t>.</a:t>
            </a:r>
          </a:p>
          <a:p>
            <a:pPr marL="391159" indent="-391159" defTabSz="514095">
              <a:spcBef>
                <a:spcPts val="1400"/>
              </a:spcBef>
              <a:defRPr sz="3168"/>
            </a:pPr>
            <a:r>
              <a:rPr b="1">
                <a:solidFill>
                  <a:srgbClr val="FF9932"/>
                </a:solidFill>
              </a:rPr>
              <a:t>Improvements in specific components of </a:t>
            </a:r>
            <a:br>
              <a:rPr b="1">
                <a:solidFill>
                  <a:srgbClr val="FF9932"/>
                </a:solidFill>
              </a:rPr>
            </a:br>
            <a:r>
              <a:rPr b="1">
                <a:solidFill>
                  <a:srgbClr val="FF9932"/>
                </a:solidFill>
              </a:rPr>
              <a:t>fitness</a:t>
            </a:r>
            <a:r>
              <a:t> such as muscular endurance, </a:t>
            </a:r>
            <a:br/>
            <a:r>
              <a:t>cardiovascular endurance, speed, suppleness </a:t>
            </a:r>
            <a:br/>
            <a:r>
              <a:t>(flexibility) and strength. These </a:t>
            </a:r>
            <a:br/>
            <a:r>
              <a:t>improvements depend on the type of </a:t>
            </a:r>
            <a:br/>
            <a:r>
              <a:t>exercise you perform.</a:t>
            </a:r>
          </a:p>
          <a:p>
            <a:pPr marL="391159" indent="-391159" defTabSz="514095">
              <a:spcBef>
                <a:spcPts val="1400"/>
              </a:spcBef>
              <a:defRPr sz="3168"/>
            </a:pPr>
            <a:r>
              <a:rPr b="1">
                <a:solidFill>
                  <a:srgbClr val="FF9932"/>
                </a:solidFill>
              </a:rPr>
              <a:t>Increase in stamina</a:t>
            </a:r>
            <a:r>
              <a:t> so you can exercise </a:t>
            </a:r>
            <a:br/>
            <a:r>
              <a:t>for longer.</a:t>
            </a:r>
          </a:p>
          <a:p>
            <a:pPr marL="391159" indent="-391159" defTabSz="514095">
              <a:spcBef>
                <a:spcPts val="1400"/>
              </a:spcBef>
              <a:defRPr sz="3168"/>
            </a:pPr>
            <a:r>
              <a:rPr b="1">
                <a:solidFill>
                  <a:srgbClr val="FF9932"/>
                </a:solidFill>
              </a:rPr>
              <a:t>Muscles</a:t>
            </a:r>
            <a:r>
              <a:t> increase in </a:t>
            </a:r>
            <a:r>
              <a:rPr b="1">
                <a:solidFill>
                  <a:srgbClr val="FF9932"/>
                </a:solidFill>
              </a:rPr>
              <a:t>size</a:t>
            </a:r>
            <a:r>
              <a:t> and </a:t>
            </a:r>
            <a:r>
              <a:rPr b="1">
                <a:solidFill>
                  <a:srgbClr val="FF9932"/>
                </a:solidFill>
              </a:rPr>
              <a:t>strength</a:t>
            </a:r>
            <a:r>
              <a:t> </a:t>
            </a:r>
            <a:br/>
            <a:r>
              <a:t>(</a:t>
            </a:r>
            <a:r>
              <a:rPr b="1">
                <a:solidFill>
                  <a:srgbClr val="FF9932"/>
                </a:solidFill>
              </a:rPr>
              <a:t>hypertrophy</a:t>
            </a:r>
            <a:r>
              <a:t>).</a:t>
            </a:r>
          </a:p>
        </p:txBody>
      </p:sp>
      <p:pic>
        <p:nvPicPr>
          <p:cNvPr id="222" name="Lats Exercise.jpg" descr="Lats Exercise.jpg"/>
          <p:cNvPicPr>
            <a:picLocks noChangeAspect="1"/>
          </p:cNvPicPr>
          <p:nvPr/>
        </p:nvPicPr>
        <p:blipFill>
          <a:blip r:embed="rId2"/>
          <a:srcRect l="5961" t="21027" r="6372" b="4238"/>
          <a:stretch>
            <a:fillRect/>
          </a:stretch>
        </p:blipFill>
        <p:spPr>
          <a:xfrm>
            <a:off x="9365482" y="5162723"/>
            <a:ext cx="3472419" cy="44402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588" extrusionOk="0">
                <a:moveTo>
                  <a:pt x="10669" y="0"/>
                </a:moveTo>
                <a:cubicBezTo>
                  <a:pt x="10545" y="0"/>
                  <a:pt x="10433" y="2"/>
                  <a:pt x="10402" y="6"/>
                </a:cubicBezTo>
                <a:cubicBezTo>
                  <a:pt x="10198" y="35"/>
                  <a:pt x="10147" y="46"/>
                  <a:pt x="10136" y="60"/>
                </a:cubicBezTo>
                <a:cubicBezTo>
                  <a:pt x="10128" y="69"/>
                  <a:pt x="10101" y="75"/>
                  <a:pt x="10074" y="75"/>
                </a:cubicBezTo>
                <a:cubicBezTo>
                  <a:pt x="10047" y="75"/>
                  <a:pt x="9995" y="91"/>
                  <a:pt x="9960" y="110"/>
                </a:cubicBezTo>
                <a:cubicBezTo>
                  <a:pt x="9925" y="129"/>
                  <a:pt x="9884" y="149"/>
                  <a:pt x="9869" y="153"/>
                </a:cubicBezTo>
                <a:cubicBezTo>
                  <a:pt x="9811" y="168"/>
                  <a:pt x="9357" y="515"/>
                  <a:pt x="9356" y="544"/>
                </a:cubicBezTo>
                <a:cubicBezTo>
                  <a:pt x="9355" y="577"/>
                  <a:pt x="9302" y="658"/>
                  <a:pt x="9161" y="851"/>
                </a:cubicBezTo>
                <a:cubicBezTo>
                  <a:pt x="9032" y="1027"/>
                  <a:pt x="9005" y="1146"/>
                  <a:pt x="9037" y="1389"/>
                </a:cubicBezTo>
                <a:cubicBezTo>
                  <a:pt x="9057" y="1534"/>
                  <a:pt x="9056" y="1596"/>
                  <a:pt x="9037" y="1613"/>
                </a:cubicBezTo>
                <a:cubicBezTo>
                  <a:pt x="9019" y="1630"/>
                  <a:pt x="9003" y="1633"/>
                  <a:pt x="8986" y="1619"/>
                </a:cubicBezTo>
                <a:cubicBezTo>
                  <a:pt x="8944" y="1586"/>
                  <a:pt x="8883" y="1598"/>
                  <a:pt x="8857" y="1642"/>
                </a:cubicBezTo>
                <a:cubicBezTo>
                  <a:pt x="8828" y="1693"/>
                  <a:pt x="8851" y="1850"/>
                  <a:pt x="8907" y="1993"/>
                </a:cubicBezTo>
                <a:cubicBezTo>
                  <a:pt x="8953" y="2112"/>
                  <a:pt x="9008" y="2288"/>
                  <a:pt x="9057" y="2464"/>
                </a:cubicBezTo>
                <a:cubicBezTo>
                  <a:pt x="9095" y="2600"/>
                  <a:pt x="9140" y="2642"/>
                  <a:pt x="9240" y="2626"/>
                </a:cubicBezTo>
                <a:cubicBezTo>
                  <a:pt x="9326" y="2613"/>
                  <a:pt x="9345" y="2639"/>
                  <a:pt x="9393" y="2869"/>
                </a:cubicBezTo>
                <a:cubicBezTo>
                  <a:pt x="9437" y="3084"/>
                  <a:pt x="9432" y="3091"/>
                  <a:pt x="9245" y="3113"/>
                </a:cubicBezTo>
                <a:cubicBezTo>
                  <a:pt x="8983" y="3143"/>
                  <a:pt x="8668" y="3251"/>
                  <a:pt x="8292" y="3437"/>
                </a:cubicBezTo>
                <a:cubicBezTo>
                  <a:pt x="8088" y="3538"/>
                  <a:pt x="7906" y="3587"/>
                  <a:pt x="7816" y="3564"/>
                </a:cubicBezTo>
                <a:cubicBezTo>
                  <a:pt x="7742" y="3546"/>
                  <a:pt x="7651" y="3586"/>
                  <a:pt x="7643" y="3643"/>
                </a:cubicBezTo>
                <a:cubicBezTo>
                  <a:pt x="7637" y="3683"/>
                  <a:pt x="7622" y="3697"/>
                  <a:pt x="7576" y="3701"/>
                </a:cubicBezTo>
                <a:cubicBezTo>
                  <a:pt x="7383" y="3718"/>
                  <a:pt x="7080" y="3798"/>
                  <a:pt x="6673" y="3940"/>
                </a:cubicBezTo>
                <a:cubicBezTo>
                  <a:pt x="6633" y="3954"/>
                  <a:pt x="6498" y="3996"/>
                  <a:pt x="6372" y="4035"/>
                </a:cubicBezTo>
                <a:cubicBezTo>
                  <a:pt x="6246" y="4073"/>
                  <a:pt x="6041" y="4147"/>
                  <a:pt x="5913" y="4197"/>
                </a:cubicBezTo>
                <a:cubicBezTo>
                  <a:pt x="5785" y="4247"/>
                  <a:pt x="5546" y="4316"/>
                  <a:pt x="5382" y="4353"/>
                </a:cubicBezTo>
                <a:cubicBezTo>
                  <a:pt x="3855" y="4699"/>
                  <a:pt x="3258" y="4886"/>
                  <a:pt x="2636" y="5206"/>
                </a:cubicBezTo>
                <a:cubicBezTo>
                  <a:pt x="2463" y="5295"/>
                  <a:pt x="2335" y="5433"/>
                  <a:pt x="2118" y="5762"/>
                </a:cubicBezTo>
                <a:cubicBezTo>
                  <a:pt x="2055" y="5856"/>
                  <a:pt x="1949" y="6001"/>
                  <a:pt x="1883" y="6084"/>
                </a:cubicBezTo>
                <a:cubicBezTo>
                  <a:pt x="1692" y="6324"/>
                  <a:pt x="1598" y="6502"/>
                  <a:pt x="1434" y="6921"/>
                </a:cubicBezTo>
                <a:cubicBezTo>
                  <a:pt x="1375" y="7071"/>
                  <a:pt x="1305" y="7261"/>
                  <a:pt x="1278" y="7344"/>
                </a:cubicBezTo>
                <a:cubicBezTo>
                  <a:pt x="1232" y="7488"/>
                  <a:pt x="1131" y="7731"/>
                  <a:pt x="953" y="8135"/>
                </a:cubicBezTo>
                <a:cubicBezTo>
                  <a:pt x="875" y="8311"/>
                  <a:pt x="778" y="8588"/>
                  <a:pt x="760" y="8685"/>
                </a:cubicBezTo>
                <a:cubicBezTo>
                  <a:pt x="755" y="8715"/>
                  <a:pt x="714" y="8742"/>
                  <a:pt x="622" y="8778"/>
                </a:cubicBezTo>
                <a:cubicBezTo>
                  <a:pt x="261" y="8917"/>
                  <a:pt x="1" y="9256"/>
                  <a:pt x="0" y="9586"/>
                </a:cubicBezTo>
                <a:cubicBezTo>
                  <a:pt x="-1" y="10032"/>
                  <a:pt x="387" y="10411"/>
                  <a:pt x="933" y="10495"/>
                </a:cubicBezTo>
                <a:cubicBezTo>
                  <a:pt x="1007" y="10506"/>
                  <a:pt x="1118" y="10532"/>
                  <a:pt x="1177" y="10551"/>
                </a:cubicBezTo>
                <a:cubicBezTo>
                  <a:pt x="1237" y="10570"/>
                  <a:pt x="1381" y="10600"/>
                  <a:pt x="1496" y="10618"/>
                </a:cubicBezTo>
                <a:cubicBezTo>
                  <a:pt x="1693" y="10650"/>
                  <a:pt x="1714" y="10650"/>
                  <a:pt x="1888" y="10620"/>
                </a:cubicBezTo>
                <a:cubicBezTo>
                  <a:pt x="2341" y="10543"/>
                  <a:pt x="2639" y="10336"/>
                  <a:pt x="2767" y="10007"/>
                </a:cubicBezTo>
                <a:cubicBezTo>
                  <a:pt x="2830" y="9844"/>
                  <a:pt x="2826" y="9601"/>
                  <a:pt x="2759" y="9507"/>
                </a:cubicBezTo>
                <a:cubicBezTo>
                  <a:pt x="2737" y="9476"/>
                  <a:pt x="2702" y="9420"/>
                  <a:pt x="2683" y="9382"/>
                </a:cubicBezTo>
                <a:cubicBezTo>
                  <a:pt x="2614" y="9245"/>
                  <a:pt x="2387" y="9052"/>
                  <a:pt x="2196" y="8971"/>
                </a:cubicBezTo>
                <a:cubicBezTo>
                  <a:pt x="2159" y="8954"/>
                  <a:pt x="2078" y="8914"/>
                  <a:pt x="2019" y="8880"/>
                </a:cubicBezTo>
                <a:cubicBezTo>
                  <a:pt x="1959" y="8846"/>
                  <a:pt x="1832" y="8787"/>
                  <a:pt x="1735" y="8751"/>
                </a:cubicBezTo>
                <a:cubicBezTo>
                  <a:pt x="1603" y="8701"/>
                  <a:pt x="1561" y="8678"/>
                  <a:pt x="1572" y="8656"/>
                </a:cubicBezTo>
                <a:cubicBezTo>
                  <a:pt x="1580" y="8640"/>
                  <a:pt x="1600" y="8588"/>
                  <a:pt x="1614" y="8540"/>
                </a:cubicBezTo>
                <a:cubicBezTo>
                  <a:pt x="1655" y="8404"/>
                  <a:pt x="1807" y="8172"/>
                  <a:pt x="2009" y="7936"/>
                </a:cubicBezTo>
                <a:cubicBezTo>
                  <a:pt x="2111" y="7817"/>
                  <a:pt x="2303" y="7576"/>
                  <a:pt x="2436" y="7400"/>
                </a:cubicBezTo>
                <a:cubicBezTo>
                  <a:pt x="2568" y="7224"/>
                  <a:pt x="2734" y="7013"/>
                  <a:pt x="2806" y="6931"/>
                </a:cubicBezTo>
                <a:cubicBezTo>
                  <a:pt x="2973" y="6740"/>
                  <a:pt x="3107" y="6549"/>
                  <a:pt x="3211" y="6354"/>
                </a:cubicBezTo>
                <a:cubicBezTo>
                  <a:pt x="3321" y="6147"/>
                  <a:pt x="3406" y="6056"/>
                  <a:pt x="3527" y="6015"/>
                </a:cubicBezTo>
                <a:cubicBezTo>
                  <a:pt x="3678" y="5962"/>
                  <a:pt x="4014" y="5911"/>
                  <a:pt x="4413" y="5878"/>
                </a:cubicBezTo>
                <a:cubicBezTo>
                  <a:pt x="4919" y="5835"/>
                  <a:pt x="5184" y="5784"/>
                  <a:pt x="6276" y="5524"/>
                </a:cubicBezTo>
                <a:cubicBezTo>
                  <a:pt x="6670" y="5431"/>
                  <a:pt x="6751" y="5419"/>
                  <a:pt x="6846" y="5436"/>
                </a:cubicBezTo>
                <a:cubicBezTo>
                  <a:pt x="7007" y="5464"/>
                  <a:pt x="7556" y="5678"/>
                  <a:pt x="7569" y="5717"/>
                </a:cubicBezTo>
                <a:cubicBezTo>
                  <a:pt x="7576" y="5737"/>
                  <a:pt x="7614" y="5762"/>
                  <a:pt x="7655" y="5773"/>
                </a:cubicBezTo>
                <a:cubicBezTo>
                  <a:pt x="7697" y="5785"/>
                  <a:pt x="7794" y="5839"/>
                  <a:pt x="7870" y="5893"/>
                </a:cubicBezTo>
                <a:lnTo>
                  <a:pt x="8008" y="5989"/>
                </a:lnTo>
                <a:lnTo>
                  <a:pt x="8055" y="6225"/>
                </a:lnTo>
                <a:cubicBezTo>
                  <a:pt x="8142" y="6647"/>
                  <a:pt x="8196" y="6806"/>
                  <a:pt x="8322" y="7001"/>
                </a:cubicBezTo>
                <a:lnTo>
                  <a:pt x="8391" y="7107"/>
                </a:lnTo>
                <a:lnTo>
                  <a:pt x="8277" y="7236"/>
                </a:lnTo>
                <a:cubicBezTo>
                  <a:pt x="8215" y="7308"/>
                  <a:pt x="8099" y="7431"/>
                  <a:pt x="8018" y="7508"/>
                </a:cubicBezTo>
                <a:cubicBezTo>
                  <a:pt x="7937" y="7585"/>
                  <a:pt x="7851" y="7672"/>
                  <a:pt x="7826" y="7703"/>
                </a:cubicBezTo>
                <a:cubicBezTo>
                  <a:pt x="7801" y="7733"/>
                  <a:pt x="7740" y="7799"/>
                  <a:pt x="7690" y="7849"/>
                </a:cubicBezTo>
                <a:cubicBezTo>
                  <a:pt x="7640" y="7900"/>
                  <a:pt x="7599" y="7949"/>
                  <a:pt x="7599" y="7961"/>
                </a:cubicBezTo>
                <a:cubicBezTo>
                  <a:pt x="7599" y="7973"/>
                  <a:pt x="7562" y="8043"/>
                  <a:pt x="7517" y="8116"/>
                </a:cubicBezTo>
                <a:cubicBezTo>
                  <a:pt x="7404" y="8296"/>
                  <a:pt x="7365" y="8410"/>
                  <a:pt x="7332" y="8654"/>
                </a:cubicBezTo>
                <a:cubicBezTo>
                  <a:pt x="7270" y="9120"/>
                  <a:pt x="7429" y="10366"/>
                  <a:pt x="7571" y="10530"/>
                </a:cubicBezTo>
                <a:cubicBezTo>
                  <a:pt x="7611" y="10575"/>
                  <a:pt x="7650" y="10669"/>
                  <a:pt x="7687" y="10813"/>
                </a:cubicBezTo>
                <a:cubicBezTo>
                  <a:pt x="7757" y="11085"/>
                  <a:pt x="7883" y="11414"/>
                  <a:pt x="8011" y="11654"/>
                </a:cubicBezTo>
                <a:cubicBezTo>
                  <a:pt x="8065" y="11756"/>
                  <a:pt x="8120" y="11876"/>
                  <a:pt x="8132" y="11921"/>
                </a:cubicBezTo>
                <a:cubicBezTo>
                  <a:pt x="8143" y="11966"/>
                  <a:pt x="8163" y="12034"/>
                  <a:pt x="8176" y="12071"/>
                </a:cubicBezTo>
                <a:cubicBezTo>
                  <a:pt x="8189" y="12109"/>
                  <a:pt x="8211" y="12220"/>
                  <a:pt x="8225" y="12318"/>
                </a:cubicBezTo>
                <a:cubicBezTo>
                  <a:pt x="8268" y="12607"/>
                  <a:pt x="8320" y="12822"/>
                  <a:pt x="8489" y="13381"/>
                </a:cubicBezTo>
                <a:cubicBezTo>
                  <a:pt x="8527" y="13506"/>
                  <a:pt x="8572" y="13686"/>
                  <a:pt x="8588" y="13785"/>
                </a:cubicBezTo>
                <a:cubicBezTo>
                  <a:pt x="8621" y="13986"/>
                  <a:pt x="8707" y="14155"/>
                  <a:pt x="8795" y="14182"/>
                </a:cubicBezTo>
                <a:cubicBezTo>
                  <a:pt x="8831" y="14193"/>
                  <a:pt x="8850" y="14213"/>
                  <a:pt x="8850" y="14244"/>
                </a:cubicBezTo>
                <a:cubicBezTo>
                  <a:pt x="8850" y="14269"/>
                  <a:pt x="8862" y="14297"/>
                  <a:pt x="8877" y="14304"/>
                </a:cubicBezTo>
                <a:cubicBezTo>
                  <a:pt x="8892" y="14311"/>
                  <a:pt x="8917" y="14343"/>
                  <a:pt x="8934" y="14375"/>
                </a:cubicBezTo>
                <a:cubicBezTo>
                  <a:pt x="8959" y="14424"/>
                  <a:pt x="8958" y="14475"/>
                  <a:pt x="8921" y="14678"/>
                </a:cubicBezTo>
                <a:cubicBezTo>
                  <a:pt x="8851" y="15070"/>
                  <a:pt x="8837" y="15482"/>
                  <a:pt x="8884" y="15789"/>
                </a:cubicBezTo>
                <a:cubicBezTo>
                  <a:pt x="8906" y="15933"/>
                  <a:pt x="8939" y="16169"/>
                  <a:pt x="8958" y="16314"/>
                </a:cubicBezTo>
                <a:cubicBezTo>
                  <a:pt x="8978" y="16459"/>
                  <a:pt x="9026" y="16683"/>
                  <a:pt x="9064" y="16812"/>
                </a:cubicBezTo>
                <a:cubicBezTo>
                  <a:pt x="9162" y="17138"/>
                  <a:pt x="9210" y="17353"/>
                  <a:pt x="9208" y="17453"/>
                </a:cubicBezTo>
                <a:cubicBezTo>
                  <a:pt x="9206" y="17499"/>
                  <a:pt x="9205" y="17610"/>
                  <a:pt x="9203" y="17700"/>
                </a:cubicBezTo>
                <a:cubicBezTo>
                  <a:pt x="9200" y="17837"/>
                  <a:pt x="9191" y="17869"/>
                  <a:pt x="9148" y="17906"/>
                </a:cubicBezTo>
                <a:cubicBezTo>
                  <a:pt x="9120" y="17930"/>
                  <a:pt x="9088" y="17966"/>
                  <a:pt x="9074" y="17985"/>
                </a:cubicBezTo>
                <a:cubicBezTo>
                  <a:pt x="9040" y="18036"/>
                  <a:pt x="9077" y="18147"/>
                  <a:pt x="9141" y="18182"/>
                </a:cubicBezTo>
                <a:cubicBezTo>
                  <a:pt x="9193" y="18211"/>
                  <a:pt x="9193" y="18211"/>
                  <a:pt x="9148" y="18236"/>
                </a:cubicBezTo>
                <a:cubicBezTo>
                  <a:pt x="9081" y="18275"/>
                  <a:pt x="9087" y="18519"/>
                  <a:pt x="9158" y="18645"/>
                </a:cubicBezTo>
                <a:cubicBezTo>
                  <a:pt x="9227" y="18766"/>
                  <a:pt x="9225" y="18783"/>
                  <a:pt x="9131" y="18826"/>
                </a:cubicBezTo>
                <a:cubicBezTo>
                  <a:pt x="9078" y="18851"/>
                  <a:pt x="9041" y="18886"/>
                  <a:pt x="9023" y="18933"/>
                </a:cubicBezTo>
                <a:cubicBezTo>
                  <a:pt x="8994" y="19006"/>
                  <a:pt x="8999" y="19014"/>
                  <a:pt x="9106" y="19160"/>
                </a:cubicBezTo>
                <a:lnTo>
                  <a:pt x="9151" y="19222"/>
                </a:lnTo>
                <a:lnTo>
                  <a:pt x="9087" y="19266"/>
                </a:lnTo>
                <a:cubicBezTo>
                  <a:pt x="8981" y="19338"/>
                  <a:pt x="8978" y="19389"/>
                  <a:pt x="9077" y="19469"/>
                </a:cubicBezTo>
                <a:cubicBezTo>
                  <a:pt x="9152" y="19529"/>
                  <a:pt x="9160" y="19543"/>
                  <a:pt x="9139" y="19587"/>
                </a:cubicBezTo>
                <a:cubicBezTo>
                  <a:pt x="9102" y="19662"/>
                  <a:pt x="9111" y="19731"/>
                  <a:pt x="9163" y="19783"/>
                </a:cubicBezTo>
                <a:cubicBezTo>
                  <a:pt x="9215" y="19836"/>
                  <a:pt x="9225" y="19888"/>
                  <a:pt x="9185" y="19907"/>
                </a:cubicBezTo>
                <a:cubicBezTo>
                  <a:pt x="9129" y="19934"/>
                  <a:pt x="9120" y="19999"/>
                  <a:pt x="9166" y="20050"/>
                </a:cubicBezTo>
                <a:cubicBezTo>
                  <a:pt x="9209" y="20097"/>
                  <a:pt x="9210" y="20104"/>
                  <a:pt x="9171" y="20158"/>
                </a:cubicBezTo>
                <a:cubicBezTo>
                  <a:pt x="9136" y="20205"/>
                  <a:pt x="9132" y="20220"/>
                  <a:pt x="9158" y="20258"/>
                </a:cubicBezTo>
                <a:cubicBezTo>
                  <a:pt x="9198" y="20317"/>
                  <a:pt x="9157" y="20389"/>
                  <a:pt x="8879" y="20746"/>
                </a:cubicBezTo>
                <a:cubicBezTo>
                  <a:pt x="8750" y="20912"/>
                  <a:pt x="8699" y="21076"/>
                  <a:pt x="8719" y="21244"/>
                </a:cubicBezTo>
                <a:cubicBezTo>
                  <a:pt x="8734" y="21366"/>
                  <a:pt x="8746" y="21398"/>
                  <a:pt x="8808" y="21453"/>
                </a:cubicBezTo>
                <a:cubicBezTo>
                  <a:pt x="8898" y="21532"/>
                  <a:pt x="8948" y="21552"/>
                  <a:pt x="9089" y="21570"/>
                </a:cubicBezTo>
                <a:cubicBezTo>
                  <a:pt x="9315" y="21600"/>
                  <a:pt x="9752" y="21591"/>
                  <a:pt x="10022" y="21551"/>
                </a:cubicBezTo>
                <a:cubicBezTo>
                  <a:pt x="10165" y="21530"/>
                  <a:pt x="10317" y="21503"/>
                  <a:pt x="10360" y="21491"/>
                </a:cubicBezTo>
                <a:cubicBezTo>
                  <a:pt x="10425" y="21473"/>
                  <a:pt x="10462" y="21475"/>
                  <a:pt x="10592" y="21510"/>
                </a:cubicBezTo>
                <a:cubicBezTo>
                  <a:pt x="10678" y="21533"/>
                  <a:pt x="10777" y="21552"/>
                  <a:pt x="10814" y="21551"/>
                </a:cubicBezTo>
                <a:cubicBezTo>
                  <a:pt x="10851" y="21550"/>
                  <a:pt x="10941" y="21560"/>
                  <a:pt x="11014" y="21572"/>
                </a:cubicBezTo>
                <a:cubicBezTo>
                  <a:pt x="11168" y="21598"/>
                  <a:pt x="11696" y="21586"/>
                  <a:pt x="11917" y="21551"/>
                </a:cubicBezTo>
                <a:cubicBezTo>
                  <a:pt x="11997" y="21539"/>
                  <a:pt x="12095" y="21508"/>
                  <a:pt x="12137" y="21483"/>
                </a:cubicBezTo>
                <a:cubicBezTo>
                  <a:pt x="12179" y="21459"/>
                  <a:pt x="12224" y="21439"/>
                  <a:pt x="12236" y="21439"/>
                </a:cubicBezTo>
                <a:cubicBezTo>
                  <a:pt x="12323" y="21439"/>
                  <a:pt x="12455" y="21161"/>
                  <a:pt x="12460" y="20966"/>
                </a:cubicBezTo>
                <a:cubicBezTo>
                  <a:pt x="12463" y="20871"/>
                  <a:pt x="12455" y="20846"/>
                  <a:pt x="12366" y="20742"/>
                </a:cubicBezTo>
                <a:cubicBezTo>
                  <a:pt x="12211" y="20560"/>
                  <a:pt x="12203" y="20529"/>
                  <a:pt x="12253" y="20198"/>
                </a:cubicBezTo>
                <a:cubicBezTo>
                  <a:pt x="12270" y="20086"/>
                  <a:pt x="12271" y="19995"/>
                  <a:pt x="12255" y="19922"/>
                </a:cubicBezTo>
                <a:cubicBezTo>
                  <a:pt x="12242" y="19856"/>
                  <a:pt x="12270" y="19828"/>
                  <a:pt x="12362" y="19818"/>
                </a:cubicBezTo>
                <a:cubicBezTo>
                  <a:pt x="12483" y="19805"/>
                  <a:pt x="12528" y="19618"/>
                  <a:pt x="12441" y="19486"/>
                </a:cubicBezTo>
                <a:cubicBezTo>
                  <a:pt x="12374" y="19385"/>
                  <a:pt x="12394" y="19283"/>
                  <a:pt x="12497" y="19208"/>
                </a:cubicBezTo>
                <a:cubicBezTo>
                  <a:pt x="12560" y="19163"/>
                  <a:pt x="12579" y="19133"/>
                  <a:pt x="12579" y="19081"/>
                </a:cubicBezTo>
                <a:cubicBezTo>
                  <a:pt x="12579" y="19025"/>
                  <a:pt x="12562" y="19005"/>
                  <a:pt x="12473" y="18946"/>
                </a:cubicBezTo>
                <a:cubicBezTo>
                  <a:pt x="12376" y="18883"/>
                  <a:pt x="12367" y="18870"/>
                  <a:pt x="12376" y="18809"/>
                </a:cubicBezTo>
                <a:cubicBezTo>
                  <a:pt x="12383" y="18768"/>
                  <a:pt x="12408" y="18728"/>
                  <a:pt x="12441" y="18709"/>
                </a:cubicBezTo>
                <a:cubicBezTo>
                  <a:pt x="12470" y="18691"/>
                  <a:pt x="12523" y="18659"/>
                  <a:pt x="12559" y="18637"/>
                </a:cubicBezTo>
                <a:cubicBezTo>
                  <a:pt x="12648" y="18584"/>
                  <a:pt x="12669" y="18489"/>
                  <a:pt x="12618" y="18363"/>
                </a:cubicBezTo>
                <a:cubicBezTo>
                  <a:pt x="12583" y="18276"/>
                  <a:pt x="12565" y="18261"/>
                  <a:pt x="12480" y="18234"/>
                </a:cubicBezTo>
                <a:cubicBezTo>
                  <a:pt x="12372" y="18200"/>
                  <a:pt x="12375" y="18167"/>
                  <a:pt x="12485" y="18167"/>
                </a:cubicBezTo>
                <a:cubicBezTo>
                  <a:pt x="12545" y="18167"/>
                  <a:pt x="12564" y="18156"/>
                  <a:pt x="12594" y="18101"/>
                </a:cubicBezTo>
                <a:cubicBezTo>
                  <a:pt x="12634" y="18025"/>
                  <a:pt x="12607" y="17914"/>
                  <a:pt x="12529" y="17829"/>
                </a:cubicBezTo>
                <a:cubicBezTo>
                  <a:pt x="12500" y="17796"/>
                  <a:pt x="12492" y="17770"/>
                  <a:pt x="12507" y="17752"/>
                </a:cubicBezTo>
                <a:cubicBezTo>
                  <a:pt x="12540" y="17711"/>
                  <a:pt x="12533" y="17543"/>
                  <a:pt x="12497" y="17489"/>
                </a:cubicBezTo>
                <a:cubicBezTo>
                  <a:pt x="12478" y="17461"/>
                  <a:pt x="12474" y="17425"/>
                  <a:pt x="12485" y="17397"/>
                </a:cubicBezTo>
                <a:cubicBezTo>
                  <a:pt x="12564" y="17186"/>
                  <a:pt x="12678" y="16753"/>
                  <a:pt x="12796" y="16202"/>
                </a:cubicBezTo>
                <a:cubicBezTo>
                  <a:pt x="12867" y="15871"/>
                  <a:pt x="12896" y="15483"/>
                  <a:pt x="12877" y="15158"/>
                </a:cubicBezTo>
                <a:cubicBezTo>
                  <a:pt x="12867" y="14977"/>
                  <a:pt x="12859" y="14774"/>
                  <a:pt x="12858" y="14707"/>
                </a:cubicBezTo>
                <a:lnTo>
                  <a:pt x="12855" y="14585"/>
                </a:lnTo>
                <a:lnTo>
                  <a:pt x="12981" y="14578"/>
                </a:lnTo>
                <a:cubicBezTo>
                  <a:pt x="13084" y="14573"/>
                  <a:pt x="13107" y="14567"/>
                  <a:pt x="13107" y="14539"/>
                </a:cubicBezTo>
                <a:cubicBezTo>
                  <a:pt x="13107" y="14520"/>
                  <a:pt x="13129" y="14485"/>
                  <a:pt x="13154" y="14460"/>
                </a:cubicBezTo>
                <a:cubicBezTo>
                  <a:pt x="13178" y="14435"/>
                  <a:pt x="13222" y="14368"/>
                  <a:pt x="13252" y="14311"/>
                </a:cubicBezTo>
                <a:cubicBezTo>
                  <a:pt x="13283" y="14255"/>
                  <a:pt x="13321" y="14196"/>
                  <a:pt x="13336" y="14180"/>
                </a:cubicBezTo>
                <a:cubicBezTo>
                  <a:pt x="13383" y="14134"/>
                  <a:pt x="13567" y="13458"/>
                  <a:pt x="13613" y="13165"/>
                </a:cubicBezTo>
                <a:cubicBezTo>
                  <a:pt x="13626" y="13077"/>
                  <a:pt x="13649" y="12942"/>
                  <a:pt x="13662" y="12864"/>
                </a:cubicBezTo>
                <a:cubicBezTo>
                  <a:pt x="13675" y="12787"/>
                  <a:pt x="13690" y="12371"/>
                  <a:pt x="13697" y="11942"/>
                </a:cubicBezTo>
                <a:cubicBezTo>
                  <a:pt x="13711" y="10942"/>
                  <a:pt x="13714" y="10906"/>
                  <a:pt x="13840" y="10512"/>
                </a:cubicBezTo>
                <a:cubicBezTo>
                  <a:pt x="14001" y="10006"/>
                  <a:pt x="14030" y="9852"/>
                  <a:pt x="14032" y="9478"/>
                </a:cubicBezTo>
                <a:cubicBezTo>
                  <a:pt x="14035" y="9012"/>
                  <a:pt x="13948" y="8651"/>
                  <a:pt x="13758" y="8342"/>
                </a:cubicBezTo>
                <a:cubicBezTo>
                  <a:pt x="13708" y="8259"/>
                  <a:pt x="13628" y="8123"/>
                  <a:pt x="13583" y="8041"/>
                </a:cubicBezTo>
                <a:cubicBezTo>
                  <a:pt x="13538" y="7958"/>
                  <a:pt x="13417" y="7789"/>
                  <a:pt x="13312" y="7666"/>
                </a:cubicBezTo>
                <a:cubicBezTo>
                  <a:pt x="13206" y="7544"/>
                  <a:pt x="13082" y="7394"/>
                  <a:pt x="13035" y="7334"/>
                </a:cubicBezTo>
                <a:cubicBezTo>
                  <a:pt x="12989" y="7274"/>
                  <a:pt x="12931" y="7208"/>
                  <a:pt x="12907" y="7188"/>
                </a:cubicBezTo>
                <a:cubicBezTo>
                  <a:pt x="12865" y="7151"/>
                  <a:pt x="12868" y="7148"/>
                  <a:pt x="12939" y="7060"/>
                </a:cubicBezTo>
                <a:cubicBezTo>
                  <a:pt x="13088" y="6877"/>
                  <a:pt x="13189" y="6614"/>
                  <a:pt x="13252" y="6244"/>
                </a:cubicBezTo>
                <a:cubicBezTo>
                  <a:pt x="13267" y="6156"/>
                  <a:pt x="13290" y="6055"/>
                  <a:pt x="13304" y="6018"/>
                </a:cubicBezTo>
                <a:cubicBezTo>
                  <a:pt x="13332" y="5946"/>
                  <a:pt x="13436" y="5849"/>
                  <a:pt x="13484" y="5849"/>
                </a:cubicBezTo>
                <a:cubicBezTo>
                  <a:pt x="13501" y="5849"/>
                  <a:pt x="13542" y="5822"/>
                  <a:pt x="13576" y="5787"/>
                </a:cubicBezTo>
                <a:cubicBezTo>
                  <a:pt x="13615" y="5746"/>
                  <a:pt x="13698" y="5701"/>
                  <a:pt x="13810" y="5661"/>
                </a:cubicBezTo>
                <a:cubicBezTo>
                  <a:pt x="13906" y="5627"/>
                  <a:pt x="14061" y="5570"/>
                  <a:pt x="14153" y="5534"/>
                </a:cubicBezTo>
                <a:cubicBezTo>
                  <a:pt x="14373" y="5449"/>
                  <a:pt x="14501" y="5438"/>
                  <a:pt x="14684" y="5488"/>
                </a:cubicBezTo>
                <a:cubicBezTo>
                  <a:pt x="14762" y="5509"/>
                  <a:pt x="14942" y="5553"/>
                  <a:pt x="15081" y="5586"/>
                </a:cubicBezTo>
                <a:cubicBezTo>
                  <a:pt x="15220" y="5619"/>
                  <a:pt x="15587" y="5714"/>
                  <a:pt x="15898" y="5795"/>
                </a:cubicBezTo>
                <a:cubicBezTo>
                  <a:pt x="16424" y="5931"/>
                  <a:pt x="16561" y="5960"/>
                  <a:pt x="16907" y="6018"/>
                </a:cubicBezTo>
                <a:cubicBezTo>
                  <a:pt x="17183" y="6065"/>
                  <a:pt x="17764" y="6228"/>
                  <a:pt x="17885" y="6292"/>
                </a:cubicBezTo>
                <a:cubicBezTo>
                  <a:pt x="18012" y="6360"/>
                  <a:pt x="18048" y="6394"/>
                  <a:pt x="18233" y="6611"/>
                </a:cubicBezTo>
                <a:cubicBezTo>
                  <a:pt x="18294" y="6683"/>
                  <a:pt x="18473" y="6848"/>
                  <a:pt x="18630" y="6977"/>
                </a:cubicBezTo>
                <a:cubicBezTo>
                  <a:pt x="18999" y="7282"/>
                  <a:pt x="19446" y="7669"/>
                  <a:pt x="19674" y="7880"/>
                </a:cubicBezTo>
                <a:cubicBezTo>
                  <a:pt x="19773" y="7972"/>
                  <a:pt x="19904" y="8092"/>
                  <a:pt x="19965" y="8147"/>
                </a:cubicBezTo>
                <a:cubicBezTo>
                  <a:pt x="20107" y="8274"/>
                  <a:pt x="20239" y="8442"/>
                  <a:pt x="20212" y="8461"/>
                </a:cubicBezTo>
                <a:cubicBezTo>
                  <a:pt x="20200" y="8469"/>
                  <a:pt x="20120" y="8493"/>
                  <a:pt x="20032" y="8515"/>
                </a:cubicBezTo>
                <a:cubicBezTo>
                  <a:pt x="19613" y="8620"/>
                  <a:pt x="19290" y="8915"/>
                  <a:pt x="19220" y="9256"/>
                </a:cubicBezTo>
                <a:cubicBezTo>
                  <a:pt x="19142" y="9630"/>
                  <a:pt x="19245" y="9916"/>
                  <a:pt x="19543" y="10146"/>
                </a:cubicBezTo>
                <a:cubicBezTo>
                  <a:pt x="19775" y="10324"/>
                  <a:pt x="20053" y="10404"/>
                  <a:pt x="20397" y="10393"/>
                </a:cubicBezTo>
                <a:cubicBezTo>
                  <a:pt x="20624" y="10385"/>
                  <a:pt x="20813" y="10331"/>
                  <a:pt x="21026" y="10219"/>
                </a:cubicBezTo>
                <a:cubicBezTo>
                  <a:pt x="21331" y="10057"/>
                  <a:pt x="21545" y="9822"/>
                  <a:pt x="21584" y="9607"/>
                </a:cubicBezTo>
                <a:cubicBezTo>
                  <a:pt x="21599" y="9524"/>
                  <a:pt x="21598" y="9522"/>
                  <a:pt x="21544" y="9530"/>
                </a:cubicBezTo>
                <a:cubicBezTo>
                  <a:pt x="21470" y="9541"/>
                  <a:pt x="21405" y="9482"/>
                  <a:pt x="21391" y="9391"/>
                </a:cubicBezTo>
                <a:cubicBezTo>
                  <a:pt x="21357" y="9165"/>
                  <a:pt x="21220" y="8948"/>
                  <a:pt x="21036" y="8830"/>
                </a:cubicBezTo>
                <a:cubicBezTo>
                  <a:pt x="20937" y="8766"/>
                  <a:pt x="20701" y="8670"/>
                  <a:pt x="20644" y="8670"/>
                </a:cubicBezTo>
                <a:cubicBezTo>
                  <a:pt x="20628" y="8669"/>
                  <a:pt x="20601" y="8652"/>
                  <a:pt x="20587" y="8631"/>
                </a:cubicBezTo>
                <a:cubicBezTo>
                  <a:pt x="20549" y="8576"/>
                  <a:pt x="20591" y="8546"/>
                  <a:pt x="20720" y="8531"/>
                </a:cubicBezTo>
                <a:cubicBezTo>
                  <a:pt x="20811" y="8520"/>
                  <a:pt x="20847" y="8526"/>
                  <a:pt x="20960" y="8575"/>
                </a:cubicBezTo>
                <a:cubicBezTo>
                  <a:pt x="21032" y="8607"/>
                  <a:pt x="21095" y="8633"/>
                  <a:pt x="21103" y="8633"/>
                </a:cubicBezTo>
                <a:cubicBezTo>
                  <a:pt x="21151" y="8633"/>
                  <a:pt x="21086" y="8343"/>
                  <a:pt x="21006" y="8208"/>
                </a:cubicBezTo>
                <a:cubicBezTo>
                  <a:pt x="20941" y="8098"/>
                  <a:pt x="20723" y="7797"/>
                  <a:pt x="20599" y="7645"/>
                </a:cubicBezTo>
                <a:cubicBezTo>
                  <a:pt x="20540" y="7573"/>
                  <a:pt x="20443" y="7437"/>
                  <a:pt x="20382" y="7344"/>
                </a:cubicBezTo>
                <a:cubicBezTo>
                  <a:pt x="20283" y="7192"/>
                  <a:pt x="20237" y="7122"/>
                  <a:pt x="20177" y="7033"/>
                </a:cubicBezTo>
                <a:cubicBezTo>
                  <a:pt x="20167" y="7018"/>
                  <a:pt x="20118" y="6943"/>
                  <a:pt x="20069" y="6865"/>
                </a:cubicBezTo>
                <a:cubicBezTo>
                  <a:pt x="19863" y="6540"/>
                  <a:pt x="19551" y="6204"/>
                  <a:pt x="19193" y="5922"/>
                </a:cubicBezTo>
                <a:cubicBezTo>
                  <a:pt x="19054" y="5812"/>
                  <a:pt x="18903" y="5691"/>
                  <a:pt x="18857" y="5652"/>
                </a:cubicBezTo>
                <a:cubicBezTo>
                  <a:pt x="18676" y="5499"/>
                  <a:pt x="18203" y="5218"/>
                  <a:pt x="18089" y="5196"/>
                </a:cubicBezTo>
                <a:cubicBezTo>
                  <a:pt x="18055" y="5190"/>
                  <a:pt x="17973" y="5166"/>
                  <a:pt x="17907" y="5142"/>
                </a:cubicBezTo>
                <a:cubicBezTo>
                  <a:pt x="17598" y="5033"/>
                  <a:pt x="17318" y="4940"/>
                  <a:pt x="17208" y="4909"/>
                </a:cubicBezTo>
                <a:cubicBezTo>
                  <a:pt x="17142" y="4890"/>
                  <a:pt x="16998" y="4845"/>
                  <a:pt x="16885" y="4807"/>
                </a:cubicBezTo>
                <a:cubicBezTo>
                  <a:pt x="16612" y="4714"/>
                  <a:pt x="16290" y="4617"/>
                  <a:pt x="16041" y="4552"/>
                </a:cubicBezTo>
                <a:cubicBezTo>
                  <a:pt x="15776" y="4483"/>
                  <a:pt x="15498" y="4381"/>
                  <a:pt x="15148" y="4226"/>
                </a:cubicBezTo>
                <a:cubicBezTo>
                  <a:pt x="14993" y="4157"/>
                  <a:pt x="14858" y="4100"/>
                  <a:pt x="14847" y="4100"/>
                </a:cubicBezTo>
                <a:cubicBezTo>
                  <a:pt x="14835" y="4100"/>
                  <a:pt x="14668" y="4045"/>
                  <a:pt x="14476" y="3977"/>
                </a:cubicBezTo>
                <a:cubicBezTo>
                  <a:pt x="14285" y="3909"/>
                  <a:pt x="14044" y="3831"/>
                  <a:pt x="13938" y="3805"/>
                </a:cubicBezTo>
                <a:cubicBezTo>
                  <a:pt x="13592" y="3721"/>
                  <a:pt x="13581" y="3717"/>
                  <a:pt x="13566" y="3668"/>
                </a:cubicBezTo>
                <a:cubicBezTo>
                  <a:pt x="13554" y="3630"/>
                  <a:pt x="13529" y="3618"/>
                  <a:pt x="13420" y="3601"/>
                </a:cubicBezTo>
                <a:cubicBezTo>
                  <a:pt x="13348" y="3589"/>
                  <a:pt x="13249" y="3560"/>
                  <a:pt x="13203" y="3537"/>
                </a:cubicBezTo>
                <a:cubicBezTo>
                  <a:pt x="12626" y="3247"/>
                  <a:pt x="12434" y="3175"/>
                  <a:pt x="12026" y="3091"/>
                </a:cubicBezTo>
                <a:lnTo>
                  <a:pt x="11942" y="3072"/>
                </a:lnTo>
                <a:lnTo>
                  <a:pt x="11947" y="2962"/>
                </a:lnTo>
                <a:cubicBezTo>
                  <a:pt x="11955" y="2834"/>
                  <a:pt x="12004" y="2765"/>
                  <a:pt x="12083" y="2765"/>
                </a:cubicBezTo>
                <a:cubicBezTo>
                  <a:pt x="12206" y="2765"/>
                  <a:pt x="12235" y="2711"/>
                  <a:pt x="12327" y="2350"/>
                </a:cubicBezTo>
                <a:cubicBezTo>
                  <a:pt x="12360" y="2221"/>
                  <a:pt x="12410" y="2067"/>
                  <a:pt x="12438" y="2007"/>
                </a:cubicBezTo>
                <a:cubicBezTo>
                  <a:pt x="12478" y="1921"/>
                  <a:pt x="12485" y="1882"/>
                  <a:pt x="12468" y="1827"/>
                </a:cubicBezTo>
                <a:cubicBezTo>
                  <a:pt x="12448" y="1765"/>
                  <a:pt x="12438" y="1758"/>
                  <a:pt x="12362" y="1758"/>
                </a:cubicBezTo>
                <a:lnTo>
                  <a:pt x="12278" y="1758"/>
                </a:lnTo>
                <a:lnTo>
                  <a:pt x="12283" y="1675"/>
                </a:lnTo>
                <a:cubicBezTo>
                  <a:pt x="12318" y="1031"/>
                  <a:pt x="12319" y="1047"/>
                  <a:pt x="12241" y="880"/>
                </a:cubicBezTo>
                <a:cubicBezTo>
                  <a:pt x="12200" y="795"/>
                  <a:pt x="12153" y="712"/>
                  <a:pt x="12137" y="697"/>
                </a:cubicBezTo>
                <a:cubicBezTo>
                  <a:pt x="12120" y="681"/>
                  <a:pt x="12085" y="630"/>
                  <a:pt x="12060" y="583"/>
                </a:cubicBezTo>
                <a:cubicBezTo>
                  <a:pt x="12036" y="536"/>
                  <a:pt x="11989" y="473"/>
                  <a:pt x="11954" y="442"/>
                </a:cubicBezTo>
                <a:cubicBezTo>
                  <a:pt x="11919" y="411"/>
                  <a:pt x="11854" y="351"/>
                  <a:pt x="11811" y="307"/>
                </a:cubicBezTo>
                <a:cubicBezTo>
                  <a:pt x="11768" y="263"/>
                  <a:pt x="11718" y="226"/>
                  <a:pt x="11700" y="226"/>
                </a:cubicBezTo>
                <a:cubicBezTo>
                  <a:pt x="11682" y="226"/>
                  <a:pt x="11659" y="216"/>
                  <a:pt x="11648" y="203"/>
                </a:cubicBezTo>
                <a:cubicBezTo>
                  <a:pt x="11621" y="168"/>
                  <a:pt x="11452" y="95"/>
                  <a:pt x="11399" y="95"/>
                </a:cubicBezTo>
                <a:cubicBezTo>
                  <a:pt x="11374" y="95"/>
                  <a:pt x="11348" y="86"/>
                  <a:pt x="11340" y="75"/>
                </a:cubicBezTo>
                <a:cubicBezTo>
                  <a:pt x="11320" y="51"/>
                  <a:pt x="11150" y="17"/>
                  <a:pt x="11004" y="8"/>
                </a:cubicBezTo>
                <a:cubicBezTo>
                  <a:pt x="10927" y="3"/>
                  <a:pt x="10792" y="0"/>
                  <a:pt x="10669" y="0"/>
                </a:cubicBezTo>
                <a:close/>
                <a:moveTo>
                  <a:pt x="11473" y="13316"/>
                </a:moveTo>
                <a:cubicBezTo>
                  <a:pt x="11512" y="13316"/>
                  <a:pt x="11514" y="13343"/>
                  <a:pt x="11483" y="13391"/>
                </a:cubicBezTo>
                <a:cubicBezTo>
                  <a:pt x="11446" y="13447"/>
                  <a:pt x="11387" y="13475"/>
                  <a:pt x="11365" y="13447"/>
                </a:cubicBezTo>
                <a:cubicBezTo>
                  <a:pt x="11350" y="13429"/>
                  <a:pt x="11444" y="13316"/>
                  <a:pt x="11473" y="13316"/>
                </a:cubicBezTo>
                <a:close/>
                <a:moveTo>
                  <a:pt x="10313" y="13920"/>
                </a:moveTo>
                <a:cubicBezTo>
                  <a:pt x="10445" y="13914"/>
                  <a:pt x="10535" y="13939"/>
                  <a:pt x="10535" y="13981"/>
                </a:cubicBezTo>
                <a:cubicBezTo>
                  <a:pt x="10535" y="14009"/>
                  <a:pt x="10622" y="14010"/>
                  <a:pt x="10678" y="13983"/>
                </a:cubicBezTo>
                <a:cubicBezTo>
                  <a:pt x="10698" y="13974"/>
                  <a:pt x="10721" y="13980"/>
                  <a:pt x="10740" y="14001"/>
                </a:cubicBezTo>
                <a:cubicBezTo>
                  <a:pt x="10766" y="14028"/>
                  <a:pt x="10767" y="14041"/>
                  <a:pt x="10738" y="14076"/>
                </a:cubicBezTo>
                <a:cubicBezTo>
                  <a:pt x="10709" y="14110"/>
                  <a:pt x="10678" y="14120"/>
                  <a:pt x="10570" y="14122"/>
                </a:cubicBezTo>
                <a:cubicBezTo>
                  <a:pt x="10470" y="14125"/>
                  <a:pt x="10433" y="14117"/>
                  <a:pt x="10424" y="14095"/>
                </a:cubicBezTo>
                <a:cubicBezTo>
                  <a:pt x="10418" y="14080"/>
                  <a:pt x="10408" y="14055"/>
                  <a:pt x="10402" y="14039"/>
                </a:cubicBezTo>
                <a:cubicBezTo>
                  <a:pt x="10394" y="14019"/>
                  <a:pt x="10371" y="14016"/>
                  <a:pt x="10318" y="14024"/>
                </a:cubicBezTo>
                <a:cubicBezTo>
                  <a:pt x="10235" y="14037"/>
                  <a:pt x="10176" y="14007"/>
                  <a:pt x="10185" y="13958"/>
                </a:cubicBezTo>
                <a:cubicBezTo>
                  <a:pt x="10189" y="13934"/>
                  <a:pt x="10219" y="13924"/>
                  <a:pt x="10313" y="1392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23" name="Long term effects of exercise"/>
          <p:cNvSpPr txBox="1">
            <a:spLocks noGrp="1"/>
          </p:cNvSpPr>
          <p:nvPr>
            <p:ph type="title" idx="4294967295"/>
          </p:nvPr>
        </p:nvSpPr>
        <p:spPr>
          <a:xfrm>
            <a:off x="2413000" y="825876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</a:defRPr>
            </a:lvl1pPr>
          </a:lstStyle>
          <a:p>
            <a:r>
              <a:t>Long term effects of exercise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" grpId="0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686</Words>
  <Application>Microsoft Office PowerPoint</Application>
  <PresentationFormat>Custom</PresentationFormat>
  <Paragraphs>80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Gill Sans</vt:lpstr>
      <vt:lpstr>Helvetica</vt:lpstr>
      <vt:lpstr>Helvetica (Headings)</vt:lpstr>
      <vt:lpstr>Helvetica Light</vt:lpstr>
      <vt:lpstr>Helvetica Neue</vt:lpstr>
      <vt:lpstr>Lucida Grande</vt:lpstr>
      <vt:lpstr>White</vt:lpstr>
      <vt:lpstr>PowerPoint Presentation</vt:lpstr>
      <vt:lpstr>PowerPoint Presentation</vt:lpstr>
      <vt:lpstr>Heart rate</vt:lpstr>
      <vt:lpstr>Respiratory changes</vt:lpstr>
      <vt:lpstr>Vascular changes</vt:lpstr>
      <vt:lpstr>Other changes</vt:lpstr>
      <vt:lpstr>Recovery</vt:lpstr>
      <vt:lpstr>The short-term effects of exercise on stroke volume (SV)</vt:lpstr>
      <vt:lpstr>The short-term effects of exercise on heart rate (HR)</vt:lpstr>
      <vt:lpstr>The short-term effects of exercise  on cardiac output (Q)</vt:lpstr>
      <vt:lpstr>Long term effects of exercise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6</cp:revision>
  <dcterms:modified xsi:type="dcterms:W3CDTF">2026-07-14T00:58:36Z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2025-10-24T02:28:12Z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36682b90-8ff4-4516-9b59-dd2fe53151b4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