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8394D77-7045-4656-86F0-6765954FC6CA}" v="7" dt="2025-10-24T02:56:24.773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37" d="100"/>
          <a:sy n="37" d="100"/>
        </p:scale>
        <p:origin x="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2" name="Picture 2" descr="A green background with a person's leg and a logo&#10;&#10;AI-generated content may be incorrect.">
            <a:extLst>
              <a:ext uri="{FF2B5EF4-FFF2-40B4-BE49-F238E27FC236}">
                <a16:creationId xmlns:a16="http://schemas.microsoft.com/office/drawing/2014/main" id="{6780907C-D653-A287-4F29-6F41496DD46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A-PE — THE ULTIMATE  RESOURCE CENTRE FOR PE…"/>
          <p:cNvSpPr txBox="1"/>
          <p:nvPr/>
        </p:nvSpPr>
        <p:spPr>
          <a:xfrm>
            <a:off x="9062101" y="2295189"/>
            <a:ext cx="3797301" cy="393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119999"/>
              </a:lnSpc>
              <a:spcBef>
                <a:spcPts val="900"/>
              </a:spcBef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A-PE — THE ULTIMATE </a:t>
            </a:r>
            <a:br/>
            <a:r>
              <a:t>RESOURCE CENTRE FOR PE</a:t>
            </a:r>
            <a:endParaRPr sz="1400"/>
          </a:p>
          <a:p>
            <a:pPr algn="l">
              <a:lnSpc>
                <a:spcPct val="119999"/>
              </a:lnSpc>
              <a:spcBef>
                <a:spcPts val="900"/>
              </a:spcBef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All resources are board specific and </a:t>
            </a:r>
            <a:br/>
            <a:r>
              <a:t>designed to meet the learning needs of your students.</a:t>
            </a:r>
          </a:p>
          <a:p>
            <a:pPr algn="l">
              <a:lnSpc>
                <a:spcPct val="119999"/>
              </a:lnSpc>
              <a:spcBef>
                <a:spcPts val="900"/>
              </a:spcBef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If you need a learning task, a worksheet, exam style questions, relevant videos or a presentation....IT”S ALL HERE.</a:t>
            </a:r>
          </a:p>
          <a:p>
            <a:pPr algn="l">
              <a:lnSpc>
                <a:spcPct val="119999"/>
              </a:lnSpc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© Copyright</a:t>
            </a:r>
          </a:p>
          <a:p>
            <a:pPr algn="l">
              <a:lnSpc>
                <a:spcPct val="119999"/>
              </a:lnSpc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 sz="1200"/>
          </a:p>
          <a:p>
            <a:pPr algn="l">
              <a:lnSpc>
                <a:spcPct val="119999"/>
              </a:lnSpc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Find out more at</a:t>
            </a:r>
          </a:p>
          <a:p>
            <a:pPr algn="l">
              <a:lnSpc>
                <a:spcPct val="119999"/>
              </a:lnSpc>
              <a:defRPr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www.a-pe.co.uk</a:t>
            </a:r>
          </a:p>
        </p:txBody>
      </p:sp>
      <p:sp>
        <p:nvSpPr>
          <p:cNvPr id="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2" name="Picture 2" descr="A green background with a person's leg and a logo&#10;&#10;AI-generated content may be incorrect.">
            <a:extLst>
              <a:ext uri="{FF2B5EF4-FFF2-40B4-BE49-F238E27FC236}">
                <a16:creationId xmlns:a16="http://schemas.microsoft.com/office/drawing/2014/main" id="{CDF1FF52-63AE-EC0B-8980-6FDD823974F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Image"/>
          <p:cNvSpPr>
            <a:spLocks noGrp="1"/>
          </p:cNvSpPr>
          <p:nvPr>
            <p:ph type="pic" idx="13"/>
          </p:nvPr>
        </p:nvSpPr>
        <p:spPr>
          <a:xfrm>
            <a:off x="1606550" y="635000"/>
            <a:ext cx="9779000" cy="5918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7" name="Title Text"/>
          <p:cNvSpPr txBox="1"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3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Image"/>
          <p:cNvSpPr>
            <a:spLocks noGrp="1"/>
          </p:cNvSpPr>
          <p:nvPr>
            <p:ph type="pic" sz="half" idx="13"/>
          </p:nvPr>
        </p:nvSpPr>
        <p:spPr>
          <a:xfrm>
            <a:off x="6718300" y="635000"/>
            <a:ext cx="5334000" cy="8229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2190205"/>
            <a:ext cx="11099800" cy="7125790"/>
          </a:xfrm>
          <a:prstGeom prst="rect">
            <a:avLst/>
          </a:prstGeom>
        </p:spPr>
        <p:txBody>
          <a:bodyPr anchor="t"/>
          <a:lstStyle>
            <a:lvl1pPr>
              <a:buClr>
                <a:srgbClr val="01D267"/>
              </a:buClr>
            </a:lvl1pPr>
            <a:lvl2pPr>
              <a:buClr>
                <a:srgbClr val="01D267"/>
              </a:buClr>
            </a:lvl2pPr>
            <a:lvl3pPr>
              <a:buClr>
                <a:srgbClr val="01D267"/>
              </a:buClr>
            </a:lvl3pPr>
            <a:lvl4pPr>
              <a:buClr>
                <a:srgbClr val="01D267"/>
              </a:buClr>
            </a:lvl4pPr>
            <a:lvl5pPr>
              <a:buClr>
                <a:srgbClr val="01D267"/>
              </a:buCl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2" name="Picture 2" descr="A green and white line&#10;&#10;AI-generated content may be incorrect.">
            <a:extLst>
              <a:ext uri="{FF2B5EF4-FFF2-40B4-BE49-F238E27FC236}">
                <a16:creationId xmlns:a16="http://schemas.microsoft.com/office/drawing/2014/main" id="{93EC492A-D118-13CA-C46E-6A8B952001D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8500" y="-811213"/>
            <a:ext cx="13698538" cy="3887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half" idx="13"/>
          </p:nvPr>
        </p:nvSpPr>
        <p:spPr>
          <a:xfrm>
            <a:off x="6718300" y="26035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1pPr>
            <a:lvl2pPr marL="6858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2pPr>
            <a:lvl3pPr marL="10287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3pPr>
            <a:lvl4pPr marL="13716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4pPr>
            <a:lvl5pPr marL="17145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14"/>
          </p:nvPr>
        </p:nvSpPr>
        <p:spPr>
          <a:xfrm>
            <a:off x="6724518" y="889000"/>
            <a:ext cx="5334001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699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1270000" y="4267200"/>
            <a:ext cx="10464800" cy="685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800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06.jpg" descr="06.jp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itle Text"/>
          <p:cNvSpPr txBox="1"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4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132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8890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1333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17780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2222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26670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3111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35560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4000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1FEC787-A02E-45E5-4FB1-CC58ECDE9E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5" y="1060450"/>
            <a:ext cx="6911975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marL="742950" indent="-28575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>
              <a:buSzPct val="100000"/>
            </a:pPr>
            <a:r>
              <a:rPr lang="en-AU" altLang="en-US" sz="6600" b="1">
                <a:solidFill>
                  <a:schemeClr val="bg1"/>
                </a:solidFill>
                <a:latin typeface="Helvetica (Headings)"/>
                <a:ea typeface="Gill Sans" charset="0"/>
                <a:cs typeface="ADLaM Display" panose="02010000000000000000" pitchFamily="2" charset="0"/>
                <a:sym typeface="Gill Sans" charset="0"/>
              </a:rPr>
              <a:t>Planes and axes of movement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3358A56-7035-BA41-1B13-38B88C93A0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5" y="8980488"/>
            <a:ext cx="8135938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marL="742950" indent="-28575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>
              <a:buSzPct val="100000"/>
            </a:pPr>
            <a:r>
              <a:rPr lang="en-AU" altLang="en-US" sz="2000" dirty="0">
                <a:solidFill>
                  <a:schemeClr val="bg1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rPr>
              <a:t>1.2.2 Movement analysis</a:t>
            </a:r>
          </a:p>
        </p:txBody>
      </p:sp>
    </p:spTree>
  </p:cSld>
  <p:clrMapOvr>
    <a:masterClrMapping/>
  </p:clrMapOvr>
  <p:transition spd="med" advTm="200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Frontal Plane"/>
          <p:cNvSpPr txBox="1"/>
          <p:nvPr/>
        </p:nvSpPr>
        <p:spPr>
          <a:xfrm>
            <a:off x="1613515" y="1405233"/>
            <a:ext cx="3010421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Frontal Plane</a:t>
            </a:r>
          </a:p>
        </p:txBody>
      </p:sp>
      <p:sp>
        <p:nvSpPr>
          <p:cNvPr id="121" name="Sagittal Axis"/>
          <p:cNvSpPr txBox="1"/>
          <p:nvPr/>
        </p:nvSpPr>
        <p:spPr>
          <a:xfrm>
            <a:off x="6141762" y="1405233"/>
            <a:ext cx="2841651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Sagittal Axis</a:t>
            </a:r>
          </a:p>
        </p:txBody>
      </p:sp>
      <p:sp>
        <p:nvSpPr>
          <p:cNvPr id="122" name="Transverse Plane"/>
          <p:cNvSpPr txBox="1"/>
          <p:nvPr/>
        </p:nvSpPr>
        <p:spPr>
          <a:xfrm>
            <a:off x="2911001" y="2624345"/>
            <a:ext cx="3876155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Transverse Plane</a:t>
            </a:r>
          </a:p>
        </p:txBody>
      </p:sp>
      <p:sp>
        <p:nvSpPr>
          <p:cNvPr id="123" name="Longitudinal axis"/>
          <p:cNvSpPr txBox="1"/>
          <p:nvPr/>
        </p:nvSpPr>
        <p:spPr>
          <a:xfrm>
            <a:off x="7356091" y="2624345"/>
            <a:ext cx="3873699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Longitudinal axis</a:t>
            </a:r>
          </a:p>
        </p:txBody>
      </p:sp>
      <p:sp>
        <p:nvSpPr>
          <p:cNvPr id="124" name="Sagittal Plane"/>
          <p:cNvSpPr txBox="1"/>
          <p:nvPr/>
        </p:nvSpPr>
        <p:spPr>
          <a:xfrm>
            <a:off x="2427680" y="7205849"/>
            <a:ext cx="3112444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Sagittal Plane</a:t>
            </a:r>
          </a:p>
        </p:txBody>
      </p:sp>
      <p:sp>
        <p:nvSpPr>
          <p:cNvPr id="125" name="Transversal axis"/>
          <p:cNvSpPr txBox="1"/>
          <p:nvPr/>
        </p:nvSpPr>
        <p:spPr>
          <a:xfrm>
            <a:off x="6119235" y="7205849"/>
            <a:ext cx="3673228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Transversal axis</a:t>
            </a:r>
          </a:p>
        </p:txBody>
      </p:sp>
      <p:sp>
        <p:nvSpPr>
          <p:cNvPr id="126" name="Planes and axes of movement"/>
          <p:cNvSpPr txBox="1"/>
          <p:nvPr/>
        </p:nvSpPr>
        <p:spPr>
          <a:xfrm>
            <a:off x="3370579" y="4552950"/>
            <a:ext cx="6263641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01D267"/>
                </a:solidFill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01D267"/>
                </a:solidFill>
              </a:rPr>
              <a:t>Planes and axes of movement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5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" grpId="1" animBg="1" advAuto="0"/>
      <p:bldP spid="121" grpId="2" animBg="1" advAuto="0"/>
      <p:bldP spid="122" grpId="4" animBg="1" advAuto="0"/>
      <p:bldP spid="123" grpId="3" animBg="1" advAuto="0"/>
      <p:bldP spid="124" grpId="6" animBg="1" advAuto="0"/>
      <p:bldP spid="125" grpId="5" animBg="1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A plane is where the body is divided into two parts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 </a:t>
            </a:r>
            <a:r>
              <a:rPr b="1">
                <a:solidFill>
                  <a:srgbClr val="01D267"/>
                </a:solidFill>
              </a:rPr>
              <a:t>plane</a:t>
            </a:r>
            <a:r>
              <a:t> is where the body is </a:t>
            </a:r>
            <a:r>
              <a:rPr b="1">
                <a:solidFill>
                  <a:srgbClr val="01D267"/>
                </a:solidFill>
              </a:rPr>
              <a:t>divided into two parts</a:t>
            </a:r>
            <a:r>
              <a:t>.</a:t>
            </a:r>
          </a:p>
          <a:p>
            <a:r>
              <a:t>Movement occurs in a plane.</a:t>
            </a:r>
          </a:p>
          <a:p>
            <a:r>
              <a:t>An </a:t>
            </a:r>
            <a:r>
              <a:rPr b="1">
                <a:solidFill>
                  <a:srgbClr val="01D267"/>
                </a:solidFill>
              </a:rPr>
              <a:t>axis</a:t>
            </a:r>
            <a:r>
              <a:t> is an </a:t>
            </a:r>
            <a:r>
              <a:rPr b="1">
                <a:solidFill>
                  <a:srgbClr val="01D267"/>
                </a:solidFill>
              </a:rPr>
              <a:t>imaginary straight line</a:t>
            </a:r>
            <a:r>
              <a:t> that passes through the body.</a:t>
            </a:r>
          </a:p>
          <a:p>
            <a:r>
              <a:t>The three planes and associated axes are:</a:t>
            </a:r>
          </a:p>
          <a:p>
            <a:pPr lvl="1"/>
            <a:r>
              <a:rPr b="1">
                <a:solidFill>
                  <a:srgbClr val="01D267"/>
                </a:solidFill>
              </a:rPr>
              <a:t>Frontal plane</a:t>
            </a:r>
            <a:r>
              <a:t> and </a:t>
            </a:r>
            <a:r>
              <a:rPr b="1">
                <a:solidFill>
                  <a:srgbClr val="01D267"/>
                </a:solidFill>
              </a:rPr>
              <a:t>sagittal axis</a:t>
            </a:r>
            <a:r>
              <a:t>.</a:t>
            </a:r>
          </a:p>
          <a:p>
            <a:pPr lvl="1"/>
            <a:r>
              <a:rPr b="1">
                <a:solidFill>
                  <a:srgbClr val="01D267"/>
                </a:solidFill>
              </a:rPr>
              <a:t>Transverse plane</a:t>
            </a:r>
            <a:r>
              <a:t> and </a:t>
            </a:r>
            <a:r>
              <a:rPr b="1">
                <a:solidFill>
                  <a:srgbClr val="01D267"/>
                </a:solidFill>
              </a:rPr>
              <a:t>longitudinal axis</a:t>
            </a:r>
            <a:r>
              <a:t>.</a:t>
            </a:r>
          </a:p>
          <a:p>
            <a:pPr lvl="1"/>
            <a:r>
              <a:rPr b="1">
                <a:solidFill>
                  <a:srgbClr val="01D267"/>
                </a:solidFill>
              </a:rPr>
              <a:t>Sagittal plane</a:t>
            </a:r>
            <a:r>
              <a:t> and </a:t>
            </a:r>
            <a:r>
              <a:rPr b="1">
                <a:solidFill>
                  <a:srgbClr val="01D267"/>
                </a:solidFill>
              </a:rPr>
              <a:t>transverse axis</a:t>
            </a:r>
            <a:r>
              <a:t>.</a:t>
            </a:r>
          </a:p>
        </p:txBody>
      </p:sp>
      <p:sp>
        <p:nvSpPr>
          <p:cNvPr id="129" name="Planes and Axes"/>
          <p:cNvSpPr txBox="1">
            <a:spLocks noGrp="1"/>
          </p:cNvSpPr>
          <p:nvPr>
            <p:ph type="title" idx="4294967295"/>
          </p:nvPr>
        </p:nvSpPr>
        <p:spPr>
          <a:xfrm>
            <a:off x="2413000" y="675493"/>
            <a:ext cx="8686800" cy="762000"/>
          </a:xfrm>
          <a:prstGeom prst="rect">
            <a:avLst/>
          </a:prstGeom>
        </p:spPr>
        <p:txBody>
          <a:bodyPr/>
          <a:lstStyle>
            <a:lvl1pPr defTabSz="549148">
              <a:defRPr sz="4324">
                <a:effectLst>
                  <a:outerShdw dist="43740" dir="2700000" rotWithShape="0">
                    <a:srgbClr val="000000">
                      <a:alpha val="33333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dirty="0"/>
              <a:t>Planes and </a:t>
            </a:r>
            <a:r>
              <a:rPr lang="en-AU" dirty="0"/>
              <a:t>a</a:t>
            </a:r>
            <a:r>
              <a:rPr dirty="0" err="1"/>
              <a:t>xes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" grpId="1" build="p" bldLvl="5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pasted-image.png" descr="pasted-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1129" y="4920396"/>
            <a:ext cx="4881071" cy="3255636"/>
          </a:xfrm>
          <a:prstGeom prst="rect">
            <a:avLst/>
          </a:prstGeom>
          <a:ln w="12700">
            <a:miter lim="400000"/>
          </a:ln>
        </p:spPr>
      </p:pic>
      <p:sp>
        <p:nvSpPr>
          <p:cNvPr id="132" name="Cartwheel"/>
          <p:cNvSpPr txBox="1"/>
          <p:nvPr/>
        </p:nvSpPr>
        <p:spPr>
          <a:xfrm>
            <a:off x="8901298" y="4075200"/>
            <a:ext cx="2299396" cy="6200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spcBef>
                <a:spcPts val="2500"/>
              </a:spcBef>
              <a:defRPr b="1">
                <a:solidFill>
                  <a:srgbClr val="01D267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Cartwheel</a:t>
            </a:r>
          </a:p>
        </p:txBody>
      </p:sp>
      <p:grpSp>
        <p:nvGrpSpPr>
          <p:cNvPr id="142" name="Group"/>
          <p:cNvGrpSpPr/>
          <p:nvPr/>
        </p:nvGrpSpPr>
        <p:grpSpPr>
          <a:xfrm>
            <a:off x="1331407" y="3237422"/>
            <a:ext cx="5751608" cy="5561027"/>
            <a:chOff x="0" y="0"/>
            <a:chExt cx="5751607" cy="5561025"/>
          </a:xfrm>
        </p:grpSpPr>
        <p:grpSp>
          <p:nvGrpSpPr>
            <p:cNvPr id="139" name="Group"/>
            <p:cNvGrpSpPr/>
            <p:nvPr/>
          </p:nvGrpSpPr>
          <p:grpSpPr>
            <a:xfrm>
              <a:off x="49777" y="368108"/>
              <a:ext cx="5701831" cy="5192918"/>
              <a:chOff x="0" y="0"/>
              <a:chExt cx="5701829" cy="5192917"/>
            </a:xfrm>
          </p:grpSpPr>
          <p:grpSp>
            <p:nvGrpSpPr>
              <p:cNvPr id="136" name="Group"/>
              <p:cNvGrpSpPr/>
              <p:nvPr/>
            </p:nvGrpSpPr>
            <p:grpSpPr>
              <a:xfrm>
                <a:off x="0" y="0"/>
                <a:ext cx="5062072" cy="5192918"/>
                <a:chOff x="0" y="0"/>
                <a:chExt cx="5062071" cy="5192917"/>
              </a:xfrm>
            </p:grpSpPr>
            <p:pic>
              <p:nvPicPr>
                <p:cNvPr id="133" name="pasted-image.png" descr="pasted-image.png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0" y="0"/>
                  <a:ext cx="5062072" cy="5192918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sp>
              <p:nvSpPr>
                <p:cNvPr id="134" name="Line"/>
                <p:cNvSpPr/>
                <p:nvPr/>
              </p:nvSpPr>
              <p:spPr>
                <a:xfrm>
                  <a:off x="2367508" y="2099265"/>
                  <a:ext cx="1387894" cy="664510"/>
                </a:xfrm>
                <a:prstGeom prst="line">
                  <a:avLst/>
                </a:prstGeom>
                <a:noFill/>
                <a:ln w="63500" cap="flat">
                  <a:solidFill>
                    <a:srgbClr val="000000"/>
                  </a:solidFill>
                  <a:prstDash val="solid"/>
                  <a:miter lim="400000"/>
                  <a:tailEnd type="triangle" w="med" len="med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>
                    <a:defRPr sz="2400"/>
                  </a:pPr>
                  <a:endParaRPr/>
                </a:p>
              </p:txBody>
            </p:sp>
            <p:sp>
              <p:nvSpPr>
                <p:cNvPr id="135" name="Line"/>
                <p:cNvSpPr/>
                <p:nvPr/>
              </p:nvSpPr>
              <p:spPr>
                <a:xfrm flipH="1" flipV="1">
                  <a:off x="812550" y="1293208"/>
                  <a:ext cx="838202" cy="460982"/>
                </a:xfrm>
                <a:prstGeom prst="line">
                  <a:avLst/>
                </a:prstGeom>
                <a:noFill/>
                <a:ln w="63500" cap="flat">
                  <a:solidFill>
                    <a:srgbClr val="000000"/>
                  </a:solidFill>
                  <a:prstDash val="solid"/>
                  <a:miter lim="400000"/>
                  <a:tailEnd type="triangle" w="med" len="med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>
                    <a:defRPr sz="2400"/>
                  </a:pPr>
                  <a:endParaRPr/>
                </a:p>
              </p:txBody>
            </p:sp>
          </p:grpSp>
          <p:sp>
            <p:nvSpPr>
              <p:cNvPr id="137" name="Frontal Plane"/>
              <p:cNvSpPr/>
              <p:nvPr/>
            </p:nvSpPr>
            <p:spPr>
              <a:xfrm>
                <a:off x="4193914" y="67052"/>
                <a:ext cx="1507916" cy="938639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>
                      <a:hueOff val="-2473793"/>
                      <a:satOff val="-50209"/>
                      <a:lumOff val="23543"/>
                    </a:schemeClr>
                  </a:gs>
                  <a:gs pos="100000">
                    <a:schemeClr val="accent2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>
                <a:outerShdw blurRad="38100" dist="25400" dir="5400000" rotWithShape="0">
                  <a:srgbClr val="000000">
                    <a:alpha val="50000"/>
                  </a:srgbClr>
                </a:outerShdw>
              </a:effectLst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ctr">
                <a:noAutofit/>
              </a:bodyPr>
              <a:lstStyle>
                <a:lvl1pPr>
                  <a:defRPr sz="2400">
                    <a:solidFill>
                      <a:srgbClr val="FFFFFF"/>
                    </a:solidFill>
                  </a:defRPr>
                </a:lvl1pPr>
              </a:lstStyle>
              <a:p>
                <a:r>
                  <a:t>Frontal Plane</a:t>
                </a:r>
              </a:p>
            </p:txBody>
          </p:sp>
          <p:sp>
            <p:nvSpPr>
              <p:cNvPr id="138" name="Sagittal Axis"/>
              <p:cNvSpPr/>
              <p:nvPr/>
            </p:nvSpPr>
            <p:spPr>
              <a:xfrm>
                <a:off x="3874772" y="2473328"/>
                <a:ext cx="1507916" cy="938639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>
                      <a:hueOff val="-2473793"/>
                      <a:satOff val="-50209"/>
                      <a:lumOff val="23543"/>
                    </a:schemeClr>
                  </a:gs>
                  <a:gs pos="100000">
                    <a:schemeClr val="accent2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>
                <a:outerShdw blurRad="38100" dist="25400" dir="5400000" rotWithShape="0">
                  <a:srgbClr val="000000">
                    <a:alpha val="50000"/>
                  </a:srgbClr>
                </a:outerShdw>
              </a:effectLst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ctr">
                <a:noAutofit/>
              </a:bodyPr>
              <a:lstStyle>
                <a:lvl1pPr>
                  <a:defRPr sz="2400">
                    <a:solidFill>
                      <a:srgbClr val="FFFFFF"/>
                    </a:solidFill>
                  </a:defRPr>
                </a:lvl1pPr>
              </a:lstStyle>
              <a:p>
                <a:r>
                  <a:t>Sagittal Axis</a:t>
                </a:r>
              </a:p>
            </p:txBody>
          </p:sp>
        </p:grpSp>
        <p:sp>
          <p:nvSpPr>
            <p:cNvPr id="140" name="Shape"/>
            <p:cNvSpPr/>
            <p:nvPr/>
          </p:nvSpPr>
          <p:spPr>
            <a:xfrm>
              <a:off x="0" y="0"/>
              <a:ext cx="1408985" cy="10198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2302"/>
                  </a:moveTo>
                  <a:lnTo>
                    <a:pt x="0" y="0"/>
                  </a:lnTo>
                  <a:lnTo>
                    <a:pt x="87" y="21301"/>
                  </a:lnTo>
                  <a:lnTo>
                    <a:pt x="11074" y="21600"/>
                  </a:lnTo>
                  <a:lnTo>
                    <a:pt x="11074" y="15143"/>
                  </a:lnTo>
                  <a:lnTo>
                    <a:pt x="21600" y="12302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400"/>
              </a:pPr>
              <a:endParaRPr/>
            </a:p>
          </p:txBody>
        </p:sp>
        <p:sp>
          <p:nvSpPr>
            <p:cNvPr id="141" name="Shape"/>
            <p:cNvSpPr/>
            <p:nvPr/>
          </p:nvSpPr>
          <p:spPr>
            <a:xfrm>
              <a:off x="3881849" y="1726973"/>
              <a:ext cx="1519881" cy="7329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7013"/>
                  </a:moveTo>
                  <a:lnTo>
                    <a:pt x="3084" y="0"/>
                  </a:lnTo>
                  <a:lnTo>
                    <a:pt x="21600" y="1340"/>
                  </a:lnTo>
                  <a:lnTo>
                    <a:pt x="20640" y="21600"/>
                  </a:lnTo>
                  <a:lnTo>
                    <a:pt x="0" y="17013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400"/>
              </a:pPr>
              <a:endParaRPr/>
            </a:p>
          </p:txBody>
        </p:sp>
      </p:grpSp>
      <p:sp>
        <p:nvSpPr>
          <p:cNvPr id="143" name="Frontal Plane -Sagittal Axis"/>
          <p:cNvSpPr txBox="1">
            <a:spLocks noGrp="1"/>
          </p:cNvSpPr>
          <p:nvPr>
            <p:ph type="title" idx="4294967295"/>
          </p:nvPr>
        </p:nvSpPr>
        <p:spPr>
          <a:xfrm>
            <a:off x="2413000" y="710001"/>
            <a:ext cx="8686800" cy="762000"/>
          </a:xfrm>
          <a:prstGeom prst="rect">
            <a:avLst/>
          </a:prstGeom>
        </p:spPr>
        <p:txBody>
          <a:bodyPr/>
          <a:lstStyle>
            <a:lvl1pPr defTabSz="549148">
              <a:defRPr sz="4324">
                <a:effectLst>
                  <a:outerShdw dist="43740" dir="2700000" rotWithShape="0">
                    <a:srgbClr val="000000">
                      <a:alpha val="33333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dirty="0"/>
              <a:t>Frontal </a:t>
            </a:r>
            <a:r>
              <a:rPr lang="en-AU" dirty="0"/>
              <a:t>p</a:t>
            </a:r>
            <a:r>
              <a:rPr dirty="0"/>
              <a:t>lane -Sagittal </a:t>
            </a:r>
            <a:r>
              <a:rPr lang="en-AU" dirty="0"/>
              <a:t>a</a:t>
            </a:r>
            <a:r>
              <a:rPr dirty="0" err="1"/>
              <a:t>xis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" grpId="2" animBg="1" advAuto="0"/>
      <p:bldP spid="132" grpId="1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pasted-image.png" descr="pasted-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1660" y="5737595"/>
            <a:ext cx="2349186" cy="3132248"/>
          </a:xfrm>
          <a:prstGeom prst="rect">
            <a:avLst/>
          </a:prstGeom>
          <a:ln w="12700">
            <a:miter lim="400000"/>
          </a:ln>
        </p:spPr>
      </p:pic>
      <p:pic>
        <p:nvPicPr>
          <p:cNvPr id="146" name="pasted-image.png" descr="pasted-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56030" y="3013396"/>
            <a:ext cx="3289301" cy="2463801"/>
          </a:xfrm>
          <a:prstGeom prst="rect">
            <a:avLst/>
          </a:prstGeom>
          <a:ln w="12700">
            <a:miter lim="400000"/>
          </a:ln>
        </p:spPr>
      </p:pic>
      <p:sp>
        <p:nvSpPr>
          <p:cNvPr id="147" name="Discus spin"/>
          <p:cNvSpPr txBox="1"/>
          <p:nvPr/>
        </p:nvSpPr>
        <p:spPr>
          <a:xfrm>
            <a:off x="7642859" y="2132953"/>
            <a:ext cx="2680470" cy="6200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spcBef>
                <a:spcPts val="2500"/>
              </a:spcBef>
              <a:defRPr b="1">
                <a:solidFill>
                  <a:srgbClr val="01D267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Discus spin</a:t>
            </a:r>
          </a:p>
        </p:txBody>
      </p:sp>
      <p:sp>
        <p:nvSpPr>
          <p:cNvPr id="148" name="360o  Spin"/>
          <p:cNvSpPr txBox="1"/>
          <p:nvPr/>
        </p:nvSpPr>
        <p:spPr>
          <a:xfrm>
            <a:off x="10797978" y="6336072"/>
            <a:ext cx="1147986" cy="1153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spcBef>
                <a:spcPts val="2500"/>
              </a:spcBef>
              <a:defRPr b="1">
                <a:solidFill>
                  <a:srgbClr val="01D267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360</a:t>
            </a:r>
            <a:r>
              <a:rPr baseline="31999"/>
              <a:t>o </a:t>
            </a:r>
            <a:br>
              <a:rPr baseline="31999"/>
            </a:br>
            <a:r>
              <a:t>Spin</a:t>
            </a:r>
          </a:p>
        </p:txBody>
      </p:sp>
      <p:grpSp>
        <p:nvGrpSpPr>
          <p:cNvPr id="157" name="Group"/>
          <p:cNvGrpSpPr/>
          <p:nvPr/>
        </p:nvGrpSpPr>
        <p:grpSpPr>
          <a:xfrm>
            <a:off x="1344107" y="2008341"/>
            <a:ext cx="5939655" cy="6771041"/>
            <a:chOff x="0" y="0"/>
            <a:chExt cx="5939654" cy="6771040"/>
          </a:xfrm>
        </p:grpSpPr>
        <p:grpSp>
          <p:nvGrpSpPr>
            <p:cNvPr id="154" name="Group"/>
            <p:cNvGrpSpPr/>
            <p:nvPr/>
          </p:nvGrpSpPr>
          <p:grpSpPr>
            <a:xfrm>
              <a:off x="37077" y="0"/>
              <a:ext cx="5902578" cy="6771041"/>
              <a:chOff x="0" y="0"/>
              <a:chExt cx="5902576" cy="6771040"/>
            </a:xfrm>
          </p:grpSpPr>
          <p:pic>
            <p:nvPicPr>
              <p:cNvPr id="149" name="pasted-image.png" descr="pasted-image.png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0" y="1513619"/>
                <a:ext cx="5122368" cy="5254773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50" name="Line"/>
              <p:cNvSpPr/>
              <p:nvPr/>
            </p:nvSpPr>
            <p:spPr>
              <a:xfrm flipV="1">
                <a:off x="2224466" y="866676"/>
                <a:ext cx="1" cy="949820"/>
              </a:xfrm>
              <a:prstGeom prst="line">
                <a:avLst/>
              </a:prstGeom>
              <a:noFill/>
              <a:ln w="63500" cap="flat">
                <a:solidFill>
                  <a:srgbClr val="000000"/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/>
                </a:pPr>
                <a:endParaRPr/>
              </a:p>
            </p:txBody>
          </p:sp>
          <p:sp>
            <p:nvSpPr>
              <p:cNvPr id="151" name="Line"/>
              <p:cNvSpPr/>
              <p:nvPr/>
            </p:nvSpPr>
            <p:spPr>
              <a:xfrm flipH="1">
                <a:off x="2246410" y="4772748"/>
                <a:ext cx="1" cy="1998293"/>
              </a:xfrm>
              <a:prstGeom prst="line">
                <a:avLst/>
              </a:prstGeom>
              <a:noFill/>
              <a:ln w="63500" cap="flat">
                <a:solidFill>
                  <a:srgbClr val="000000"/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/>
                </a:pPr>
                <a:endParaRPr/>
              </a:p>
            </p:txBody>
          </p:sp>
          <p:sp>
            <p:nvSpPr>
              <p:cNvPr id="152" name="Transverse Plane"/>
              <p:cNvSpPr/>
              <p:nvPr/>
            </p:nvSpPr>
            <p:spPr>
              <a:xfrm>
                <a:off x="4275005" y="2624490"/>
                <a:ext cx="1627572" cy="94982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>
                      <a:hueOff val="-2473793"/>
                      <a:satOff val="-50209"/>
                      <a:lumOff val="23543"/>
                    </a:schemeClr>
                  </a:gs>
                  <a:gs pos="100000">
                    <a:schemeClr val="accent2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>
                <a:outerShdw blurRad="38100" dist="25400" dir="5400000" rotWithShape="0">
                  <a:srgbClr val="000000">
                    <a:alpha val="50000"/>
                  </a:srgbClr>
                </a:outerShdw>
              </a:effectLst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ctr">
                <a:noAutofit/>
              </a:bodyPr>
              <a:lstStyle>
                <a:lvl1pPr>
                  <a:defRPr sz="2400">
                    <a:solidFill>
                      <a:srgbClr val="FFFFFF"/>
                    </a:solidFill>
                  </a:defRPr>
                </a:lvl1pPr>
              </a:lstStyle>
              <a:p>
                <a:r>
                  <a:t>Transverse Plane</a:t>
                </a:r>
              </a:p>
            </p:txBody>
          </p:sp>
          <p:sp>
            <p:nvSpPr>
              <p:cNvPr id="153" name="Longitudinal Axis"/>
              <p:cNvSpPr/>
              <p:nvPr/>
            </p:nvSpPr>
            <p:spPr>
              <a:xfrm>
                <a:off x="2457583" y="0"/>
                <a:ext cx="1822693" cy="949819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>
                      <a:hueOff val="-2473793"/>
                      <a:satOff val="-50209"/>
                      <a:lumOff val="23543"/>
                    </a:schemeClr>
                  </a:gs>
                  <a:gs pos="100000">
                    <a:schemeClr val="accent2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>
                <a:outerShdw blurRad="38100" dist="25400" dir="5400000" rotWithShape="0">
                  <a:srgbClr val="000000">
                    <a:alpha val="50000"/>
                  </a:srgbClr>
                </a:outerShdw>
              </a:effectLst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ctr">
                <a:noAutofit/>
              </a:bodyPr>
              <a:lstStyle>
                <a:lvl1pPr>
                  <a:defRPr sz="2400">
                    <a:solidFill>
                      <a:srgbClr val="FFFFFF"/>
                    </a:solidFill>
                  </a:defRPr>
                </a:lvl1pPr>
              </a:lstStyle>
              <a:p>
                <a:r>
                  <a:t>Longitudinal Axis</a:t>
                </a:r>
              </a:p>
            </p:txBody>
          </p:sp>
        </p:grpSp>
        <p:sp>
          <p:nvSpPr>
            <p:cNvPr id="155" name="Shape"/>
            <p:cNvSpPr/>
            <p:nvPr/>
          </p:nvSpPr>
          <p:spPr>
            <a:xfrm>
              <a:off x="0" y="1127481"/>
              <a:ext cx="1408985" cy="10198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2302"/>
                  </a:moveTo>
                  <a:lnTo>
                    <a:pt x="0" y="0"/>
                  </a:lnTo>
                  <a:lnTo>
                    <a:pt x="87" y="21301"/>
                  </a:lnTo>
                  <a:lnTo>
                    <a:pt x="11074" y="21600"/>
                  </a:lnTo>
                  <a:lnTo>
                    <a:pt x="11074" y="15143"/>
                  </a:lnTo>
                  <a:lnTo>
                    <a:pt x="21600" y="12302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400"/>
              </a:pPr>
              <a:endParaRPr/>
            </a:p>
          </p:txBody>
        </p:sp>
        <p:sp>
          <p:nvSpPr>
            <p:cNvPr id="156" name="Shape"/>
            <p:cNvSpPr/>
            <p:nvPr/>
          </p:nvSpPr>
          <p:spPr>
            <a:xfrm>
              <a:off x="3505075" y="1580789"/>
              <a:ext cx="1592138" cy="9517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8507"/>
                  </a:moveTo>
                  <a:lnTo>
                    <a:pt x="20654" y="0"/>
                  </a:lnTo>
                  <a:lnTo>
                    <a:pt x="21600" y="21499"/>
                  </a:lnTo>
                  <a:lnTo>
                    <a:pt x="8845" y="21600"/>
                  </a:lnTo>
                  <a:lnTo>
                    <a:pt x="0" y="8507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400"/>
              </a:pPr>
              <a:endParaRPr/>
            </a:p>
          </p:txBody>
        </p:sp>
      </p:grpSp>
      <p:sp>
        <p:nvSpPr>
          <p:cNvPr id="158" name="Transverse Plane-Longitudinal Axis"/>
          <p:cNvSpPr txBox="1">
            <a:spLocks noGrp="1"/>
          </p:cNvSpPr>
          <p:nvPr>
            <p:ph type="title" idx="4294967295"/>
          </p:nvPr>
        </p:nvSpPr>
        <p:spPr>
          <a:xfrm>
            <a:off x="2792562" y="710001"/>
            <a:ext cx="8686800" cy="762000"/>
          </a:xfrm>
          <a:prstGeom prst="rect">
            <a:avLst/>
          </a:prstGeom>
        </p:spPr>
        <p:txBody>
          <a:bodyPr/>
          <a:lstStyle>
            <a:lvl1pPr defTabSz="543305">
              <a:defRPr sz="4278">
                <a:effectLst>
                  <a:outerShdw dist="43274" dir="2700000" rotWithShape="0">
                    <a:srgbClr val="000000">
                      <a:alpha val="33333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dirty="0"/>
              <a:t>Transverse </a:t>
            </a:r>
            <a:r>
              <a:rPr lang="en-AU" dirty="0"/>
              <a:t>p</a:t>
            </a:r>
            <a:r>
              <a:rPr dirty="0"/>
              <a:t>lane-Longitudinal </a:t>
            </a:r>
            <a:r>
              <a:rPr lang="en-AU" dirty="0"/>
              <a:t>a</a:t>
            </a:r>
            <a:r>
              <a:rPr dirty="0" err="1"/>
              <a:t>xis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" grpId="3" animBg="1" advAuto="0"/>
      <p:bldP spid="146" grpId="2" animBg="1" advAuto="0"/>
      <p:bldP spid="147" grpId="1" animBg="1" advAuto="0"/>
      <p:bldP spid="148" grpId="4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pasted-image.png" descr="pasted-image.png"/>
          <p:cNvPicPr>
            <a:picLocks noChangeAspect="1"/>
          </p:cNvPicPr>
          <p:nvPr/>
        </p:nvPicPr>
        <p:blipFill>
          <a:blip r:embed="rId2"/>
          <a:srcRect r="42788" b="32971"/>
          <a:stretch>
            <a:fillRect/>
          </a:stretch>
        </p:blipFill>
        <p:spPr>
          <a:xfrm>
            <a:off x="6917729" y="6782849"/>
            <a:ext cx="3040608" cy="2374894"/>
          </a:xfrm>
          <a:prstGeom prst="rect">
            <a:avLst/>
          </a:prstGeom>
          <a:ln w="12700">
            <a:miter lim="400000"/>
          </a:ln>
        </p:spPr>
      </p:pic>
      <p:pic>
        <p:nvPicPr>
          <p:cNvPr id="161" name="Running vector - silohette.jpg" descr="Running vector - silohette.jpg"/>
          <p:cNvPicPr>
            <a:picLocks noChangeAspect="1"/>
          </p:cNvPicPr>
          <p:nvPr/>
        </p:nvPicPr>
        <p:blipFill>
          <a:blip r:embed="rId3"/>
          <a:srcRect l="42741" t="50251" r="26665" b="25110"/>
          <a:stretch>
            <a:fillRect/>
          </a:stretch>
        </p:blipFill>
        <p:spPr>
          <a:xfrm>
            <a:off x="9791154" y="3819865"/>
            <a:ext cx="2057247" cy="2403133"/>
          </a:xfrm>
          <a:prstGeom prst="rect">
            <a:avLst/>
          </a:prstGeom>
          <a:ln w="12700">
            <a:miter lim="400000"/>
          </a:ln>
        </p:spPr>
      </p:pic>
      <p:pic>
        <p:nvPicPr>
          <p:cNvPr id="162" name="Throwing Javelin.jpg" descr="Throwing Javelin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02328" y="2445194"/>
            <a:ext cx="2193845" cy="3640273"/>
          </a:xfrm>
          <a:prstGeom prst="rect">
            <a:avLst/>
          </a:prstGeom>
          <a:ln w="12700">
            <a:miter lim="400000"/>
          </a:ln>
        </p:spPr>
      </p:pic>
      <p:sp>
        <p:nvSpPr>
          <p:cNvPr id="163" name="Throw"/>
          <p:cNvSpPr txBox="1"/>
          <p:nvPr/>
        </p:nvSpPr>
        <p:spPr>
          <a:xfrm>
            <a:off x="6640041" y="3057119"/>
            <a:ext cx="1485677" cy="6200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spcBef>
                <a:spcPts val="2500"/>
              </a:spcBef>
              <a:defRPr b="1">
                <a:solidFill>
                  <a:srgbClr val="01D267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Throw</a:t>
            </a:r>
          </a:p>
        </p:txBody>
      </p:sp>
      <p:sp>
        <p:nvSpPr>
          <p:cNvPr id="164" name="Running"/>
          <p:cNvSpPr txBox="1"/>
          <p:nvPr/>
        </p:nvSpPr>
        <p:spPr>
          <a:xfrm>
            <a:off x="10552999" y="3175098"/>
            <a:ext cx="1967881" cy="6200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spcBef>
                <a:spcPts val="2500"/>
              </a:spcBef>
              <a:defRPr b="1">
                <a:solidFill>
                  <a:srgbClr val="01D267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Running</a:t>
            </a:r>
          </a:p>
        </p:txBody>
      </p:sp>
      <p:sp>
        <p:nvSpPr>
          <p:cNvPr id="165" name="Somersault"/>
          <p:cNvSpPr txBox="1"/>
          <p:nvPr/>
        </p:nvSpPr>
        <p:spPr>
          <a:xfrm>
            <a:off x="10234767" y="7481318"/>
            <a:ext cx="2604344" cy="6200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spcBef>
                <a:spcPts val="2500"/>
              </a:spcBef>
              <a:defRPr b="1">
                <a:solidFill>
                  <a:srgbClr val="01D267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Somersault</a:t>
            </a:r>
          </a:p>
        </p:txBody>
      </p:sp>
      <p:grpSp>
        <p:nvGrpSpPr>
          <p:cNvPr id="174" name="Group"/>
          <p:cNvGrpSpPr/>
          <p:nvPr/>
        </p:nvGrpSpPr>
        <p:grpSpPr>
          <a:xfrm>
            <a:off x="447449" y="2987835"/>
            <a:ext cx="6758414" cy="5530530"/>
            <a:chOff x="0" y="0"/>
            <a:chExt cx="6758413" cy="5530528"/>
          </a:xfrm>
        </p:grpSpPr>
        <p:grpSp>
          <p:nvGrpSpPr>
            <p:cNvPr id="171" name="Group"/>
            <p:cNvGrpSpPr/>
            <p:nvPr/>
          </p:nvGrpSpPr>
          <p:grpSpPr>
            <a:xfrm>
              <a:off x="0" y="0"/>
              <a:ext cx="6290754" cy="5530529"/>
              <a:chOff x="0" y="0"/>
              <a:chExt cx="6290753" cy="5530528"/>
            </a:xfrm>
          </p:grpSpPr>
          <p:pic>
            <p:nvPicPr>
              <p:cNvPr id="166" name="pasted-image.png" descr="pasted-image.png"/>
              <p:cNvPicPr>
                <a:picLocks noChangeAspect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>
              <a:xfrm>
                <a:off x="1228682" y="337611"/>
                <a:ext cx="5062072" cy="519291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67" name="Line"/>
              <p:cNvSpPr/>
              <p:nvPr/>
            </p:nvSpPr>
            <p:spPr>
              <a:xfrm flipV="1">
                <a:off x="3759718" y="2138195"/>
                <a:ext cx="1086443" cy="229081"/>
              </a:xfrm>
              <a:prstGeom prst="line">
                <a:avLst/>
              </a:prstGeom>
              <a:noFill/>
              <a:ln w="63500" cap="flat">
                <a:solidFill>
                  <a:srgbClr val="000000"/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/>
                </a:pPr>
                <a:endParaRPr/>
              </a:p>
            </p:txBody>
          </p:sp>
          <p:sp>
            <p:nvSpPr>
              <p:cNvPr id="168" name="Line"/>
              <p:cNvSpPr/>
              <p:nvPr/>
            </p:nvSpPr>
            <p:spPr>
              <a:xfrm flipH="1">
                <a:off x="1377080" y="2457242"/>
                <a:ext cx="1796287" cy="265847"/>
              </a:xfrm>
              <a:prstGeom prst="line">
                <a:avLst/>
              </a:prstGeom>
              <a:noFill/>
              <a:ln w="63500" cap="flat">
                <a:solidFill>
                  <a:srgbClr val="000000"/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2400"/>
                </a:pPr>
                <a:endParaRPr/>
              </a:p>
            </p:txBody>
          </p:sp>
          <p:sp>
            <p:nvSpPr>
              <p:cNvPr id="169" name="Sagittal Plane"/>
              <p:cNvSpPr/>
              <p:nvPr/>
            </p:nvSpPr>
            <p:spPr>
              <a:xfrm>
                <a:off x="380284" y="0"/>
                <a:ext cx="1507916" cy="938639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>
                      <a:hueOff val="-2473793"/>
                      <a:satOff val="-50209"/>
                      <a:lumOff val="23543"/>
                    </a:schemeClr>
                  </a:gs>
                  <a:gs pos="100000">
                    <a:schemeClr val="accent2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>
                <a:outerShdw blurRad="38100" dist="25400" dir="5400000" rotWithShape="0">
                  <a:srgbClr val="000000">
                    <a:alpha val="50000"/>
                  </a:srgbClr>
                </a:outerShdw>
              </a:effectLst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ctr">
                <a:noAutofit/>
              </a:bodyPr>
              <a:lstStyle>
                <a:lvl1pPr>
                  <a:defRPr sz="2400">
                    <a:solidFill>
                      <a:srgbClr val="FFFFFF"/>
                    </a:solidFill>
                  </a:defRPr>
                </a:lvl1pPr>
              </a:lstStyle>
              <a:p>
                <a:r>
                  <a:t>Sagittal Plane</a:t>
                </a:r>
              </a:p>
            </p:txBody>
          </p:sp>
          <p:sp>
            <p:nvSpPr>
              <p:cNvPr id="170" name="Transverse Axis"/>
              <p:cNvSpPr/>
              <p:nvPr/>
            </p:nvSpPr>
            <p:spPr>
              <a:xfrm>
                <a:off x="0" y="2878281"/>
                <a:ext cx="1801237" cy="938639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>
                      <a:hueOff val="-2473793"/>
                      <a:satOff val="-50209"/>
                      <a:lumOff val="23543"/>
                    </a:schemeClr>
                  </a:gs>
                  <a:gs pos="100000">
                    <a:schemeClr val="accent2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>
                <a:outerShdw blurRad="38100" dist="25400" dir="5400000" rotWithShape="0">
                  <a:srgbClr val="000000">
                    <a:alpha val="50000"/>
                  </a:srgbClr>
                </a:outerShdw>
              </a:effectLst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ctr">
                <a:noAutofit/>
              </a:bodyPr>
              <a:lstStyle>
                <a:lvl1pPr>
                  <a:defRPr sz="2400">
                    <a:solidFill>
                      <a:srgbClr val="FFFFFF"/>
                    </a:solidFill>
                  </a:defRPr>
                </a:lvl1pPr>
              </a:lstStyle>
              <a:p>
                <a:r>
                  <a:t>Transverse Axis</a:t>
                </a:r>
              </a:p>
            </p:txBody>
          </p:sp>
        </p:grpSp>
        <p:sp>
          <p:nvSpPr>
            <p:cNvPr id="172" name="Shape"/>
            <p:cNvSpPr/>
            <p:nvPr/>
          </p:nvSpPr>
          <p:spPr>
            <a:xfrm>
              <a:off x="4624990" y="388924"/>
              <a:ext cx="1592139" cy="9517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8507"/>
                  </a:moveTo>
                  <a:lnTo>
                    <a:pt x="20654" y="0"/>
                  </a:lnTo>
                  <a:lnTo>
                    <a:pt x="21600" y="21499"/>
                  </a:lnTo>
                  <a:lnTo>
                    <a:pt x="8845" y="21600"/>
                  </a:lnTo>
                  <a:lnTo>
                    <a:pt x="0" y="8507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400"/>
              </a:pPr>
              <a:endParaRPr/>
            </a:p>
          </p:txBody>
        </p:sp>
        <p:sp>
          <p:nvSpPr>
            <p:cNvPr id="173" name="Shape"/>
            <p:cNvSpPr/>
            <p:nvPr/>
          </p:nvSpPr>
          <p:spPr>
            <a:xfrm>
              <a:off x="5060217" y="1699726"/>
              <a:ext cx="1698197" cy="6887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8605"/>
                  </a:moveTo>
                  <a:lnTo>
                    <a:pt x="97" y="635"/>
                  </a:lnTo>
                  <a:lnTo>
                    <a:pt x="21600" y="0"/>
                  </a:lnTo>
                  <a:lnTo>
                    <a:pt x="20829" y="21600"/>
                  </a:lnTo>
                  <a:lnTo>
                    <a:pt x="0" y="18605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400"/>
              </a:pPr>
              <a:endParaRPr/>
            </a:p>
          </p:txBody>
        </p:sp>
      </p:grpSp>
      <p:sp>
        <p:nvSpPr>
          <p:cNvPr id="175" name="Sagittal Plane-Transverse Axis"/>
          <p:cNvSpPr txBox="1">
            <a:spLocks noGrp="1"/>
          </p:cNvSpPr>
          <p:nvPr>
            <p:ph type="title" idx="4294967295"/>
          </p:nvPr>
        </p:nvSpPr>
        <p:spPr>
          <a:xfrm>
            <a:off x="2516518" y="640989"/>
            <a:ext cx="8686800" cy="762000"/>
          </a:xfrm>
          <a:prstGeom prst="rect">
            <a:avLst/>
          </a:prstGeom>
        </p:spPr>
        <p:txBody>
          <a:bodyPr/>
          <a:lstStyle>
            <a:lvl1pPr defTabSz="549148">
              <a:defRPr sz="4324">
                <a:effectLst>
                  <a:outerShdw dist="43740" dir="2700000" rotWithShape="0">
                    <a:srgbClr val="000000">
                      <a:alpha val="33333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dirty="0"/>
              <a:t>Sagittal </a:t>
            </a:r>
            <a:r>
              <a:rPr lang="en-AU" dirty="0"/>
              <a:t>p</a:t>
            </a:r>
            <a:r>
              <a:rPr dirty="0"/>
              <a:t>lane-Transverse </a:t>
            </a:r>
            <a:r>
              <a:rPr lang="en-AU" dirty="0"/>
              <a:t>a</a:t>
            </a:r>
            <a:r>
              <a:rPr dirty="0" err="1"/>
              <a:t>xis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" grpId="5" animBg="1" advAuto="0"/>
      <p:bldP spid="161" grpId="3" animBg="1" advAuto="0"/>
      <p:bldP spid="162" grpId="1" animBg="1" advAuto="0"/>
      <p:bldP spid="163" grpId="2" animBg="1" advAuto="0"/>
      <p:bldP spid="164" grpId="4" animBg="1" advAuto="0"/>
      <p:bldP spid="165" grpId="6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124</Words>
  <Application>Microsoft Office PowerPoint</Application>
  <PresentationFormat>Custom</PresentationFormat>
  <Paragraphs>32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</vt:lpstr>
      <vt:lpstr>Gill Sans</vt:lpstr>
      <vt:lpstr>Helvetica</vt:lpstr>
      <vt:lpstr>Helvetica (Headings)</vt:lpstr>
      <vt:lpstr>Helvetica Light</vt:lpstr>
      <vt:lpstr>Helvetica Neue</vt:lpstr>
      <vt:lpstr>White</vt:lpstr>
      <vt:lpstr>PowerPoint Presentation</vt:lpstr>
      <vt:lpstr>PowerPoint Presentation</vt:lpstr>
      <vt:lpstr>Planes and axes</vt:lpstr>
      <vt:lpstr>Frontal plane -Sagittal axis</vt:lpstr>
      <vt:lpstr>Transverse plane-Longitudinal axis</vt:lpstr>
      <vt:lpstr>Sagittal plane-Transverse axis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AWild</dc:creator>
  <cp:lastModifiedBy>Nadine Wild</cp:lastModifiedBy>
  <cp:revision>3</cp:revision>
  <dcterms:modified xsi:type="dcterms:W3CDTF">2025-10-24T02:58:09Z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603dfd7-d93a-4381-a340-2995d8282205_Enabled">
    <vt:lpwstr>true</vt:lpwstr>
  </property>
  <property fmtid="{D5CDD505-2E9C-101B-9397-08002B2CF9AE}" pid="3" name="MSIP_Label_b603dfd7-d93a-4381-a340-2995d8282205_SetDate">
    <vt:lpwstr>2025-10-24T02:55:31Z</vt:lpwstr>
  </property>
  <property fmtid="{D5CDD505-2E9C-101B-9397-08002B2CF9AE}" pid="4" name="MSIP_Label_b603dfd7-d93a-4381-a340-2995d8282205_Method">
    <vt:lpwstr>Standard</vt:lpwstr>
  </property>
  <property fmtid="{D5CDD505-2E9C-101B-9397-08002B2CF9AE}" pid="5" name="MSIP_Label_b603dfd7-d93a-4381-a340-2995d8282205_Name">
    <vt:lpwstr>OFFICIAL</vt:lpwstr>
  </property>
  <property fmtid="{D5CDD505-2E9C-101B-9397-08002B2CF9AE}" pid="6" name="MSIP_Label_b603dfd7-d93a-4381-a340-2995d8282205_SiteId">
    <vt:lpwstr>05a0e69a-418a-47c1-9c25-9387261bf991</vt:lpwstr>
  </property>
  <property fmtid="{D5CDD505-2E9C-101B-9397-08002B2CF9AE}" pid="7" name="MSIP_Label_b603dfd7-d93a-4381-a340-2995d8282205_ActionId">
    <vt:lpwstr>e56e71fa-5f69-4bfc-b3e1-81bf21feb53e</vt:lpwstr>
  </property>
  <property fmtid="{D5CDD505-2E9C-101B-9397-08002B2CF9AE}" pid="8" name="MSIP_Label_b603dfd7-d93a-4381-a340-2995d8282205_ContentBits">
    <vt:lpwstr>0</vt:lpwstr>
  </property>
  <property fmtid="{D5CDD505-2E9C-101B-9397-08002B2CF9AE}" pid="9" name="MSIP_Label_b603dfd7-d93a-4381-a340-2995d8282205_Tag">
    <vt:lpwstr>10, 3, 0, 1</vt:lpwstr>
  </property>
</Properties>
</file>