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  <p:sldMasterId id="2147483653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77E35E-0F44-459C-A693-58E546686A66}" v="2" dt="2026-08-12T04:39:31.418"/>
  </p1510:revLst>
</p1510:revInfo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789" autoAdjust="0"/>
    <p:restoredTop sz="94690"/>
  </p:normalViewPr>
  <p:slideViewPr>
    <p:cSldViewPr snapToGrid="0" snapToObjects="1">
      <p:cViewPr>
        <p:scale>
          <a:sx n="42" d="100"/>
          <a:sy n="42" d="100"/>
        </p:scale>
        <p:origin x="3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undo custSel modSld">
      <pc:chgData name="Nadine Wild" userId="d2fad3d3-e8f2-49cc-9b88-830c9ac61e23" providerId="ADAL" clId="{905C07AB-5E61-469D-8ED2-F9AB5C24D518}" dt="2026-08-12T04:40:37.676" v="23" actId="20577"/>
      <pc:docMkLst>
        <pc:docMk/>
      </pc:docMkLst>
      <pc:sldChg chg="delSp modSp mod">
        <pc:chgData name="Nadine Wild" userId="d2fad3d3-e8f2-49cc-9b88-830c9ac61e23" providerId="ADAL" clId="{905C07AB-5E61-469D-8ED2-F9AB5C24D518}" dt="2026-08-12T04:39:49.716" v="20" actId="1036"/>
        <pc:sldMkLst>
          <pc:docMk/>
          <pc:sldMk cId="0" sldId="257"/>
        </pc:sldMkLst>
        <pc:spChg chg="mod topLvl">
          <ac:chgData name="Nadine Wild" userId="d2fad3d3-e8f2-49cc-9b88-830c9ac61e23" providerId="ADAL" clId="{905C07AB-5E61-469D-8ED2-F9AB5C24D518}" dt="2026-08-12T04:37:43.456" v="4" actId="20577"/>
          <ac:spMkLst>
            <pc:docMk/>
            <pc:sldMk cId="0" sldId="257"/>
            <ac:spMk id="52" creationId="{00000000-0000-0000-0000-000000000000}"/>
          </ac:spMkLst>
        </pc:spChg>
        <pc:spChg chg="mod topLvl">
          <ac:chgData name="Nadine Wild" userId="d2fad3d3-e8f2-49cc-9b88-830c9ac61e23" providerId="ADAL" clId="{905C07AB-5E61-469D-8ED2-F9AB5C24D518}" dt="2026-08-12T04:39:41.656" v="10" actId="20577"/>
          <ac:spMkLst>
            <pc:docMk/>
            <pc:sldMk cId="0" sldId="257"/>
            <ac:spMk id="55" creationId="{00000000-0000-0000-0000-000000000000}"/>
          </ac:spMkLst>
        </pc:spChg>
        <pc:grpChg chg="del">
          <ac:chgData name="Nadine Wild" userId="d2fad3d3-e8f2-49cc-9b88-830c9ac61e23" providerId="ADAL" clId="{905C07AB-5E61-469D-8ED2-F9AB5C24D518}" dt="2026-08-12T04:36:42.888" v="0" actId="165"/>
          <ac:grpSpMkLst>
            <pc:docMk/>
            <pc:sldMk cId="0" sldId="257"/>
            <ac:grpSpMk id="53" creationId="{00000000-0000-0000-0000-000000000000}"/>
          </ac:grpSpMkLst>
        </pc:grpChg>
        <pc:grpChg chg="del mod">
          <ac:chgData name="Nadine Wild" userId="d2fad3d3-e8f2-49cc-9b88-830c9ac61e23" providerId="ADAL" clId="{905C07AB-5E61-469D-8ED2-F9AB5C24D518}" dt="2026-08-12T04:39:31.418" v="8" actId="165"/>
          <ac:grpSpMkLst>
            <pc:docMk/>
            <pc:sldMk cId="0" sldId="257"/>
            <ac:grpSpMk id="56" creationId="{00000000-0000-0000-0000-000000000000}"/>
          </ac:grpSpMkLst>
        </pc:grpChg>
        <pc:picChg chg="mod topLvl">
          <ac:chgData name="Nadine Wild" userId="d2fad3d3-e8f2-49cc-9b88-830c9ac61e23" providerId="ADAL" clId="{905C07AB-5E61-469D-8ED2-F9AB5C24D518}" dt="2026-08-12T04:39:23.319" v="5" actId="1076"/>
          <ac:picMkLst>
            <pc:docMk/>
            <pc:sldMk cId="0" sldId="257"/>
            <ac:picMk id="51" creationId="{00000000-0000-0000-0000-000000000000}"/>
          </ac:picMkLst>
        </pc:picChg>
        <pc:picChg chg="mod topLvl">
          <ac:chgData name="Nadine Wild" userId="d2fad3d3-e8f2-49cc-9b88-830c9ac61e23" providerId="ADAL" clId="{905C07AB-5E61-469D-8ED2-F9AB5C24D518}" dt="2026-08-12T04:39:49.716" v="20" actId="1036"/>
          <ac:picMkLst>
            <pc:docMk/>
            <pc:sldMk cId="0" sldId="257"/>
            <ac:picMk id="54" creationId="{00000000-0000-0000-0000-000000000000}"/>
          </ac:picMkLst>
        </pc:picChg>
      </pc:sldChg>
      <pc:sldChg chg="modSp mod">
        <pc:chgData name="Nadine Wild" userId="d2fad3d3-e8f2-49cc-9b88-830c9ac61e23" providerId="ADAL" clId="{905C07AB-5E61-469D-8ED2-F9AB5C24D518}" dt="2026-08-12T04:40:37.676" v="23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8-12T04:40:37.676" v="23" actId="20577"/>
          <ac:spMkLst>
            <pc:docMk/>
            <pc:sldMk cId="0" sldId="263"/>
            <ac:spMk id="7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ster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4" descr="A white line with blue light&#10;&#10;AI-generated content may be incorrect.">
            <a:extLst>
              <a:ext uri="{FF2B5EF4-FFF2-40B4-BE49-F238E27FC236}">
                <a16:creationId xmlns:a16="http://schemas.microsoft.com/office/drawing/2014/main" id="{6D131DB8-4E2B-3071-2565-EEDF651B9A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11001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DEF58AB-7CAA-6BD9-FE0F-95CA960F4AAD}"/>
              </a:ext>
            </a:extLst>
          </p:cNvPr>
          <p:cNvSpPr>
            <a:spLocks/>
          </p:cNvSpPr>
          <p:nvPr userDrawn="1"/>
        </p:nvSpPr>
        <p:spPr bwMode="auto">
          <a:xfrm>
            <a:off x="5014216" y="789241"/>
            <a:ext cx="2803332" cy="70275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ctr" eaLnBrk="1">
              <a:defRPr/>
            </a:pPr>
            <a:r>
              <a:rPr lang="en-US" altLang="en-US" sz="3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</a:t>
            </a:r>
            <a:r>
              <a:rPr lang="en-US" altLang="en-US" sz="3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Verbalise</a:t>
            </a:r>
            <a:r>
              <a:rPr lang="en-US" altLang="en-US" sz="3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/>
          <a:lstStyle>
            <a:lvl1pPr algn="l">
              <a:spcBef>
                <a:spcPts val="1700"/>
              </a:spcBef>
              <a:defRPr sz="4000">
                <a:latin typeface="+mn-lt"/>
                <a:ea typeface="+mn-ea"/>
                <a:cs typeface="+mn-cs"/>
                <a:sym typeface="Arial"/>
              </a:defRPr>
            </a:lvl1pPr>
            <a:lvl2pPr marL="584200" indent="-584200" algn="l">
              <a:spcBef>
                <a:spcPts val="1700"/>
              </a:spcBef>
              <a:buSzPct val="100000"/>
              <a:buAutoNum type="arabicPeriod"/>
              <a:defRPr sz="4000">
                <a:latin typeface="+mn-lt"/>
                <a:ea typeface="+mn-ea"/>
                <a:cs typeface="+mn-cs"/>
                <a:sym typeface="Arial"/>
              </a:defRPr>
            </a:lvl2pPr>
            <a:lvl3pPr marL="1041400" indent="-457200" algn="l">
              <a:spcBef>
                <a:spcPts val="1700"/>
              </a:spcBef>
              <a:buClr>
                <a:srgbClr val="F0AB2B"/>
              </a:buClr>
              <a:buSzPct val="100000"/>
              <a:buFont typeface="Lucida Grande"/>
              <a:buChar char="‣"/>
              <a:defRPr sz="4000">
                <a:latin typeface="+mn-lt"/>
                <a:ea typeface="+mn-ea"/>
                <a:cs typeface="+mn-cs"/>
                <a:sym typeface="Arial"/>
              </a:defRPr>
            </a:lvl3pPr>
            <a:lvl4pPr marL="1498600" indent="-431800" algn="l">
              <a:spcBef>
                <a:spcPts val="1700"/>
              </a:spcBef>
              <a:buClr>
                <a:srgbClr val="F0AB2B"/>
              </a:buClr>
              <a:buSzPct val="100000"/>
              <a:buChar char="-"/>
              <a:defRPr sz="4000">
                <a:latin typeface="+mn-lt"/>
                <a:ea typeface="+mn-ea"/>
                <a:cs typeface="+mn-cs"/>
                <a:sym typeface="Arial"/>
              </a:defRPr>
            </a:lvl4pPr>
            <a:lvl5pPr marL="1498600" indent="-431800" algn="l">
              <a:spcBef>
                <a:spcPts val="1700"/>
              </a:spcBef>
              <a:buSzPct val="100000"/>
              <a:buChar char="-"/>
              <a:defRPr sz="4000">
                <a:latin typeface="+mn-lt"/>
                <a:ea typeface="+mn-ea"/>
                <a:cs typeface="+mn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Picture 4" descr="A white line with blue light&#10;&#10;AI-generated content may be incorrect.">
            <a:extLst>
              <a:ext uri="{FF2B5EF4-FFF2-40B4-BE49-F238E27FC236}">
                <a16:creationId xmlns:a16="http://schemas.microsoft.com/office/drawing/2014/main" id="{10787214-BA10-D14E-6702-104257363B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11001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E9D94CE-63C5-F8F6-72FE-BE7A226ECBB2}"/>
              </a:ext>
            </a:extLst>
          </p:cNvPr>
          <p:cNvSpPr>
            <a:spLocks/>
          </p:cNvSpPr>
          <p:nvPr userDrawn="1"/>
        </p:nvSpPr>
        <p:spPr bwMode="auto">
          <a:xfrm>
            <a:off x="5014216" y="789241"/>
            <a:ext cx="2803332" cy="70275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ctr" eaLnBrk="1">
              <a:defRPr/>
            </a:pPr>
            <a:r>
              <a:rPr lang="en-US" altLang="en-US" sz="3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</a:t>
            </a:r>
            <a:r>
              <a:rPr lang="en-US" altLang="en-US" sz="3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Verbalise</a:t>
            </a:r>
            <a:r>
              <a:rPr lang="en-US" altLang="en-US" sz="3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ster #3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-PE — THE ULTIMATE  RESOURCE CENTRE FOR PE…"/>
          <p:cNvSpPr txBox="1"/>
          <p:nvPr/>
        </p:nvSpPr>
        <p:spPr>
          <a:xfrm>
            <a:off x="8788400" y="2340991"/>
            <a:ext cx="3797300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www.a-pe.co.uk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6A4C4B3E-3B27-AAEC-516A-DA92D0C46B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94FF4-430B-B9EA-2DC2-3B334998B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403460-0DEB-4E26-A73F-5E996ADCB6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97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70F2D-6928-BAEB-2B98-8E5D3A1612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1FC590-5F83-4393-896B-9FD154879F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7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1414F-D79E-30AE-13E3-212D6F8CB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6488A38-ECE2-48EA-AB26-C28C550D64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93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270500"/>
            <a:ext cx="5156200" cy="250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270500"/>
            <a:ext cx="5156200" cy="250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015CF-0E97-9FBE-CC07-BA3C69B604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D875BB-70F7-451E-B812-47D336D217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85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1D037-E7AA-5466-DDB7-64FEEC217E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AFE8A-9ED3-4CB9-BAD6-BEC47E4C75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67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E38B2E-673E-9BD1-B93E-EDBFF4BE39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19B774-ED61-4AB6-8B88-8E73B486B4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479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A03B2D-068C-5CAA-7C3C-1FBB050EE7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30CBD3-B148-4007-AE2E-B22C713704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166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3D2B5-1363-D32F-5049-A32513B7C5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D3EBDA-CA47-4EA6-9571-C31972A7B3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96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D476D0-6744-600A-5F73-0EB924A8D1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17C65D-FC60-4CB2-A955-D5C231281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6716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5CD1E-D8D4-66A6-E255-B002D78C6D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0DC6A6-E821-47C3-8DD3-7FCB109A41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065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905000"/>
            <a:ext cx="2616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905000"/>
            <a:ext cx="7696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5179-3030-F21F-D881-21751FD86D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49356D-6BA2-4C65-8BAA-287DAA2D4D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295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94FF4-430B-B9EA-2DC2-3B334998B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403460-0DEB-4E26-A73F-5E996ADCB6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210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70F2D-6928-BAEB-2B98-8E5D3A1612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1FC590-5F83-4393-896B-9FD154879F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082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1414F-D79E-30AE-13E3-212D6F8CB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6488A38-ECE2-48EA-AB26-C28C550D64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525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270500"/>
            <a:ext cx="5156200" cy="250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270500"/>
            <a:ext cx="5156200" cy="250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015CF-0E97-9FBE-CC07-BA3C69B604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D875BB-70F7-451E-B812-47D336D217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479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1D037-E7AA-5466-DDB7-64FEEC217E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AFE8A-9ED3-4CB9-BAD6-BEC47E4C75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824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E38B2E-673E-9BD1-B93E-EDBFF4BE39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19B774-ED61-4AB6-8B88-8E73B486B4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13046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A03B2D-068C-5CAA-7C3C-1FBB050EE7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30CBD3-B148-4007-AE2E-B22C713704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9822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3D2B5-1363-D32F-5049-A32513B7C5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D3EBDA-CA47-4EA6-9571-C31972A7B3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0897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D476D0-6744-600A-5F73-0EB924A8D1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17C65D-FC60-4CB2-A955-D5C231281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428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5CD1E-D8D4-66A6-E255-B002D78C6D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0DC6A6-E821-47C3-8DD3-7FCB109A41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464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905000"/>
            <a:ext cx="2616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905000"/>
            <a:ext cx="7696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05179-3030-F21F-D881-21751FD86D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49356D-6BA2-4C65-8BAA-287DAA2D4D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29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“Verbalise"/>
          <p:cNvSpPr txBox="1"/>
          <p:nvPr/>
        </p:nvSpPr>
        <p:spPr>
          <a:xfrm>
            <a:off x="2444969" y="3761291"/>
            <a:ext cx="8114862" cy="1287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77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“</a:t>
            </a:r>
            <a:r>
              <a:rPr dirty="0" err="1"/>
              <a:t>Verbalise</a:t>
            </a:r>
            <a:r>
              <a:rPr lang="en-GB" dirty="0"/>
              <a:t>"</a:t>
            </a:r>
            <a:endParaRPr dirty="0"/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5270500"/>
            <a:ext cx="10464800" cy="250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098E41D2-5EC3-4442-5946-C5C9A0D0E6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355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711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1066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1422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64D334-03CD-9A97-AEF0-A794D2A1FF8D}"/>
              </a:ext>
            </a:extLst>
          </p:cNvPr>
          <p:cNvSpPr>
            <a:spLocks/>
          </p:cNvSpPr>
          <p:nvPr/>
        </p:nvSpPr>
        <p:spPr bwMode="auto">
          <a:xfrm>
            <a:off x="2444750" y="3803650"/>
            <a:ext cx="8113713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lIns="50800" tIns="50800" rIns="50800" bIns="50800" anchor="ctr">
            <a:spAutoFit/>
          </a:bodyPr>
          <a:lstStyle>
            <a:lvl1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eaLnBrk="1">
              <a:defRPr/>
            </a:pPr>
            <a:r>
              <a:rPr lang="en-US" altLang="en-US" sz="77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“Verbalise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CAF7312-DFCA-8DE5-3BA5-CBCCBD3C9A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70000" y="1905000"/>
            <a:ext cx="104648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panose="020B0502020104020203" charset="0"/>
              </a:rPr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5D873F-6FB3-801B-2E91-24C490B272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70000" y="5270500"/>
            <a:ext cx="1046480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panose="020B0502020104020203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Gill Sans" panose="020B0502020104020203" charset="0"/>
              </a:rPr>
              <a:t>Second level</a:t>
            </a:r>
          </a:p>
          <a:p>
            <a:pPr lvl="2"/>
            <a:r>
              <a:rPr lang="en-US" altLang="en-US">
                <a:sym typeface="Gill Sans" panose="020B0502020104020203" charset="0"/>
              </a:rPr>
              <a:t>Third level</a:t>
            </a:r>
          </a:p>
          <a:p>
            <a:pPr lvl="3"/>
            <a:r>
              <a:rPr lang="en-US" altLang="en-US">
                <a:sym typeface="Gill Sans" panose="020B0502020104020203" charset="0"/>
              </a:rPr>
              <a:t>Fourth level</a:t>
            </a:r>
          </a:p>
          <a:p>
            <a:pPr lvl="4"/>
            <a:r>
              <a:rPr lang="en-US" altLang="en-US">
                <a:sym typeface="Gill Sans" panose="020B0502020104020203" charset="0"/>
              </a:rPr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D5407A8-3033-1ED3-D30A-6766FB51DC5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1800" smtClean="0"/>
            </a:lvl1pPr>
          </a:lstStyle>
          <a:p>
            <a:pPr>
              <a:defRPr/>
            </a:pPr>
            <a:fld id="{0E5EBBCA-7DAD-4B2D-9B78-9E6332F19E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0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B043EB00-FC30-1FD3-5D1D-DC771AE84A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87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8400" kern="1200">
          <a:solidFill>
            <a:srgbClr val="000000"/>
          </a:solidFill>
          <a:latin typeface="+mj-lt"/>
          <a:ea typeface="+mj-ea"/>
          <a:cs typeface="+mj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5pPr>
      <a:lvl6pPr marL="4572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6pPr>
      <a:lvl7pPr marL="9144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7pPr>
      <a:lvl8pPr marL="13716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8pPr>
      <a:lvl9pPr marL="18288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9pPr>
    </p:titleStyle>
    <p:bodyStyle>
      <a:lvl1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64D334-03CD-9A97-AEF0-A794D2A1FF8D}"/>
              </a:ext>
            </a:extLst>
          </p:cNvPr>
          <p:cNvSpPr>
            <a:spLocks/>
          </p:cNvSpPr>
          <p:nvPr/>
        </p:nvSpPr>
        <p:spPr bwMode="auto">
          <a:xfrm>
            <a:off x="2444750" y="3803650"/>
            <a:ext cx="8113713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lIns="50800" tIns="50800" rIns="50800" bIns="50800" anchor="ctr">
            <a:spAutoFit/>
          </a:bodyPr>
          <a:lstStyle>
            <a:lvl1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457200"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indent="1371600" algn="ctr" defTabSz="45720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eaLnBrk="1">
              <a:defRPr/>
            </a:pPr>
            <a:r>
              <a:rPr lang="en-US" altLang="en-US" sz="77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“Verbalise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CAF7312-DFCA-8DE5-3BA5-CBCCBD3C9A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70000" y="1905000"/>
            <a:ext cx="104648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panose="020B0502020104020203" charset="0"/>
              </a:rPr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5D873F-6FB3-801B-2E91-24C490B272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70000" y="5270500"/>
            <a:ext cx="1046480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panose="020B0502020104020203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Gill Sans" panose="020B0502020104020203" charset="0"/>
              </a:rPr>
              <a:t>Second level</a:t>
            </a:r>
          </a:p>
          <a:p>
            <a:pPr lvl="2"/>
            <a:r>
              <a:rPr lang="en-US" altLang="en-US">
                <a:sym typeface="Gill Sans" panose="020B0502020104020203" charset="0"/>
              </a:rPr>
              <a:t>Third level</a:t>
            </a:r>
          </a:p>
          <a:p>
            <a:pPr lvl="3"/>
            <a:r>
              <a:rPr lang="en-US" altLang="en-US">
                <a:sym typeface="Gill Sans" panose="020B0502020104020203" charset="0"/>
              </a:rPr>
              <a:t>Fourth level</a:t>
            </a:r>
          </a:p>
          <a:p>
            <a:pPr lvl="4"/>
            <a:r>
              <a:rPr lang="en-US" altLang="en-US">
                <a:sym typeface="Gill Sans" panose="020B0502020104020203" charset="0"/>
              </a:rPr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D5407A8-3033-1ED3-D30A-6766FB51DC5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1800" smtClean="0"/>
            </a:lvl1pPr>
          </a:lstStyle>
          <a:p>
            <a:pPr>
              <a:defRPr/>
            </a:pPr>
            <a:fld id="{0E5EBBCA-7DAD-4B2D-9B78-9E6332F19E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0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B043EB00-FC30-1FD3-5D1D-DC771AE84A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66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8400" kern="1200">
          <a:solidFill>
            <a:srgbClr val="000000"/>
          </a:solidFill>
          <a:latin typeface="+mj-lt"/>
          <a:ea typeface="+mj-ea"/>
          <a:cs typeface="+mj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panose="020B0502020104020203" charset="0"/>
        </a:defRPr>
      </a:lvl5pPr>
      <a:lvl6pPr marL="4572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6pPr>
      <a:lvl7pPr marL="9144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7pPr>
      <a:lvl8pPr marL="13716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8pPr>
      <a:lvl9pPr marL="18288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charset="0"/>
          <a:ea typeface="Gill Sans" charset="0"/>
          <a:cs typeface="Gill Sans" charset="0"/>
          <a:sym typeface="Gill Sans" charset="0"/>
        </a:defRPr>
      </a:lvl9pPr>
    </p:titleStyle>
    <p:bodyStyle>
      <a:lvl1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6423DE-02FB-8000-CA4E-514371101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773113"/>
            <a:ext cx="6408738" cy="21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 indent="68580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4400" b="1">
                <a:solidFill>
                  <a:schemeClr val="bg1"/>
                </a:solidFill>
                <a:latin typeface="Helvetica (Headings)"/>
                <a:ea typeface="ADLaM Display" panose="02010000000000000000" pitchFamily="2" charset="0"/>
                <a:cs typeface="ADLaM Display" panose="02010000000000000000" pitchFamily="2" charset="0"/>
              </a:rPr>
              <a:t>How to optimise training and prevent injury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C97113F-1BD0-4D77-A262-4D40CE97A393}"/>
              </a:ext>
            </a:extLst>
          </p:cNvPr>
          <p:cNvSpPr>
            <a:spLocks/>
          </p:cNvSpPr>
          <p:nvPr/>
        </p:nvSpPr>
        <p:spPr bwMode="auto">
          <a:xfrm>
            <a:off x="4397048" y="3581202"/>
            <a:ext cx="4250394" cy="102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 algn="ctr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eaLnBrk="1"/>
            <a:r>
              <a:rPr lang="en-US" altLang="en-US" sz="6000" b="1" dirty="0">
                <a:solidFill>
                  <a:schemeClr val="bg1"/>
                </a:solidFill>
                <a:latin typeface="Helvetica (Headings)"/>
                <a:cs typeface="Arial" panose="020B0604020202020204" pitchFamily="34" charset="0"/>
                <a:sym typeface="Arial" panose="020B0604020202020204" pitchFamily="34" charset="0"/>
              </a:rPr>
              <a:t>“</a:t>
            </a:r>
            <a:r>
              <a:rPr lang="en-US" altLang="en-US" sz="6000" b="1" dirty="0" err="1">
                <a:solidFill>
                  <a:schemeClr val="bg1"/>
                </a:solidFill>
                <a:latin typeface="Helvetica (Headings)"/>
                <a:cs typeface="Arial" panose="020B0604020202020204" pitchFamily="34" charset="0"/>
                <a:sym typeface="Arial" panose="020B0604020202020204" pitchFamily="34" charset="0"/>
              </a:rPr>
              <a:t>Verbalise</a:t>
            </a:r>
            <a:r>
              <a:rPr lang="en-US" altLang="en-US" sz="6000" b="1" dirty="0">
                <a:solidFill>
                  <a:schemeClr val="bg1"/>
                </a:solidFill>
                <a:latin typeface="Helvetica (Headings)"/>
                <a:cs typeface="Arial" panose="020B0604020202020204" pitchFamily="34" charset="0"/>
                <a:sym typeface="Arial" panose="020B0604020202020204" pitchFamily="34" charset="0"/>
              </a:rPr>
              <a:t>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F3C789-2420-0BE6-EA8D-37BDC6AA8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645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1.3.5 Physical training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ask Instructions…"/>
          <p:cNvSpPr/>
          <p:nvPr/>
        </p:nvSpPr>
        <p:spPr>
          <a:xfrm>
            <a:off x="1041400" y="3213100"/>
            <a:ext cx="5575300" cy="5588000"/>
          </a:xfrm>
          <a:prstGeom prst="roundRect">
            <a:avLst>
              <a:gd name="adj" fmla="val 3417"/>
            </a:avLst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l">
              <a:spcBef>
                <a:spcPts val="1700"/>
              </a:spcBef>
              <a:defRPr sz="16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Task Instructions 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In your teams choose 1 person who has to guess the keyword.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Nominate 1 person who will describe the keyword (only this person can speak to the person guessing).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Everyone in the team must give their ideas to the communicator, written on paper or mini whiteboards.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The guesser stands up with their back to the board.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When the keyword flashes up the communicator has to describe the word without using any gestures. They cannot use the word or any part of the word in their description.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When it is guessed correctly a new word will appear and one point is awarded to your team.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Each guesser has 1 minute to get as many words as possible and then the other team has a go.</a:t>
            </a:r>
          </a:p>
          <a:p>
            <a:pPr marL="508000" indent="-381000" algn="l">
              <a:spcBef>
                <a:spcPts val="9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The communicator and guesser rotate each time until everyone has done each of these roles.</a:t>
            </a:r>
          </a:p>
        </p:txBody>
      </p:sp>
      <p:pic>
        <p:nvPicPr>
          <p:cNvPr id="51" name="Task Instructions…" descr="Task Instructions…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2381250"/>
            <a:ext cx="7302500" cy="7251700"/>
          </a:xfrm>
          <a:prstGeom prst="rect">
            <a:avLst/>
          </a:prstGeom>
          <a:effectLst/>
        </p:spPr>
      </p:pic>
      <p:sp>
        <p:nvSpPr>
          <p:cNvPr id="55" name="Variations/Extensions…"/>
          <p:cNvSpPr/>
          <p:nvPr/>
        </p:nvSpPr>
        <p:spPr>
          <a:xfrm>
            <a:off x="7289800" y="3213100"/>
            <a:ext cx="5016500" cy="2590800"/>
          </a:xfrm>
          <a:prstGeom prst="roundRect">
            <a:avLst>
              <a:gd name="adj" fmla="val 7353"/>
            </a:avLst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l">
              <a:spcBef>
                <a:spcPts val="1700"/>
              </a:spcBef>
              <a:defRPr sz="16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Variations/Extensions</a:t>
            </a:r>
          </a:p>
          <a:p>
            <a:pPr marL="239058" lvl="1" indent="-239058" algn="l">
              <a:spcBef>
                <a:spcPts val="17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The communicator can choose to draw or act out the keyword, but they cannot speak.</a:t>
            </a:r>
          </a:p>
          <a:p>
            <a:pPr marL="239058" lvl="1" indent="-239058" algn="l">
              <a:spcBef>
                <a:spcPts val="1700"/>
              </a:spcBef>
              <a:buSzPct val="100000"/>
              <a:buAutoNum type="arabicPeriod"/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The game can be turned into a version of Jeopardy. The communicator can only ask questions which the keyword would be the answer.</a:t>
            </a:r>
          </a:p>
        </p:txBody>
      </p:sp>
      <p:pic>
        <p:nvPicPr>
          <p:cNvPr id="54" name="Variations/Extensions…" descr="Variations/Extensions…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410960" y="2338070"/>
            <a:ext cx="6743700" cy="4254500"/>
          </a:xfrm>
          <a:prstGeom prst="rect">
            <a:avLst/>
          </a:prstGeom>
          <a:effectLst/>
        </p:spPr>
      </p:pic>
      <p:grpSp>
        <p:nvGrpSpPr>
          <p:cNvPr id="59" name="The Learning…"/>
          <p:cNvGrpSpPr/>
          <p:nvPr/>
        </p:nvGrpSpPr>
        <p:grpSpPr>
          <a:xfrm>
            <a:off x="6375400" y="5334000"/>
            <a:ext cx="6743700" cy="4254500"/>
            <a:chOff x="0" y="0"/>
            <a:chExt cx="6743700" cy="4254500"/>
          </a:xfrm>
        </p:grpSpPr>
        <p:sp>
          <p:nvSpPr>
            <p:cNvPr id="58" name="The Learning…"/>
            <p:cNvSpPr/>
            <p:nvPr/>
          </p:nvSpPr>
          <p:spPr>
            <a:xfrm>
              <a:off x="914400" y="876300"/>
              <a:ext cx="5016500" cy="2590800"/>
            </a:xfrm>
            <a:prstGeom prst="roundRect">
              <a:avLst>
                <a:gd name="adj" fmla="val 7353"/>
              </a:avLst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l">
                <a:spcBef>
                  <a:spcPts val="1700"/>
                </a:spcBef>
                <a:defRPr sz="1700" b="1">
                  <a:solidFill>
                    <a:srgbClr val="00CCCC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L="254000" indent="-254000" algn="l">
                <a:spcBef>
                  <a:spcPts val="1700"/>
                </a:spcBef>
                <a:buSzPct val="100000"/>
                <a:buAutoNum type="arabicPeriod"/>
                <a:defRPr sz="1700">
                  <a:latin typeface="+mn-lt"/>
                  <a:ea typeface="+mn-ea"/>
                  <a:cs typeface="+mn-cs"/>
                  <a:sym typeface="Arial"/>
                </a:defRPr>
              </a:lvl2pPr>
            </a:lstStyle>
            <a:p>
              <a:r>
                <a:t>The Learning</a:t>
              </a:r>
            </a:p>
            <a:p>
              <a:pPr lvl="1"/>
              <a:r>
                <a:t>It is common for students to have a good knowledge of this topic but leave keywords or phrases out of their answers. This activity encourages them to really think about the keyword and its relation to the topic.</a:t>
              </a:r>
            </a:p>
          </p:txBody>
        </p:sp>
        <p:pic>
          <p:nvPicPr>
            <p:cNvPr id="57" name="The Learning…" descr="The Learning…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743700" cy="42545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AR-Q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PAR-Q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oncussion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Concussion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.I.C.E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R.I.C.E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Blood Doping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Blood Doping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acture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Fracture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ver Use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Over</a:t>
            </a:r>
            <a:r>
              <a:rPr lang="en-AU" dirty="0"/>
              <a:t>u</a:t>
            </a:r>
            <a:r>
              <a:rPr dirty="0"/>
              <a:t>se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teroids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Steroids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razes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Grazes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prain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Sprain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nnis Elbow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Tennis Elbow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timulants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Stimulants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Warm up"/>
          <p:cNvSpPr/>
          <p:nvPr/>
        </p:nvSpPr>
        <p:spPr>
          <a:xfrm>
            <a:off x="2057400" y="3683000"/>
            <a:ext cx="8877300" cy="3886200"/>
          </a:xfrm>
          <a:prstGeom prst="roundRect">
            <a:avLst>
              <a:gd name="adj" fmla="val 4902"/>
            </a:avLst>
          </a:prstGeom>
          <a:ln w="50800">
            <a:solidFill>
              <a:srgbClr val="00CCCC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6400" b="1">
                <a:solidFill>
                  <a:srgbClr val="00CCCC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Warm up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Whit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Whit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Gill Sans" charset="0"/>
            <a:cs typeface="Gill Sans" charset="0"/>
            <a:sym typeface="Gill Sans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275</Words>
  <Application>Microsoft Office PowerPoint</Application>
  <PresentationFormat>Custom</PresentationFormat>
  <Paragraphs>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Gill Sans</vt:lpstr>
      <vt:lpstr>Helvetica (Headings)</vt:lpstr>
      <vt:lpstr>Lucida Grande</vt:lpstr>
      <vt:lpstr>White</vt:lpstr>
      <vt:lpstr>2_White</vt:lpstr>
      <vt:lpstr>1_White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Nadine Wild</cp:lastModifiedBy>
  <cp:revision>3</cp:revision>
  <dcterms:modified xsi:type="dcterms:W3CDTF">2026-08-12T04:40:40Z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2025-11-07T02:04:20Z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550257cb-efff-4a0c-8a03-5fbcf410cf4b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