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3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72"/>
    <p:restoredTop sz="94661"/>
  </p:normalViewPr>
  <p:slideViewPr>
    <p:cSldViewPr snapToGrid="0" snapToObjects="1">
      <p:cViewPr varScale="1">
        <p:scale>
          <a:sx n="67" d="100"/>
          <a:sy n="67" d="100"/>
        </p:scale>
        <p:origin x="84" y="1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9-08T08:24:13.616" v="1" actId="20577"/>
      <pc:docMkLst>
        <pc:docMk/>
      </pc:docMkLst>
      <pc:sldChg chg="modSp mod">
        <pc:chgData name="Nadine Wild" userId="d2fad3d3-e8f2-49cc-9b88-830c9ac61e23" providerId="ADAL" clId="{905C07AB-5E61-469D-8ED2-F9AB5C24D518}" dt="2026-09-08T08:24:13.616" v="1" actId="20577"/>
        <pc:sldMkLst>
          <pc:docMk/>
          <pc:sldMk cId="0" sldId="258"/>
        </pc:sldMkLst>
        <pc:spChg chg="mod">
          <ac:chgData name="Nadine Wild" userId="d2fad3d3-e8f2-49cc-9b88-830c9ac61e23" providerId="ADAL" clId="{905C07AB-5E61-469D-8ED2-F9AB5C24D518}" dt="2026-09-08T08:24:13.616" v="1" actId="20577"/>
          <ac:spMkLst>
            <pc:docMk/>
            <pc:sldMk cId="0" sldId="258"/>
            <ac:spMk id="14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7" name="Shape 1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 descr="A purple background with a white stripe&#10;&#10;AI-generated content may be incorrect.">
            <a:extLst>
              <a:ext uri="{FF2B5EF4-FFF2-40B4-BE49-F238E27FC236}">
                <a16:creationId xmlns:a16="http://schemas.microsoft.com/office/drawing/2014/main" id="{E19E8030-7EB3-2DB9-F250-D8D4CC13D9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hape 39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body" idx="1"/>
          </p:nvPr>
        </p:nvSpPr>
        <p:spPr>
          <a:xfrm>
            <a:off x="952500" y="2649050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01D267"/>
              </a:buClr>
            </a:lvl1pPr>
            <a:lvl2pPr>
              <a:buClr>
                <a:srgbClr val="01D267"/>
              </a:buClr>
            </a:lvl2pPr>
            <a:lvl3pPr>
              <a:buClr>
                <a:srgbClr val="01D267"/>
              </a:buClr>
            </a:lvl3pPr>
            <a:lvl4pPr>
              <a:buClr>
                <a:srgbClr val="01D267"/>
              </a:buClr>
            </a:lvl4pPr>
            <a:lvl5pPr>
              <a:buClr>
                <a:srgbClr val="01D267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purple and white line&#10;&#10;AI-generated content may be incorrect.">
            <a:extLst>
              <a:ext uri="{FF2B5EF4-FFF2-40B4-BE49-F238E27FC236}">
                <a16:creationId xmlns:a16="http://schemas.microsoft.com/office/drawing/2014/main" id="{C88B9C6B-3E00-0115-8EC0-0ABE4678DD8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9938" y="-1042988"/>
            <a:ext cx="13754101" cy="390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MONKEY-header_COLOURS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Shape 118"/>
          <p:cNvSpPr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Shape 119"/>
          <p:cNvSpPr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194486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4A62A7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A-PE — THE ULTIMATE </a:t>
            </a:r>
            <a:br>
              <a:rPr dirty="0"/>
            </a:br>
            <a:r>
              <a:rPr dirty="0"/>
              <a:t>RESOURCE CENTRE FOR PE</a:t>
            </a:r>
            <a:endParaRPr sz="1400" dirty="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All resources are board specific and </a:t>
            </a:r>
            <a:br>
              <a:rPr dirty="0"/>
            </a:br>
            <a:r>
              <a:rPr dirty="0"/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 dirty="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www.a-pe.co.uk</a:t>
            </a:r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Picture 2" descr="A purple background with a white stripe&#10;&#10;AI-generated content may be incorrect.">
            <a:extLst>
              <a:ext uri="{FF2B5EF4-FFF2-40B4-BE49-F238E27FC236}">
                <a16:creationId xmlns:a16="http://schemas.microsoft.com/office/drawing/2014/main" id="{8D1B5631-B132-C6A3-1021-C055CA260D8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142DAC-EF7D-5E96-2523-899D5EC03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6624638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Information processing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CA84F7-B689-B973-2103-7C31FCC19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837613"/>
            <a:ext cx="81359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3.2 S</a:t>
            </a:r>
            <a:r>
              <a:rPr lang="en-AU" sz="2000" dirty="0">
                <a:solidFill>
                  <a:schemeClr val="bg1"/>
                </a:solidFill>
              </a:rPr>
              <a:t>kill acquisition and psychology</a:t>
            </a:r>
            <a:endParaRPr lang="en-AU" altLang="en-US" sz="2000" dirty="0">
              <a:solidFill>
                <a:schemeClr val="bg1"/>
              </a:solidFill>
              <a:latin typeface="Gill Sans" charset="0"/>
              <a:ea typeface="Gill Sans" charset="0"/>
              <a:cs typeface="Gill Sans" charset="0"/>
              <a:sym typeface="Gill Sans" charset="0"/>
            </a:endParaRP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/>
        </p:nvSpPr>
        <p:spPr>
          <a:xfrm>
            <a:off x="1499251" y="8268333"/>
            <a:ext cx="425477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Long-term Memory</a:t>
            </a:r>
          </a:p>
        </p:txBody>
      </p:sp>
      <p:sp>
        <p:nvSpPr>
          <p:cNvPr id="131" name="Shape 131"/>
          <p:cNvSpPr/>
          <p:nvPr/>
        </p:nvSpPr>
        <p:spPr>
          <a:xfrm>
            <a:off x="579453" y="6694608"/>
            <a:ext cx="433134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Short-term Memory</a:t>
            </a:r>
          </a:p>
        </p:txBody>
      </p:sp>
      <p:sp>
        <p:nvSpPr>
          <p:cNvPr id="132" name="Shape 132"/>
          <p:cNvSpPr/>
          <p:nvPr/>
        </p:nvSpPr>
        <p:spPr>
          <a:xfrm>
            <a:off x="6831683" y="6694608"/>
            <a:ext cx="415409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Selective attention</a:t>
            </a:r>
          </a:p>
        </p:txBody>
      </p:sp>
      <p:sp>
        <p:nvSpPr>
          <p:cNvPr id="133" name="Shape 133"/>
          <p:cNvSpPr/>
          <p:nvPr/>
        </p:nvSpPr>
        <p:spPr>
          <a:xfrm>
            <a:off x="1991782" y="2093441"/>
            <a:ext cx="123140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Input</a:t>
            </a:r>
          </a:p>
        </p:txBody>
      </p:sp>
      <p:sp>
        <p:nvSpPr>
          <p:cNvPr id="134" name="Shape 134"/>
          <p:cNvSpPr/>
          <p:nvPr/>
        </p:nvSpPr>
        <p:spPr>
          <a:xfrm>
            <a:off x="1188904" y="687443"/>
            <a:ext cx="372189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Decision Making</a:t>
            </a:r>
          </a:p>
        </p:txBody>
      </p:sp>
      <p:sp>
        <p:nvSpPr>
          <p:cNvPr id="135" name="Shape 135"/>
          <p:cNvSpPr/>
          <p:nvPr/>
        </p:nvSpPr>
        <p:spPr>
          <a:xfrm>
            <a:off x="5696272" y="2585019"/>
            <a:ext cx="161225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Output</a:t>
            </a:r>
          </a:p>
        </p:txBody>
      </p:sp>
      <p:sp>
        <p:nvSpPr>
          <p:cNvPr id="136" name="Shape 136"/>
          <p:cNvSpPr/>
          <p:nvPr/>
        </p:nvSpPr>
        <p:spPr>
          <a:xfrm>
            <a:off x="8908729" y="2093441"/>
            <a:ext cx="222349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Feedback</a:t>
            </a:r>
          </a:p>
        </p:txBody>
      </p:sp>
      <p:sp>
        <p:nvSpPr>
          <p:cNvPr id="137" name="Shape 137"/>
          <p:cNvSpPr/>
          <p:nvPr/>
        </p:nvSpPr>
        <p:spPr>
          <a:xfrm>
            <a:off x="3472535" y="4552950"/>
            <a:ext cx="605973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6529CD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6529CD"/>
                </a:solidFill>
              </a:rPr>
              <a:t>Basic information processing</a:t>
            </a:r>
          </a:p>
        </p:txBody>
      </p:sp>
      <p:sp>
        <p:nvSpPr>
          <p:cNvPr id="10" name="Shape 134"/>
          <p:cNvSpPr/>
          <p:nvPr/>
        </p:nvSpPr>
        <p:spPr>
          <a:xfrm>
            <a:off x="6036155" y="750855"/>
            <a:ext cx="5745164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lang="en-GB" b="1" dirty="0">
                <a:latin typeface="Helvetica"/>
                <a:ea typeface="Helvetica"/>
                <a:cs typeface="Helvetica"/>
                <a:sym typeface="Helvetica"/>
              </a:rPr>
              <a:t>Limited Channel Capacity</a:t>
            </a:r>
            <a:endParaRPr b="1" dirty="0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1" name="Shape 134"/>
          <p:cNvSpPr/>
          <p:nvPr/>
        </p:nvSpPr>
        <p:spPr>
          <a:xfrm>
            <a:off x="5882268" y="7676938"/>
            <a:ext cx="605293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lang="en-GB" b="1" dirty="0">
                <a:latin typeface="Helvetica"/>
                <a:ea typeface="Helvetica"/>
                <a:cs typeface="Helvetica"/>
                <a:sym typeface="Helvetica"/>
              </a:rPr>
              <a:t>Single Channel Hypothesis</a:t>
            </a:r>
            <a:endParaRPr b="1" dirty="0"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 advAuto="0"/>
      <p:bldP spid="131" grpId="0" animBg="1" advAuto="0"/>
      <p:bldP spid="132" grpId="0" animBg="1" advAuto="0"/>
      <p:bldP spid="133" grpId="0" animBg="1" advAuto="0"/>
      <p:bldP spid="134" grpId="0" animBg="1" advAuto="0"/>
      <p:bldP spid="135" grpId="0" animBg="1" advAuto="0"/>
      <p:bldP spid="136" grpId="0" animBg="1" advAuto="0"/>
      <p:bldP spid="10" grpId="0" animBg="1" advAuto="0"/>
      <p:bldP spid="11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/>
          </p:cNvSpPr>
          <p:nvPr>
            <p:ph type="body" idx="1"/>
          </p:nvPr>
        </p:nvSpPr>
        <p:spPr>
          <a:xfrm>
            <a:off x="1206320" y="2386619"/>
            <a:ext cx="11099800" cy="71257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ClrTx/>
              <a:buSzTx/>
              <a:buNone/>
              <a:defRPr sz="3100"/>
            </a:pPr>
            <a:r>
              <a:rPr sz="2800" dirty="0"/>
              <a:t>The brain is split into the</a:t>
            </a:r>
            <a:r>
              <a:rPr sz="2800" dirty="0">
                <a:solidFill>
                  <a:srgbClr val="194486"/>
                </a:solidFill>
              </a:rPr>
              <a:t> </a:t>
            </a:r>
            <a:r>
              <a:rPr sz="2800" b="1" dirty="0">
                <a:solidFill>
                  <a:srgbClr val="6529CD"/>
                </a:solidFill>
              </a:rPr>
              <a:t>long-term (LT)</a:t>
            </a:r>
            <a:r>
              <a:rPr lang="en-GB" sz="2800" b="1" dirty="0">
                <a:solidFill>
                  <a:srgbClr val="6529CD"/>
                </a:solidFill>
              </a:rPr>
              <a:t>, </a:t>
            </a:r>
            <a:r>
              <a:rPr lang="en-GB" sz="2800" dirty="0">
                <a:solidFill>
                  <a:schemeClr val="tx1"/>
                </a:solidFill>
              </a:rPr>
              <a:t>where information is stored and retrieved when needed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/>
              <a:t>and </a:t>
            </a:r>
            <a:r>
              <a:rPr sz="2800" b="1" dirty="0">
                <a:solidFill>
                  <a:srgbClr val="6529CD"/>
                </a:solidFill>
              </a:rPr>
              <a:t>short-term (ST)</a:t>
            </a:r>
            <a:r>
              <a:rPr lang="en-GB" sz="2800" b="1" dirty="0">
                <a:solidFill>
                  <a:srgbClr val="6529CD"/>
                </a:solidFill>
              </a:rPr>
              <a:t>, </a:t>
            </a:r>
            <a:r>
              <a:rPr lang="en-GB" sz="2800" dirty="0">
                <a:solidFill>
                  <a:schemeClr val="tx1"/>
                </a:solidFill>
              </a:rPr>
              <a:t>the working memory where information arrives, is discarded or stored in the LT.</a:t>
            </a:r>
          </a:p>
          <a:p>
            <a:pPr marL="0" indent="0">
              <a:buClrTx/>
              <a:buSzTx/>
              <a:buNone/>
              <a:defRPr sz="3100"/>
            </a:pPr>
            <a:r>
              <a:rPr sz="2800" dirty="0"/>
              <a:t>They </a:t>
            </a:r>
            <a:r>
              <a:rPr sz="2800" b="1" dirty="0">
                <a:solidFill>
                  <a:srgbClr val="6529CD"/>
                </a:solidFill>
              </a:rPr>
              <a:t>work together</a:t>
            </a:r>
            <a:r>
              <a:rPr sz="2800" dirty="0"/>
              <a:t> to learn and repeat skills in the following way.</a:t>
            </a:r>
          </a:p>
        </p:txBody>
      </p:sp>
      <p:grpSp>
        <p:nvGrpSpPr>
          <p:cNvPr id="145" name="Group 145"/>
          <p:cNvGrpSpPr/>
          <p:nvPr/>
        </p:nvGrpSpPr>
        <p:grpSpPr>
          <a:xfrm>
            <a:off x="1231902" y="4800600"/>
            <a:ext cx="11112500" cy="2895601"/>
            <a:chOff x="0" y="0"/>
            <a:chExt cx="11112499" cy="2895600"/>
          </a:xfrm>
        </p:grpSpPr>
        <p:sp>
          <p:nvSpPr>
            <p:cNvPr id="140" name="Shape 140"/>
            <p:cNvSpPr/>
            <p:nvPr/>
          </p:nvSpPr>
          <p:spPr>
            <a:xfrm>
              <a:off x="0" y="0"/>
              <a:ext cx="2145779" cy="2895601"/>
            </a:xfrm>
            <a:prstGeom prst="roundRect">
              <a:avLst>
                <a:gd name="adj" fmla="val 8878"/>
              </a:avLst>
            </a:prstGeom>
            <a:solidFill>
              <a:srgbClr val="6529CD"/>
            </a:solidFill>
            <a:ln w="3175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 b="1">
                  <a:solidFill>
                    <a:srgbClr val="FFFFFE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1. Information arrives at the ST memory</a:t>
              </a:r>
            </a:p>
          </p:txBody>
        </p:sp>
        <p:sp>
          <p:nvSpPr>
            <p:cNvPr id="141" name="Shape 141"/>
            <p:cNvSpPr/>
            <p:nvPr/>
          </p:nvSpPr>
          <p:spPr>
            <a:xfrm>
              <a:off x="2241680" y="0"/>
              <a:ext cx="2145779" cy="2895601"/>
            </a:xfrm>
            <a:prstGeom prst="roundRect">
              <a:avLst>
                <a:gd name="adj" fmla="val 8878"/>
              </a:avLst>
            </a:prstGeom>
            <a:solidFill>
              <a:srgbClr val="6529CD"/>
            </a:solidFill>
            <a:ln w="3175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 b="1">
                  <a:solidFill>
                    <a:srgbClr val="FFFFFE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2. It stays here for only two minutes</a:t>
              </a:r>
            </a:p>
          </p:txBody>
        </p:sp>
        <p:sp>
          <p:nvSpPr>
            <p:cNvPr id="142" name="Shape 142"/>
            <p:cNvSpPr/>
            <p:nvPr/>
          </p:nvSpPr>
          <p:spPr>
            <a:xfrm>
              <a:off x="6725039" y="0"/>
              <a:ext cx="2145780" cy="2895601"/>
            </a:xfrm>
            <a:prstGeom prst="roundRect">
              <a:avLst>
                <a:gd name="adj" fmla="val 8878"/>
              </a:avLst>
            </a:prstGeom>
            <a:solidFill>
              <a:srgbClr val="6529CD"/>
            </a:solidFill>
            <a:ln w="3175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 b="1">
                  <a:solidFill>
                    <a:srgbClr val="FFFFFE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4. The skill is </a:t>
              </a:r>
              <a:r>
                <a:rPr dirty="0" err="1"/>
                <a:t>practi</a:t>
              </a:r>
              <a:r>
                <a:rPr lang="en-AU"/>
                <a:t>s</a:t>
              </a:r>
              <a:r>
                <a:t>ed </a:t>
              </a:r>
              <a:r>
                <a:rPr dirty="0"/>
                <a:t>and reinforced by the coach</a:t>
              </a:r>
            </a:p>
          </p:txBody>
        </p:sp>
        <p:sp>
          <p:nvSpPr>
            <p:cNvPr id="143" name="Shape 143"/>
            <p:cNvSpPr/>
            <p:nvPr/>
          </p:nvSpPr>
          <p:spPr>
            <a:xfrm>
              <a:off x="8966720" y="0"/>
              <a:ext cx="2145780" cy="2895601"/>
            </a:xfrm>
            <a:prstGeom prst="roundRect">
              <a:avLst>
                <a:gd name="adj" fmla="val 8878"/>
              </a:avLst>
            </a:prstGeom>
            <a:solidFill>
              <a:srgbClr val="6529CD"/>
            </a:solidFill>
            <a:ln w="3175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 b="1">
                  <a:solidFill>
                    <a:srgbClr val="FFFFFE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5. Skill is transferred to LT memory</a:t>
              </a:r>
            </a:p>
          </p:txBody>
        </p:sp>
        <p:sp>
          <p:nvSpPr>
            <p:cNvPr id="144" name="Shape 144"/>
            <p:cNvSpPr/>
            <p:nvPr/>
          </p:nvSpPr>
          <p:spPr>
            <a:xfrm>
              <a:off x="4483360" y="0"/>
              <a:ext cx="2145779" cy="2895601"/>
            </a:xfrm>
            <a:prstGeom prst="roundRect">
              <a:avLst>
                <a:gd name="adj" fmla="val 8878"/>
              </a:avLst>
            </a:prstGeom>
            <a:solidFill>
              <a:srgbClr val="6529CD"/>
            </a:solidFill>
            <a:ln w="3175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 b="1">
                  <a:solidFill>
                    <a:srgbClr val="FFFFFE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2000" dirty="0"/>
                <a:t>3. The ST focuses on the important information. This is called selective attention</a:t>
              </a:r>
            </a:p>
          </p:txBody>
        </p:sp>
      </p:grpSp>
      <p:sp>
        <p:nvSpPr>
          <p:cNvPr id="146" name="Shape 146"/>
          <p:cNvSpPr/>
          <p:nvPr/>
        </p:nvSpPr>
        <p:spPr>
          <a:xfrm flipH="1" flipV="1">
            <a:off x="1206320" y="8140695"/>
            <a:ext cx="11099980" cy="5"/>
          </a:xfrm>
          <a:prstGeom prst="line">
            <a:avLst/>
          </a:prstGeom>
          <a:ln w="203200">
            <a:solidFill>
              <a:srgbClr val="6529CD">
                <a:alpha val="60000"/>
              </a:srgbClr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7" name="Shape 147"/>
          <p:cNvSpPr/>
          <p:nvPr/>
        </p:nvSpPr>
        <p:spPr>
          <a:xfrm>
            <a:off x="1219200" y="8204200"/>
            <a:ext cx="9867900" cy="939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 lnSpcReduction="10000"/>
          </a:bodyPr>
          <a:lstStyle/>
          <a:p>
            <a:pPr algn="l" defTabSz="426466">
              <a:spcBef>
                <a:spcPts val="1200"/>
              </a:spcBef>
              <a:defRPr sz="2920">
                <a:latin typeface="Arial"/>
                <a:ea typeface="Arial"/>
                <a:cs typeface="Arial"/>
                <a:sym typeface="Arial"/>
              </a:defRPr>
            </a:pPr>
            <a:r>
              <a:t>When the brain receives similar information it </a:t>
            </a:r>
            <a:r>
              <a:rPr b="1">
                <a:solidFill>
                  <a:srgbClr val="6529CD"/>
                </a:solidFill>
              </a:rPr>
              <a:t>scans </a:t>
            </a:r>
            <a:br>
              <a:rPr b="1">
                <a:solidFill>
                  <a:srgbClr val="6529CD"/>
                </a:solidFill>
              </a:rPr>
            </a:br>
            <a:r>
              <a:rPr b="1">
                <a:solidFill>
                  <a:srgbClr val="6529CD"/>
                </a:solidFill>
              </a:rPr>
              <a:t>the long term memory</a:t>
            </a:r>
            <a:r>
              <a:t> for the skill movement.</a:t>
            </a:r>
          </a:p>
        </p:txBody>
      </p:sp>
      <p:pic>
        <p:nvPicPr>
          <p:cNvPr id="148" name="Brain - learner plate.jpg"/>
          <p:cNvPicPr>
            <a:picLocks noChangeAspect="1"/>
          </p:cNvPicPr>
          <p:nvPr/>
        </p:nvPicPr>
        <p:blipFill>
          <a:blip r:embed="rId2"/>
          <a:srcRect l="10218" t="10064" r="9660" b="12724"/>
          <a:stretch>
            <a:fillRect/>
          </a:stretch>
        </p:blipFill>
        <p:spPr>
          <a:xfrm>
            <a:off x="9989549" y="8359558"/>
            <a:ext cx="1440576" cy="11103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540" extrusionOk="0">
                <a:moveTo>
                  <a:pt x="11401" y="2"/>
                </a:moveTo>
                <a:cubicBezTo>
                  <a:pt x="11050" y="12"/>
                  <a:pt x="10773" y="45"/>
                  <a:pt x="10664" y="103"/>
                </a:cubicBezTo>
                <a:cubicBezTo>
                  <a:pt x="10611" y="131"/>
                  <a:pt x="10536" y="204"/>
                  <a:pt x="10498" y="264"/>
                </a:cubicBezTo>
                <a:lnTo>
                  <a:pt x="10427" y="372"/>
                </a:lnTo>
                <a:lnTo>
                  <a:pt x="10141" y="264"/>
                </a:lnTo>
                <a:cubicBezTo>
                  <a:pt x="9563" y="31"/>
                  <a:pt x="9519" y="22"/>
                  <a:pt x="9202" y="110"/>
                </a:cubicBezTo>
                <a:cubicBezTo>
                  <a:pt x="8732" y="241"/>
                  <a:pt x="8158" y="345"/>
                  <a:pt x="7133" y="495"/>
                </a:cubicBezTo>
                <a:cubicBezTo>
                  <a:pt x="6893" y="530"/>
                  <a:pt x="6599" y="593"/>
                  <a:pt x="6486" y="634"/>
                </a:cubicBezTo>
                <a:cubicBezTo>
                  <a:pt x="6249" y="719"/>
                  <a:pt x="5781" y="1003"/>
                  <a:pt x="5184" y="1427"/>
                </a:cubicBezTo>
                <a:cubicBezTo>
                  <a:pt x="4957" y="1588"/>
                  <a:pt x="4770" y="1719"/>
                  <a:pt x="4762" y="1719"/>
                </a:cubicBezTo>
                <a:cubicBezTo>
                  <a:pt x="4753" y="1719"/>
                  <a:pt x="4651" y="1777"/>
                  <a:pt x="4542" y="1843"/>
                </a:cubicBezTo>
                <a:cubicBezTo>
                  <a:pt x="4432" y="1908"/>
                  <a:pt x="4339" y="1958"/>
                  <a:pt x="4334" y="1958"/>
                </a:cubicBezTo>
                <a:cubicBezTo>
                  <a:pt x="4318" y="1958"/>
                  <a:pt x="3502" y="2540"/>
                  <a:pt x="3394" y="2628"/>
                </a:cubicBezTo>
                <a:cubicBezTo>
                  <a:pt x="3340" y="2672"/>
                  <a:pt x="3248" y="2754"/>
                  <a:pt x="3186" y="2805"/>
                </a:cubicBezTo>
                <a:cubicBezTo>
                  <a:pt x="2793" y="3130"/>
                  <a:pt x="2295" y="3798"/>
                  <a:pt x="2295" y="4006"/>
                </a:cubicBezTo>
                <a:cubicBezTo>
                  <a:pt x="2295" y="4091"/>
                  <a:pt x="2220" y="4160"/>
                  <a:pt x="2105" y="4183"/>
                </a:cubicBezTo>
                <a:cubicBezTo>
                  <a:pt x="1880" y="4228"/>
                  <a:pt x="1499" y="4697"/>
                  <a:pt x="1124" y="5392"/>
                </a:cubicBezTo>
                <a:cubicBezTo>
                  <a:pt x="941" y="5730"/>
                  <a:pt x="840" y="5997"/>
                  <a:pt x="720" y="6454"/>
                </a:cubicBezTo>
                <a:cubicBezTo>
                  <a:pt x="678" y="6614"/>
                  <a:pt x="598" y="6901"/>
                  <a:pt x="547" y="7086"/>
                </a:cubicBezTo>
                <a:cubicBezTo>
                  <a:pt x="496" y="7270"/>
                  <a:pt x="439" y="7523"/>
                  <a:pt x="416" y="7648"/>
                </a:cubicBezTo>
                <a:cubicBezTo>
                  <a:pt x="394" y="7772"/>
                  <a:pt x="345" y="7983"/>
                  <a:pt x="309" y="8117"/>
                </a:cubicBezTo>
                <a:cubicBezTo>
                  <a:pt x="274" y="8252"/>
                  <a:pt x="244" y="8432"/>
                  <a:pt x="244" y="8525"/>
                </a:cubicBezTo>
                <a:cubicBezTo>
                  <a:pt x="244" y="8649"/>
                  <a:pt x="222" y="8765"/>
                  <a:pt x="155" y="8949"/>
                </a:cubicBezTo>
                <a:cubicBezTo>
                  <a:pt x="31" y="9287"/>
                  <a:pt x="5" y="9513"/>
                  <a:pt x="0" y="10358"/>
                </a:cubicBezTo>
                <a:cubicBezTo>
                  <a:pt x="-7" y="11672"/>
                  <a:pt x="84" y="12160"/>
                  <a:pt x="375" y="12398"/>
                </a:cubicBezTo>
                <a:lnTo>
                  <a:pt x="470" y="12475"/>
                </a:lnTo>
                <a:lnTo>
                  <a:pt x="470" y="12783"/>
                </a:lnTo>
                <a:cubicBezTo>
                  <a:pt x="470" y="13136"/>
                  <a:pt x="487" y="13185"/>
                  <a:pt x="779" y="13738"/>
                </a:cubicBezTo>
                <a:cubicBezTo>
                  <a:pt x="1174" y="14485"/>
                  <a:pt x="1724" y="14875"/>
                  <a:pt x="2562" y="15008"/>
                </a:cubicBezTo>
                <a:cubicBezTo>
                  <a:pt x="2807" y="15047"/>
                  <a:pt x="2921" y="15075"/>
                  <a:pt x="3299" y="15185"/>
                </a:cubicBezTo>
                <a:cubicBezTo>
                  <a:pt x="3632" y="15282"/>
                  <a:pt x="4283" y="15285"/>
                  <a:pt x="4470" y="15193"/>
                </a:cubicBezTo>
                <a:cubicBezTo>
                  <a:pt x="4565" y="15146"/>
                  <a:pt x="4641" y="15141"/>
                  <a:pt x="4821" y="15154"/>
                </a:cubicBezTo>
                <a:cubicBezTo>
                  <a:pt x="4948" y="15164"/>
                  <a:pt x="5066" y="15180"/>
                  <a:pt x="5083" y="15193"/>
                </a:cubicBezTo>
                <a:cubicBezTo>
                  <a:pt x="5103" y="15209"/>
                  <a:pt x="5087" y="15263"/>
                  <a:pt x="5029" y="15355"/>
                </a:cubicBezTo>
                <a:cubicBezTo>
                  <a:pt x="4889" y="15577"/>
                  <a:pt x="4853" y="15649"/>
                  <a:pt x="4780" y="15955"/>
                </a:cubicBezTo>
                <a:cubicBezTo>
                  <a:pt x="4724" y="16187"/>
                  <a:pt x="4713" y="16309"/>
                  <a:pt x="4714" y="16563"/>
                </a:cubicBezTo>
                <a:cubicBezTo>
                  <a:pt x="4716" y="16967"/>
                  <a:pt x="4784" y="17182"/>
                  <a:pt x="4970" y="17379"/>
                </a:cubicBezTo>
                <a:cubicBezTo>
                  <a:pt x="5039" y="17453"/>
                  <a:pt x="5119" y="17542"/>
                  <a:pt x="5154" y="17580"/>
                </a:cubicBezTo>
                <a:cubicBezTo>
                  <a:pt x="5205" y="17635"/>
                  <a:pt x="5223" y="17697"/>
                  <a:pt x="5243" y="17903"/>
                </a:cubicBezTo>
                <a:cubicBezTo>
                  <a:pt x="5290" y="18383"/>
                  <a:pt x="5401" y="18644"/>
                  <a:pt x="5635" y="18835"/>
                </a:cubicBezTo>
                <a:cubicBezTo>
                  <a:pt x="5728" y="18910"/>
                  <a:pt x="6107" y="19096"/>
                  <a:pt x="6170" y="19096"/>
                </a:cubicBezTo>
                <a:cubicBezTo>
                  <a:pt x="6189" y="19096"/>
                  <a:pt x="6245" y="19133"/>
                  <a:pt x="6295" y="19181"/>
                </a:cubicBezTo>
                <a:cubicBezTo>
                  <a:pt x="6399" y="19282"/>
                  <a:pt x="6795" y="19535"/>
                  <a:pt x="6848" y="19535"/>
                </a:cubicBezTo>
                <a:cubicBezTo>
                  <a:pt x="6868" y="19535"/>
                  <a:pt x="6982" y="19590"/>
                  <a:pt x="7104" y="19658"/>
                </a:cubicBezTo>
                <a:cubicBezTo>
                  <a:pt x="7520" y="19890"/>
                  <a:pt x="8324" y="20043"/>
                  <a:pt x="8822" y="19982"/>
                </a:cubicBezTo>
                <a:cubicBezTo>
                  <a:pt x="9001" y="19960"/>
                  <a:pt x="9138" y="19916"/>
                  <a:pt x="9279" y="19843"/>
                </a:cubicBezTo>
                <a:cubicBezTo>
                  <a:pt x="9420" y="19771"/>
                  <a:pt x="9563" y="19729"/>
                  <a:pt x="9749" y="19705"/>
                </a:cubicBezTo>
                <a:cubicBezTo>
                  <a:pt x="9919" y="19682"/>
                  <a:pt x="10080" y="19637"/>
                  <a:pt x="10189" y="19581"/>
                </a:cubicBezTo>
                <a:cubicBezTo>
                  <a:pt x="10442" y="19452"/>
                  <a:pt x="11013" y="19032"/>
                  <a:pt x="11164" y="18865"/>
                </a:cubicBezTo>
                <a:cubicBezTo>
                  <a:pt x="11236" y="18786"/>
                  <a:pt x="11324" y="18719"/>
                  <a:pt x="11354" y="18719"/>
                </a:cubicBezTo>
                <a:cubicBezTo>
                  <a:pt x="11384" y="18719"/>
                  <a:pt x="11556" y="18670"/>
                  <a:pt x="11740" y="18611"/>
                </a:cubicBezTo>
                <a:cubicBezTo>
                  <a:pt x="11925" y="18552"/>
                  <a:pt x="12098" y="18515"/>
                  <a:pt x="12121" y="18527"/>
                </a:cubicBezTo>
                <a:cubicBezTo>
                  <a:pt x="12144" y="18538"/>
                  <a:pt x="12171" y="18590"/>
                  <a:pt x="12186" y="18642"/>
                </a:cubicBezTo>
                <a:cubicBezTo>
                  <a:pt x="12201" y="18694"/>
                  <a:pt x="12263" y="18838"/>
                  <a:pt x="12323" y="18958"/>
                </a:cubicBezTo>
                <a:cubicBezTo>
                  <a:pt x="12404" y="19119"/>
                  <a:pt x="12440" y="19224"/>
                  <a:pt x="12454" y="19366"/>
                </a:cubicBezTo>
                <a:cubicBezTo>
                  <a:pt x="12488" y="19734"/>
                  <a:pt x="12521" y="19846"/>
                  <a:pt x="12668" y="20028"/>
                </a:cubicBezTo>
                <a:cubicBezTo>
                  <a:pt x="12881" y="20293"/>
                  <a:pt x="12988" y="20364"/>
                  <a:pt x="13161" y="20359"/>
                </a:cubicBezTo>
                <a:cubicBezTo>
                  <a:pt x="13242" y="20357"/>
                  <a:pt x="13360" y="20333"/>
                  <a:pt x="13423" y="20305"/>
                </a:cubicBezTo>
                <a:lnTo>
                  <a:pt x="13535" y="20259"/>
                </a:lnTo>
                <a:lnTo>
                  <a:pt x="13880" y="20590"/>
                </a:lnTo>
                <a:cubicBezTo>
                  <a:pt x="14084" y="20787"/>
                  <a:pt x="14301" y="21034"/>
                  <a:pt x="14409" y="21190"/>
                </a:cubicBezTo>
                <a:cubicBezTo>
                  <a:pt x="14510" y="21336"/>
                  <a:pt x="14627" y="21474"/>
                  <a:pt x="14671" y="21498"/>
                </a:cubicBezTo>
                <a:cubicBezTo>
                  <a:pt x="14838" y="21593"/>
                  <a:pt x="14972" y="21534"/>
                  <a:pt x="15241" y="21229"/>
                </a:cubicBezTo>
                <a:cubicBezTo>
                  <a:pt x="15430" y="21016"/>
                  <a:pt x="15472" y="20932"/>
                  <a:pt x="15473" y="20775"/>
                </a:cubicBezTo>
                <a:cubicBezTo>
                  <a:pt x="15475" y="20632"/>
                  <a:pt x="15516" y="20601"/>
                  <a:pt x="15931" y="20521"/>
                </a:cubicBezTo>
                <a:cubicBezTo>
                  <a:pt x="16296" y="20450"/>
                  <a:pt x="16588" y="20356"/>
                  <a:pt x="16852" y="20213"/>
                </a:cubicBezTo>
                <a:cubicBezTo>
                  <a:pt x="16955" y="20157"/>
                  <a:pt x="17095" y="20085"/>
                  <a:pt x="17167" y="20051"/>
                </a:cubicBezTo>
                <a:cubicBezTo>
                  <a:pt x="17444" y="19922"/>
                  <a:pt x="17934" y="19633"/>
                  <a:pt x="18023" y="19543"/>
                </a:cubicBezTo>
                <a:cubicBezTo>
                  <a:pt x="18075" y="19491"/>
                  <a:pt x="18172" y="19414"/>
                  <a:pt x="18237" y="19373"/>
                </a:cubicBezTo>
                <a:cubicBezTo>
                  <a:pt x="18518" y="19199"/>
                  <a:pt x="18993" y="18474"/>
                  <a:pt x="19159" y="17972"/>
                </a:cubicBezTo>
                <a:cubicBezTo>
                  <a:pt x="19187" y="17886"/>
                  <a:pt x="19238" y="17750"/>
                  <a:pt x="19266" y="17672"/>
                </a:cubicBezTo>
                <a:cubicBezTo>
                  <a:pt x="19294" y="17594"/>
                  <a:pt x="19323" y="17477"/>
                  <a:pt x="19331" y="17410"/>
                </a:cubicBezTo>
                <a:cubicBezTo>
                  <a:pt x="19340" y="17343"/>
                  <a:pt x="19357" y="17280"/>
                  <a:pt x="19373" y="17264"/>
                </a:cubicBezTo>
                <a:cubicBezTo>
                  <a:pt x="19406" y="17231"/>
                  <a:pt x="19607" y="17172"/>
                  <a:pt x="19878" y="17118"/>
                </a:cubicBezTo>
                <a:cubicBezTo>
                  <a:pt x="20281" y="17037"/>
                  <a:pt x="20720" y="16647"/>
                  <a:pt x="20871" y="16232"/>
                </a:cubicBezTo>
                <a:cubicBezTo>
                  <a:pt x="21091" y="15629"/>
                  <a:pt x="21135" y="15448"/>
                  <a:pt x="21109" y="15278"/>
                </a:cubicBezTo>
                <a:cubicBezTo>
                  <a:pt x="21098" y="15207"/>
                  <a:pt x="21113" y="15153"/>
                  <a:pt x="21174" y="15054"/>
                </a:cubicBezTo>
                <a:cubicBezTo>
                  <a:pt x="21276" y="14889"/>
                  <a:pt x="21324" y="14741"/>
                  <a:pt x="21406" y="14331"/>
                </a:cubicBezTo>
                <a:cubicBezTo>
                  <a:pt x="21494" y="13884"/>
                  <a:pt x="21511" y="13597"/>
                  <a:pt x="21459" y="13407"/>
                </a:cubicBezTo>
                <a:cubicBezTo>
                  <a:pt x="21422" y="13270"/>
                  <a:pt x="21421" y="13248"/>
                  <a:pt x="21459" y="13153"/>
                </a:cubicBezTo>
                <a:cubicBezTo>
                  <a:pt x="21536" y="12961"/>
                  <a:pt x="21593" y="12595"/>
                  <a:pt x="21572" y="12406"/>
                </a:cubicBezTo>
                <a:cubicBezTo>
                  <a:pt x="21562" y="12310"/>
                  <a:pt x="21550" y="12033"/>
                  <a:pt x="21548" y="11790"/>
                </a:cubicBezTo>
                <a:cubicBezTo>
                  <a:pt x="21547" y="11529"/>
                  <a:pt x="21535" y="11269"/>
                  <a:pt x="21513" y="11159"/>
                </a:cubicBezTo>
                <a:cubicBezTo>
                  <a:pt x="21435" y="10767"/>
                  <a:pt x="21184" y="9866"/>
                  <a:pt x="21103" y="9688"/>
                </a:cubicBezTo>
                <a:cubicBezTo>
                  <a:pt x="20925" y="9300"/>
                  <a:pt x="20786" y="8921"/>
                  <a:pt x="20770" y="8756"/>
                </a:cubicBezTo>
                <a:cubicBezTo>
                  <a:pt x="20715" y="8216"/>
                  <a:pt x="20535" y="7622"/>
                  <a:pt x="20318" y="7286"/>
                </a:cubicBezTo>
                <a:cubicBezTo>
                  <a:pt x="20129" y="6992"/>
                  <a:pt x="19909" y="6716"/>
                  <a:pt x="19771" y="6593"/>
                </a:cubicBezTo>
                <a:cubicBezTo>
                  <a:pt x="19665" y="6499"/>
                  <a:pt x="19634" y="6434"/>
                  <a:pt x="19521" y="6123"/>
                </a:cubicBezTo>
                <a:cubicBezTo>
                  <a:pt x="19450" y="5926"/>
                  <a:pt x="19391" y="5750"/>
                  <a:pt x="19391" y="5731"/>
                </a:cubicBezTo>
                <a:cubicBezTo>
                  <a:pt x="19391" y="5711"/>
                  <a:pt x="19343" y="5565"/>
                  <a:pt x="19284" y="5407"/>
                </a:cubicBezTo>
                <a:cubicBezTo>
                  <a:pt x="19173" y="5116"/>
                  <a:pt x="18937" y="4740"/>
                  <a:pt x="18838" y="4699"/>
                </a:cubicBezTo>
                <a:cubicBezTo>
                  <a:pt x="18805" y="4685"/>
                  <a:pt x="18745" y="4570"/>
                  <a:pt x="18677" y="4383"/>
                </a:cubicBezTo>
                <a:cubicBezTo>
                  <a:pt x="18589" y="4143"/>
                  <a:pt x="18530" y="4037"/>
                  <a:pt x="18356" y="3814"/>
                </a:cubicBezTo>
                <a:cubicBezTo>
                  <a:pt x="18239" y="3663"/>
                  <a:pt x="18009" y="3415"/>
                  <a:pt x="17845" y="3259"/>
                </a:cubicBezTo>
                <a:cubicBezTo>
                  <a:pt x="17645" y="3068"/>
                  <a:pt x="17533" y="2934"/>
                  <a:pt x="17500" y="2851"/>
                </a:cubicBezTo>
                <a:cubicBezTo>
                  <a:pt x="17474" y="2784"/>
                  <a:pt x="17421" y="2698"/>
                  <a:pt x="17387" y="2659"/>
                </a:cubicBezTo>
                <a:cubicBezTo>
                  <a:pt x="17167" y="2401"/>
                  <a:pt x="16622" y="2074"/>
                  <a:pt x="16466" y="2112"/>
                </a:cubicBezTo>
                <a:cubicBezTo>
                  <a:pt x="16366" y="2136"/>
                  <a:pt x="16339" y="2115"/>
                  <a:pt x="16234" y="1866"/>
                </a:cubicBezTo>
                <a:cubicBezTo>
                  <a:pt x="16157" y="1683"/>
                  <a:pt x="16025" y="1568"/>
                  <a:pt x="15354" y="1142"/>
                </a:cubicBezTo>
                <a:cubicBezTo>
                  <a:pt x="14856" y="825"/>
                  <a:pt x="14678" y="747"/>
                  <a:pt x="14433" y="718"/>
                </a:cubicBezTo>
                <a:cubicBezTo>
                  <a:pt x="14293" y="702"/>
                  <a:pt x="14193" y="664"/>
                  <a:pt x="14011" y="549"/>
                </a:cubicBezTo>
                <a:cubicBezTo>
                  <a:pt x="13677" y="339"/>
                  <a:pt x="12986" y="96"/>
                  <a:pt x="12602" y="56"/>
                </a:cubicBezTo>
                <a:cubicBezTo>
                  <a:pt x="12184" y="13"/>
                  <a:pt x="11753" y="-7"/>
                  <a:pt x="11401" y="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9" name="Shape 149"/>
          <p:cNvSpPr/>
          <p:nvPr/>
        </p:nvSpPr>
        <p:spPr>
          <a:xfrm>
            <a:off x="3875792" y="817815"/>
            <a:ext cx="6076985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Information </a:t>
            </a:r>
            <a:r>
              <a:rPr lang="en-AU" dirty="0"/>
              <a:t>p</a:t>
            </a:r>
            <a:r>
              <a:rPr dirty="0" err="1"/>
              <a:t>rocessing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build="p" bldLvl="5" animBg="1" advAuto="0"/>
      <p:bldP spid="145" grpId="0" animBg="1" advAuto="0"/>
      <p:bldP spid="146" grpId="0" animBg="1" advAuto="0"/>
      <p:bldP spid="147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idx="1"/>
          </p:nvPr>
        </p:nvSpPr>
        <p:spPr>
          <a:xfrm>
            <a:off x="984393" y="2190205"/>
            <a:ext cx="11099801" cy="712579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6529CD"/>
                </a:solidFill>
              </a:rPr>
              <a:t>Learning</a:t>
            </a:r>
            <a:r>
              <a:rPr dirty="0"/>
              <a:t> is done in our </a:t>
            </a:r>
            <a:r>
              <a:rPr b="1" dirty="0">
                <a:solidFill>
                  <a:srgbClr val="6529CD"/>
                </a:solidFill>
              </a:rPr>
              <a:t>brain</a:t>
            </a:r>
            <a:r>
              <a:rPr dirty="0"/>
              <a:t>! So it is important to understand how it does this best.</a:t>
            </a:r>
          </a:p>
          <a:p>
            <a:pPr marL="0" indent="0">
              <a:buClrTx/>
              <a:buSzTx/>
              <a:buNone/>
            </a:pPr>
            <a:r>
              <a:rPr dirty="0"/>
              <a:t>The </a:t>
            </a:r>
            <a:r>
              <a:rPr b="1" dirty="0">
                <a:solidFill>
                  <a:srgbClr val="6529CD"/>
                </a:solidFill>
              </a:rPr>
              <a:t>Information Processing Model</a:t>
            </a:r>
            <a:r>
              <a:rPr dirty="0"/>
              <a:t> briefly describes how information is </a:t>
            </a:r>
            <a:r>
              <a:rPr b="1" dirty="0">
                <a:solidFill>
                  <a:srgbClr val="6529CD"/>
                </a:solidFill>
              </a:rPr>
              <a:t>collected</a:t>
            </a:r>
            <a:r>
              <a:rPr dirty="0"/>
              <a:t>, </a:t>
            </a:r>
            <a:r>
              <a:rPr b="1" dirty="0">
                <a:solidFill>
                  <a:srgbClr val="6529CD"/>
                </a:solidFill>
              </a:rPr>
              <a:t>filtered</a:t>
            </a:r>
            <a:r>
              <a:rPr dirty="0"/>
              <a:t> and </a:t>
            </a:r>
            <a:r>
              <a:rPr b="1" dirty="0">
                <a:solidFill>
                  <a:srgbClr val="6529CD"/>
                </a:solidFill>
              </a:rPr>
              <a:t>acted</a:t>
            </a:r>
            <a:r>
              <a:rPr b="1" dirty="0">
                <a:solidFill>
                  <a:srgbClr val="194486"/>
                </a:solidFill>
              </a:rPr>
              <a:t> </a:t>
            </a:r>
            <a:r>
              <a:rPr b="1" dirty="0">
                <a:solidFill>
                  <a:srgbClr val="6529CD"/>
                </a:solidFill>
              </a:rPr>
              <a:t>upon</a:t>
            </a:r>
            <a:r>
              <a:rPr dirty="0"/>
              <a:t> and then </a:t>
            </a:r>
            <a:r>
              <a:rPr b="1" dirty="0">
                <a:solidFill>
                  <a:srgbClr val="6529CD"/>
                </a:solidFill>
              </a:rPr>
              <a:t>remembered</a:t>
            </a:r>
            <a:r>
              <a:rPr dirty="0"/>
              <a:t>.</a:t>
            </a:r>
          </a:p>
        </p:txBody>
      </p:sp>
      <p:sp>
        <p:nvSpPr>
          <p:cNvPr id="152" name="Shape 152"/>
          <p:cNvSpPr/>
          <p:nvPr/>
        </p:nvSpPr>
        <p:spPr>
          <a:xfrm flipH="1">
            <a:off x="4401032" y="6217015"/>
            <a:ext cx="519562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grpSp>
        <p:nvGrpSpPr>
          <p:cNvPr id="155" name="Group 155"/>
          <p:cNvGrpSpPr/>
          <p:nvPr/>
        </p:nvGrpSpPr>
        <p:grpSpPr>
          <a:xfrm>
            <a:off x="8149139" y="7222282"/>
            <a:ext cx="2172290" cy="1263046"/>
            <a:chOff x="0" y="0"/>
            <a:chExt cx="2172289" cy="1263045"/>
          </a:xfrm>
        </p:grpSpPr>
        <p:sp>
          <p:nvSpPr>
            <p:cNvPr id="153" name="Shape 153"/>
            <p:cNvSpPr/>
            <p:nvPr/>
          </p:nvSpPr>
          <p:spPr>
            <a:xfrm flipH="1">
              <a:off x="2172289" y="0"/>
              <a:ext cx="1" cy="126304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4" name="Shape 154"/>
            <p:cNvSpPr/>
            <p:nvPr/>
          </p:nvSpPr>
          <p:spPr>
            <a:xfrm flipV="1">
              <a:off x="0" y="1249577"/>
              <a:ext cx="2172290" cy="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grpSp>
        <p:nvGrpSpPr>
          <p:cNvPr id="158" name="Group 158"/>
          <p:cNvGrpSpPr/>
          <p:nvPr/>
        </p:nvGrpSpPr>
        <p:grpSpPr>
          <a:xfrm>
            <a:off x="2777159" y="7253619"/>
            <a:ext cx="2234249" cy="1273153"/>
            <a:chOff x="0" y="0"/>
            <a:chExt cx="2234247" cy="1273151"/>
          </a:xfrm>
        </p:grpSpPr>
        <p:sp>
          <p:nvSpPr>
            <p:cNvPr id="156" name="Shape 156"/>
            <p:cNvSpPr/>
            <p:nvPr/>
          </p:nvSpPr>
          <p:spPr>
            <a:xfrm>
              <a:off x="0" y="1261235"/>
              <a:ext cx="2234248" cy="1191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57" name="Shape 157"/>
            <p:cNvSpPr/>
            <p:nvPr/>
          </p:nvSpPr>
          <p:spPr>
            <a:xfrm flipH="1">
              <a:off x="8096" y="0"/>
              <a:ext cx="1" cy="126903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59" name="Shape 159"/>
          <p:cNvSpPr/>
          <p:nvPr/>
        </p:nvSpPr>
        <p:spPr>
          <a:xfrm flipH="1">
            <a:off x="8002332" y="6205082"/>
            <a:ext cx="518057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0" name="Shape 160"/>
          <p:cNvSpPr/>
          <p:nvPr/>
        </p:nvSpPr>
        <p:spPr>
          <a:xfrm>
            <a:off x="4934093" y="7553467"/>
            <a:ext cx="3200401" cy="1905001"/>
          </a:xfrm>
          <a:prstGeom prst="roundRect">
            <a:avLst>
              <a:gd name="adj" fmla="val 10000"/>
            </a:avLst>
          </a:prstGeom>
          <a:solidFill>
            <a:srgbClr val="6529CD"/>
          </a:solidFill>
          <a:ln w="3175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700" b="1">
                <a:solidFill>
                  <a:srgbClr val="FFFFF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Feedback</a:t>
            </a:r>
          </a:p>
          <a:p>
            <a:pPr>
              <a:defRPr sz="17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rPr sz="1600" dirty="0"/>
              <a:t>This is how it felt (intrinsic), how it looked, how it sounded, what your coach said (extrinsic).</a:t>
            </a:r>
          </a:p>
          <a:p>
            <a:pPr>
              <a:defRPr sz="1700" b="1" i="1">
                <a:solidFill>
                  <a:srgbClr val="FFFB03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rPr sz="1600" dirty="0"/>
              <a:t>Chip wasn’t long enough and the keeper saved the shot.</a:t>
            </a:r>
          </a:p>
        </p:txBody>
      </p:sp>
      <p:sp>
        <p:nvSpPr>
          <p:cNvPr id="161" name="Shape 161"/>
          <p:cNvSpPr/>
          <p:nvPr/>
        </p:nvSpPr>
        <p:spPr>
          <a:xfrm>
            <a:off x="1320800" y="5334000"/>
            <a:ext cx="3214988" cy="1897289"/>
          </a:xfrm>
          <a:prstGeom prst="roundRect">
            <a:avLst>
              <a:gd name="adj" fmla="val 10041"/>
            </a:avLst>
          </a:prstGeom>
          <a:solidFill>
            <a:srgbClr val="6529CD"/>
          </a:solidFill>
          <a:ln w="3175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700" b="1">
                <a:solidFill>
                  <a:srgbClr val="FFFFF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Input</a:t>
            </a:r>
          </a:p>
          <a:p>
            <a:pPr>
              <a:defRPr sz="1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Information collected from the eyes, ears and muscles. Selective attention occurs.</a:t>
            </a:r>
          </a:p>
          <a:p>
            <a:pPr>
              <a:defRPr sz="1800" b="1" i="1">
                <a:solidFill>
                  <a:srgbClr val="FFFB03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See the goal keeper</a:t>
            </a:r>
            <a:br/>
            <a:r>
              <a:t> off his line</a:t>
            </a:r>
          </a:p>
        </p:txBody>
      </p:sp>
      <p:sp>
        <p:nvSpPr>
          <p:cNvPr id="162" name="Shape 162"/>
          <p:cNvSpPr/>
          <p:nvPr/>
        </p:nvSpPr>
        <p:spPr>
          <a:xfrm>
            <a:off x="4920594" y="5334000"/>
            <a:ext cx="3214988" cy="1897289"/>
          </a:xfrm>
          <a:prstGeom prst="roundRect">
            <a:avLst>
              <a:gd name="adj" fmla="val 10041"/>
            </a:avLst>
          </a:prstGeom>
          <a:solidFill>
            <a:srgbClr val="6529CD"/>
          </a:solidFill>
          <a:ln w="3175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700" b="1">
                <a:solidFill>
                  <a:srgbClr val="FFFFF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Decision Making</a:t>
            </a:r>
          </a:p>
          <a:p>
            <a:pPr>
              <a:defRPr sz="1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rPr sz="1600" dirty="0"/>
              <a:t>Information is filtered and the long-term memory checked to make a decision. This occurs in the short term memory</a:t>
            </a:r>
          </a:p>
          <a:p>
            <a:pPr>
              <a:defRPr sz="1800" b="1" i="1">
                <a:solidFill>
                  <a:srgbClr val="FFFB03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rPr sz="1600" dirty="0"/>
              <a:t>Chip the goal keeper</a:t>
            </a:r>
          </a:p>
        </p:txBody>
      </p:sp>
      <p:sp>
        <p:nvSpPr>
          <p:cNvPr id="163" name="Shape 163"/>
          <p:cNvSpPr/>
          <p:nvPr/>
        </p:nvSpPr>
        <p:spPr>
          <a:xfrm>
            <a:off x="8545214" y="5345932"/>
            <a:ext cx="3214988" cy="1897290"/>
          </a:xfrm>
          <a:prstGeom prst="roundRect">
            <a:avLst>
              <a:gd name="adj" fmla="val 10041"/>
            </a:avLst>
          </a:prstGeom>
          <a:solidFill>
            <a:srgbClr val="6529CD"/>
          </a:solidFill>
          <a:ln w="3175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2700" b="1">
                <a:solidFill>
                  <a:srgbClr val="FFFFF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Output</a:t>
            </a:r>
          </a:p>
          <a:p>
            <a:pPr>
              <a:defRPr sz="1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Information is sent to the muscles and action is taken after the decision is made. </a:t>
            </a:r>
          </a:p>
          <a:p>
            <a:pPr>
              <a:defRPr sz="1800" b="1" i="1">
                <a:solidFill>
                  <a:srgbClr val="FFFB03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Strike under the ball </a:t>
            </a:r>
            <a:br/>
            <a:r>
              <a:t>to lift it high</a:t>
            </a:r>
          </a:p>
        </p:txBody>
      </p:sp>
      <p:sp>
        <p:nvSpPr>
          <p:cNvPr id="164" name="Shape 164"/>
          <p:cNvSpPr/>
          <p:nvPr/>
        </p:nvSpPr>
        <p:spPr>
          <a:xfrm>
            <a:off x="5739365" y="823252"/>
            <a:ext cx="2388060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Learning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 build="p" bldLvl="5" animBg="1" advAuto="0"/>
      <p:bldP spid="152" grpId="0" animBg="1" advAuto="0"/>
      <p:bldP spid="155" grpId="0" animBg="1" advAuto="0"/>
      <p:bldP spid="158" grpId="0" animBg="1" advAuto="0"/>
      <p:bldP spid="159" grpId="0" animBg="1" advAuto="0"/>
      <p:bldP spid="160" grpId="0" animBg="1" advAuto="0"/>
      <p:bldP spid="161" grpId="0" animBg="1" advAuto="0"/>
      <p:bldP spid="162" grpId="0" animBg="1" advAuto="0"/>
      <p:bldP spid="163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/>
          </p:cNvSpPr>
          <p:nvPr>
            <p:ph type="body" idx="1"/>
          </p:nvPr>
        </p:nvSpPr>
        <p:spPr>
          <a:xfrm>
            <a:off x="952500" y="2649050"/>
            <a:ext cx="11241283" cy="6765402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dirty="0"/>
              <a:t>The brain is designed to process a </a:t>
            </a:r>
            <a:r>
              <a:rPr b="1" dirty="0">
                <a:solidFill>
                  <a:srgbClr val="6529CD"/>
                </a:solidFill>
              </a:rPr>
              <a:t>limited amount</a:t>
            </a:r>
            <a:r>
              <a:rPr dirty="0"/>
              <a:t> of information at any one time. If we try to do more then performance will suffer.</a:t>
            </a:r>
          </a:p>
          <a:p>
            <a:pPr marL="0" indent="0">
              <a:buClrTx/>
              <a:buSzTx/>
              <a:buNone/>
            </a:pPr>
            <a:r>
              <a:rPr dirty="0"/>
              <a:t>The </a:t>
            </a:r>
            <a:r>
              <a:rPr b="1" dirty="0">
                <a:solidFill>
                  <a:srgbClr val="6529CD"/>
                </a:solidFill>
              </a:rPr>
              <a:t>Single Channel Hypothesis</a:t>
            </a:r>
            <a:r>
              <a:rPr dirty="0"/>
              <a:t> states that the brain only has </a:t>
            </a:r>
            <a:r>
              <a:rPr b="1" dirty="0">
                <a:solidFill>
                  <a:srgbClr val="6529CD"/>
                </a:solidFill>
              </a:rPr>
              <a:t>one channel</a:t>
            </a:r>
            <a:r>
              <a:rPr dirty="0"/>
              <a:t> for processing information and</a:t>
            </a:r>
            <a:r>
              <a:rPr lang="en-GB" dirty="0"/>
              <a:t> if needed must</a:t>
            </a:r>
            <a:r>
              <a:rPr dirty="0"/>
              <a:t> switch between tasks</a:t>
            </a:r>
            <a:r>
              <a:rPr lang="en-GB" dirty="0"/>
              <a:t>.</a:t>
            </a:r>
          </a:p>
          <a:p>
            <a:pPr marL="0" indent="0">
              <a:buClrTx/>
              <a:buSzTx/>
              <a:buNone/>
            </a:pPr>
            <a:r>
              <a:rPr lang="en-GB" b="1" dirty="0">
                <a:solidFill>
                  <a:srgbClr val="7E35FF"/>
                </a:solidFill>
              </a:rPr>
              <a:t>Selective attention </a:t>
            </a:r>
            <a:r>
              <a:rPr lang="en-GB" dirty="0"/>
              <a:t>makes sense of the information only passing along useful information.</a:t>
            </a:r>
            <a:endParaRPr dirty="0"/>
          </a:p>
        </p:txBody>
      </p:sp>
      <p:sp>
        <p:nvSpPr>
          <p:cNvPr id="167" name="Shape 167"/>
          <p:cNvSpPr/>
          <p:nvPr/>
        </p:nvSpPr>
        <p:spPr>
          <a:xfrm>
            <a:off x="3320227" y="813260"/>
            <a:ext cx="7226338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Limited </a:t>
            </a:r>
            <a:r>
              <a:rPr lang="en-AU" dirty="0"/>
              <a:t>c</a:t>
            </a:r>
            <a:r>
              <a:rPr dirty="0" err="1"/>
              <a:t>hannel</a:t>
            </a:r>
            <a:r>
              <a:rPr dirty="0"/>
              <a:t> </a:t>
            </a:r>
            <a:r>
              <a:rPr lang="en-AU" dirty="0"/>
              <a:t>h</a:t>
            </a:r>
            <a:r>
              <a:rPr dirty="0" err="1"/>
              <a:t>ypothesis</a:t>
            </a:r>
            <a:endParaRPr dirty="0"/>
          </a:p>
        </p:txBody>
      </p:sp>
      <p:pic>
        <p:nvPicPr>
          <p:cNvPr id="168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5265" y="7130949"/>
            <a:ext cx="3028518" cy="22835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372</Words>
  <Application>Microsoft Office PowerPoint</Application>
  <PresentationFormat>Custom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7</cp:revision>
  <dcterms:modified xsi:type="dcterms:W3CDTF">2026-09-08T08:24:23Z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2025-11-22T04:10:54Z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6bb2ddac-9b86-4b20-859e-32d58ede0473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