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35FF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9F7ACB-C5DA-4E56-94FB-87A0C32A809B}" v="4" dt="2026-09-09T09:53:01.850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1"/>
  </p:normalViewPr>
  <p:slideViewPr>
    <p:cSldViewPr snapToGrid="0">
      <p:cViewPr varScale="1">
        <p:scale>
          <a:sx n="74" d="100"/>
          <a:sy n="74" d="100"/>
        </p:scale>
        <p:origin x="60" y="10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ine Wild" userId="d2fad3d3-e8f2-49cc-9b88-830c9ac61e23" providerId="ADAL" clId="{905C07AB-5E61-469D-8ED2-F9AB5C24D518}"/>
    <pc:docChg chg="modSld">
      <pc:chgData name="Nadine Wild" userId="d2fad3d3-e8f2-49cc-9b88-830c9ac61e23" providerId="ADAL" clId="{905C07AB-5E61-469D-8ED2-F9AB5C24D518}" dt="2026-09-09T09:53:01.850" v="3" actId="20577"/>
      <pc:docMkLst>
        <pc:docMk/>
      </pc:docMkLst>
      <pc:sldChg chg="modSp">
        <pc:chgData name="Nadine Wild" userId="d2fad3d3-e8f2-49cc-9b88-830c9ac61e23" providerId="ADAL" clId="{905C07AB-5E61-469D-8ED2-F9AB5C24D518}" dt="2026-09-09T09:50:53.188" v="1" actId="313"/>
        <pc:sldMkLst>
          <pc:docMk/>
          <pc:sldMk cId="0" sldId="260"/>
        </pc:sldMkLst>
        <pc:spChg chg="mod">
          <ac:chgData name="Nadine Wild" userId="d2fad3d3-e8f2-49cc-9b88-830c9ac61e23" providerId="ADAL" clId="{905C07AB-5E61-469D-8ED2-F9AB5C24D518}" dt="2026-09-09T09:50:53.188" v="1" actId="313"/>
          <ac:spMkLst>
            <pc:docMk/>
            <pc:sldMk cId="0" sldId="260"/>
            <ac:spMk id="149" creationId="{00000000-0000-0000-0000-000000000000}"/>
          </ac:spMkLst>
        </pc:spChg>
      </pc:sldChg>
      <pc:sldChg chg="modSp modAnim">
        <pc:chgData name="Nadine Wild" userId="d2fad3d3-e8f2-49cc-9b88-830c9ac61e23" providerId="ADAL" clId="{905C07AB-5E61-469D-8ED2-F9AB5C24D518}" dt="2026-09-09T09:53:01.850" v="3" actId="20577"/>
        <pc:sldMkLst>
          <pc:docMk/>
          <pc:sldMk cId="0" sldId="263"/>
        </pc:sldMkLst>
        <pc:spChg chg="mod">
          <ac:chgData name="Nadine Wild" userId="d2fad3d3-e8f2-49cc-9b88-830c9ac61e23" providerId="ADAL" clId="{905C07AB-5E61-469D-8ED2-F9AB5C24D518}" dt="2026-09-09T09:53:01.850" v="3" actId="20577"/>
          <ac:spMkLst>
            <pc:docMk/>
            <pc:sldMk cId="0" sldId="263"/>
            <ac:spMk id="16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7" name="Shape 12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25546719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" name="Picture 3" descr="A person in a white shirt&#10;&#10;AI-generated content may be incorrect.">
            <a:extLst>
              <a:ext uri="{FF2B5EF4-FFF2-40B4-BE49-F238E27FC236}">
                <a16:creationId xmlns:a16="http://schemas.microsoft.com/office/drawing/2014/main" id="{395687BB-2697-6DC2-FEEF-10998B53DAC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Shape 2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7" name="Shape 37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38" name="Shape 38"/>
          <p:cNvSpPr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hape 39"/>
          <p:cNvSpPr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8" name="Shape 48"/>
          <p:cNvSpPr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xfrm>
            <a:off x="952500" y="2190205"/>
            <a:ext cx="11099800" cy="7125790"/>
          </a:xfrm>
          <a:prstGeom prst="rect">
            <a:avLst/>
          </a:prstGeom>
        </p:spPr>
        <p:txBody>
          <a:bodyPr anchor="t"/>
          <a:lstStyle>
            <a:lvl1pPr>
              <a:buClr>
                <a:srgbClr val="7E36FF"/>
              </a:buClr>
            </a:lvl1pPr>
            <a:lvl2pPr>
              <a:buClr>
                <a:srgbClr val="7E36FF"/>
              </a:buClr>
            </a:lvl2pPr>
            <a:lvl3pPr>
              <a:buClr>
                <a:srgbClr val="7E36FF"/>
              </a:buClr>
            </a:lvl3pPr>
            <a:lvl4pPr>
              <a:buClr>
                <a:srgbClr val="7E36FF"/>
              </a:buClr>
            </a:lvl4pPr>
            <a:lvl5pPr>
              <a:buClr>
                <a:srgbClr val="7E36FF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3" descr="A purple light on a black background&#10;&#10;AI-generated content may be incorrect.">
            <a:extLst>
              <a:ext uri="{FF2B5EF4-FFF2-40B4-BE49-F238E27FC236}">
                <a16:creationId xmlns:a16="http://schemas.microsoft.com/office/drawing/2014/main" id="{157FAB51-7BC0-A71A-8B83-0FD3486C226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9575" y="-811213"/>
            <a:ext cx="13442950" cy="3816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1pPr>
            <a:lvl2pPr marL="6858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2pPr>
            <a:lvl3pPr marL="10287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3pPr>
            <a:lvl4pPr marL="13716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4pPr>
            <a:lvl5pPr marL="17145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uscular System copy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MONKEY-header_COLOURS-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400" y="101600"/>
            <a:ext cx="12700000" cy="233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18" name="Shape 118"/>
          <p:cNvSpPr>
            <a:spLocks noGrp="1"/>
          </p:cNvSpPr>
          <p:nvPr>
            <p:ph type="title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600" b="1">
                <a:solidFill>
                  <a:srgbClr val="FFFFFF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9" name="Shape 119"/>
          <p:cNvSpPr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SzTx/>
              <a:buNone/>
              <a:defRPr sz="4000"/>
            </a:lvl1pPr>
            <a:lvl2pPr marL="584200" indent="-584200">
              <a:buSzPct val="100000"/>
              <a:buAutoNum type="arabicPeriod"/>
              <a:defRPr sz="4000"/>
            </a:lvl2pPr>
            <a:lvl3pPr marL="1041400" indent="-457200">
              <a:buClr>
                <a:srgbClr val="DA302A"/>
              </a:buClr>
              <a:buSzPct val="100000"/>
              <a:buFont typeface="Lucida Grande"/>
              <a:buChar char="‣"/>
              <a:defRPr sz="4000"/>
            </a:lvl3pPr>
            <a:lvl4pPr marL="1498600" indent="-431800">
              <a:buClr>
                <a:srgbClr val="DA302A"/>
              </a:buClr>
              <a:buSzPct val="100000"/>
              <a:buChar char="-"/>
              <a:defRPr sz="4000"/>
            </a:lvl4pPr>
            <a:lvl5pPr marL="1498600" indent="-431800">
              <a:buSzPct val="100000"/>
              <a:buChar char="-"/>
              <a:defRPr sz="4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0" name="Shape 120"/>
          <p:cNvSpPr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/>
        </p:nvSpPr>
        <p:spPr>
          <a:xfrm>
            <a:off x="9062101" y="2295189"/>
            <a:ext cx="3797301" cy="393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119999"/>
              </a:lnSpc>
              <a:spcBef>
                <a:spcPts val="9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A-PE — THE ULTIMATE </a:t>
            </a:r>
            <a:br/>
            <a:r>
              <a:t>RESOURCE CENTRE FOR PE</a:t>
            </a:r>
            <a:endParaRPr sz="1400"/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All resources are board specific and </a:t>
            </a:r>
            <a:br/>
            <a:r>
              <a:t>designed to meet the learning needs of your students.</a:t>
            </a:r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you need a learning task, a worksheet, exam style questions, relevant videos or a presentation....IT”S ALL HERE.</a:t>
            </a:r>
          </a:p>
          <a:p>
            <a:pPr algn="l">
              <a:lnSpc>
                <a:spcPct val="119999"/>
              </a:lnSpc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© Copyright</a:t>
            </a:r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200"/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Find out more at</a:t>
            </a:r>
          </a:p>
          <a:p>
            <a:pPr algn="l">
              <a:lnSpc>
                <a:spcPct val="119999"/>
              </a:lnSpc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www.a-pe.co.uk</a:t>
            </a:r>
          </a:p>
        </p:txBody>
      </p:sp>
      <p:sp>
        <p:nvSpPr>
          <p:cNvPr id="4" name="Shape 4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Shape 5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hape 6"/>
          <p:cNvSpPr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7" name="Picture 3" descr="A person in a white shirt&#10;&#10;AI-generated content may be incorrect.">
            <a:extLst>
              <a:ext uri="{FF2B5EF4-FFF2-40B4-BE49-F238E27FC236}">
                <a16:creationId xmlns:a16="http://schemas.microsoft.com/office/drawing/2014/main" id="{6CDE8C74-E44C-6F5F-5FE3-C0ADD3E7E05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132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889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333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778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222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667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111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556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4000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E1CF1B-9949-9AD9-E2E0-7B2CDF4DCF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1060450"/>
            <a:ext cx="6624638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6600" b="1" dirty="0">
                <a:solidFill>
                  <a:schemeClr val="bg1"/>
                </a:solidFill>
                <a:latin typeface="Helvetica (Headings)"/>
                <a:ea typeface="Gill Sans" charset="0"/>
                <a:cs typeface="ADLaM Display" panose="02010000000000000000" pitchFamily="2" charset="0"/>
                <a:sym typeface="Gill Sans" charset="0"/>
              </a:rPr>
              <a:t>Guidance and feedback on performance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A5FBBD-5C71-CC6D-7E31-816E50A3D2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8837613"/>
            <a:ext cx="81359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2000" dirty="0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rPr>
              <a:t>3.4 S</a:t>
            </a:r>
            <a:r>
              <a:rPr lang="en-AU" sz="2000" dirty="0">
                <a:solidFill>
                  <a:schemeClr val="bg1"/>
                </a:solidFill>
              </a:rPr>
              <a:t>kill acquisition and psychology</a:t>
            </a:r>
            <a:endParaRPr lang="en-AU" altLang="en-US" sz="2000" dirty="0">
              <a:solidFill>
                <a:schemeClr val="bg1"/>
              </a:solidFill>
              <a:latin typeface="Gill Sans" charset="0"/>
              <a:ea typeface="Gill Sans" charset="0"/>
              <a:cs typeface="Gill Sans" charset="0"/>
              <a:sym typeface="Gill Sans" charset="0"/>
            </a:endParaRPr>
          </a:p>
        </p:txBody>
      </p:sp>
    </p:spTree>
  </p:cSld>
  <p:clrMapOvr>
    <a:masterClrMapping/>
  </p:clrMapOvr>
  <p:transition spd="med" advTm="2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/>
          <p:nvPr/>
        </p:nvSpPr>
        <p:spPr>
          <a:xfrm>
            <a:off x="5578949" y="7894057"/>
            <a:ext cx="219759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Guidance</a:t>
            </a:r>
          </a:p>
        </p:txBody>
      </p:sp>
      <p:sp>
        <p:nvSpPr>
          <p:cNvPr id="131" name="Shape 131"/>
          <p:cNvSpPr/>
          <p:nvPr/>
        </p:nvSpPr>
        <p:spPr>
          <a:xfrm>
            <a:off x="1546670" y="6891239"/>
            <a:ext cx="145308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Visual</a:t>
            </a:r>
          </a:p>
        </p:txBody>
      </p:sp>
      <p:sp>
        <p:nvSpPr>
          <p:cNvPr id="132" name="Shape 132"/>
          <p:cNvSpPr/>
          <p:nvPr/>
        </p:nvSpPr>
        <p:spPr>
          <a:xfrm>
            <a:off x="9237640" y="6891239"/>
            <a:ext cx="148701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Verbal</a:t>
            </a:r>
          </a:p>
        </p:txBody>
      </p:sp>
      <p:sp>
        <p:nvSpPr>
          <p:cNvPr id="133" name="Shape 133"/>
          <p:cNvSpPr/>
          <p:nvPr/>
        </p:nvSpPr>
        <p:spPr>
          <a:xfrm>
            <a:off x="2785329" y="8424961"/>
            <a:ext cx="168927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Manual</a:t>
            </a:r>
          </a:p>
        </p:txBody>
      </p:sp>
      <p:sp>
        <p:nvSpPr>
          <p:cNvPr id="134" name="Shape 134"/>
          <p:cNvSpPr/>
          <p:nvPr/>
        </p:nvSpPr>
        <p:spPr>
          <a:xfrm>
            <a:off x="1357252" y="2604682"/>
            <a:ext cx="257911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Mechanical</a:t>
            </a:r>
          </a:p>
        </p:txBody>
      </p:sp>
      <p:sp>
        <p:nvSpPr>
          <p:cNvPr id="135" name="Shape 135"/>
          <p:cNvSpPr/>
          <p:nvPr/>
        </p:nvSpPr>
        <p:spPr>
          <a:xfrm>
            <a:off x="1565533" y="1031634"/>
            <a:ext cx="412886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Intrinsic Feedback</a:t>
            </a:r>
          </a:p>
        </p:txBody>
      </p:sp>
      <p:sp>
        <p:nvSpPr>
          <p:cNvPr id="136" name="Shape 136"/>
          <p:cNvSpPr/>
          <p:nvPr/>
        </p:nvSpPr>
        <p:spPr>
          <a:xfrm>
            <a:off x="6601480" y="2214660"/>
            <a:ext cx="428178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Extrinsic Feedback</a:t>
            </a:r>
          </a:p>
        </p:txBody>
      </p:sp>
      <p:sp>
        <p:nvSpPr>
          <p:cNvPr id="137" name="Shape 137"/>
          <p:cNvSpPr/>
          <p:nvPr/>
        </p:nvSpPr>
        <p:spPr>
          <a:xfrm>
            <a:off x="9735535" y="8424961"/>
            <a:ext cx="186764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Positive</a:t>
            </a:r>
          </a:p>
        </p:txBody>
      </p:sp>
      <p:sp>
        <p:nvSpPr>
          <p:cNvPr id="138" name="Shape 138"/>
          <p:cNvSpPr/>
          <p:nvPr/>
        </p:nvSpPr>
        <p:spPr>
          <a:xfrm>
            <a:off x="9207047" y="1031634"/>
            <a:ext cx="202011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Negative</a:t>
            </a:r>
          </a:p>
        </p:txBody>
      </p:sp>
      <p:sp>
        <p:nvSpPr>
          <p:cNvPr id="139" name="Shape 139"/>
          <p:cNvSpPr/>
          <p:nvPr/>
        </p:nvSpPr>
        <p:spPr>
          <a:xfrm>
            <a:off x="2256840" y="4552950"/>
            <a:ext cx="849112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7E36FF"/>
                </a:solidFill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7E36FF"/>
                </a:solidFill>
              </a:rPr>
              <a:t>Guidance and feedback on performance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 animBg="1" advAuto="0"/>
      <p:bldP spid="131" grpId="0" animBg="1" advAuto="0"/>
      <p:bldP spid="132" grpId="0" animBg="1" advAuto="0"/>
      <p:bldP spid="133" grpId="0" animBg="1" advAuto="0"/>
      <p:bldP spid="134" grpId="0" animBg="1" advAuto="0"/>
      <p:bldP spid="135" grpId="0" animBg="1" advAuto="0"/>
      <p:bldP spid="136" grpId="0" animBg="1" advAuto="0"/>
      <p:bldP spid="137" grpId="0" animBg="1" advAuto="0"/>
      <p:bldP spid="138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b="1" dirty="0">
                <a:solidFill>
                  <a:srgbClr val="7E36FF"/>
                </a:solidFill>
              </a:rPr>
              <a:t>Guidance</a:t>
            </a:r>
            <a:r>
              <a:rPr dirty="0"/>
              <a:t> is a way of </a:t>
            </a:r>
            <a:r>
              <a:rPr b="1" dirty="0">
                <a:solidFill>
                  <a:srgbClr val="7E36FF"/>
                </a:solidFill>
              </a:rPr>
              <a:t>giving information</a:t>
            </a:r>
            <a:r>
              <a:rPr dirty="0"/>
              <a:t> to a performer.</a:t>
            </a:r>
          </a:p>
          <a:p>
            <a:r>
              <a:rPr dirty="0"/>
              <a:t>It assists in </a:t>
            </a:r>
            <a:r>
              <a:rPr b="1" dirty="0">
                <a:solidFill>
                  <a:srgbClr val="7E36FF"/>
                </a:solidFill>
              </a:rPr>
              <a:t>learning</a:t>
            </a:r>
            <a:r>
              <a:rPr dirty="0"/>
              <a:t> a </a:t>
            </a:r>
            <a:r>
              <a:rPr b="1" dirty="0">
                <a:solidFill>
                  <a:srgbClr val="7E36FF"/>
                </a:solidFill>
              </a:rPr>
              <a:t>skill</a:t>
            </a:r>
            <a:r>
              <a:rPr dirty="0"/>
              <a:t> or refining a performance.</a:t>
            </a:r>
          </a:p>
          <a:p>
            <a:r>
              <a:rPr dirty="0"/>
              <a:t>There are four different types:</a:t>
            </a:r>
          </a:p>
          <a:p>
            <a:pPr marL="1270000" lvl="1" indent="-635000">
              <a:buClrTx/>
              <a:buSzPct val="100000"/>
              <a:buAutoNum type="arabicPeriod"/>
            </a:pPr>
            <a:r>
              <a:rPr b="1" dirty="0">
                <a:solidFill>
                  <a:srgbClr val="7E36FF"/>
                </a:solidFill>
              </a:rPr>
              <a:t>Visual</a:t>
            </a:r>
          </a:p>
          <a:p>
            <a:pPr marL="1270000" lvl="1" indent="-635000">
              <a:buClrTx/>
              <a:buSzPct val="100000"/>
              <a:buAutoNum type="arabicPeriod"/>
            </a:pPr>
            <a:r>
              <a:rPr b="1" dirty="0">
                <a:solidFill>
                  <a:srgbClr val="7E36FF"/>
                </a:solidFill>
              </a:rPr>
              <a:t>Verbal</a:t>
            </a:r>
          </a:p>
          <a:p>
            <a:pPr marL="1270000" lvl="1" indent="-635000">
              <a:buClrTx/>
              <a:buSzPct val="100000"/>
              <a:buAutoNum type="arabicPeriod"/>
            </a:pPr>
            <a:r>
              <a:rPr b="1" dirty="0">
                <a:solidFill>
                  <a:srgbClr val="7E36FF"/>
                </a:solidFill>
              </a:rPr>
              <a:t>Manual</a:t>
            </a:r>
          </a:p>
          <a:p>
            <a:pPr marL="1270000" lvl="1" indent="-635000">
              <a:buClrTx/>
              <a:buSzPct val="100000"/>
              <a:buAutoNum type="arabicPeriod"/>
            </a:pPr>
            <a:r>
              <a:rPr b="1" dirty="0">
                <a:solidFill>
                  <a:srgbClr val="7E36FF"/>
                </a:solidFill>
              </a:rPr>
              <a:t>Mechanical</a:t>
            </a:r>
          </a:p>
        </p:txBody>
      </p:sp>
      <p:pic>
        <p:nvPicPr>
          <p:cNvPr id="142" name="subutti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441" y="5506080"/>
            <a:ext cx="5663360" cy="4247520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Shape 143"/>
          <p:cNvSpPr/>
          <p:nvPr/>
        </p:nvSpPr>
        <p:spPr>
          <a:xfrm>
            <a:off x="4451291" y="801895"/>
            <a:ext cx="4927631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Types of </a:t>
            </a:r>
            <a:r>
              <a:rPr lang="en-AU" dirty="0"/>
              <a:t>g</a:t>
            </a:r>
            <a:r>
              <a:rPr dirty="0" err="1"/>
              <a:t>uidance</a:t>
            </a:r>
            <a:endParaRPr dirty="0"/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" grpId="0" build="p" bldLvl="5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537463">
              <a:spcBef>
                <a:spcPts val="1500"/>
              </a:spcBef>
              <a:buClrTx/>
              <a:buSzTx/>
              <a:buNone/>
              <a:defRPr sz="3312"/>
            </a:pPr>
            <a:r>
              <a:rPr b="1" dirty="0">
                <a:solidFill>
                  <a:srgbClr val="7E36FF"/>
                </a:solidFill>
              </a:rPr>
              <a:t>Visual</a:t>
            </a:r>
            <a:r>
              <a:rPr lang="en-US" b="1" dirty="0">
                <a:solidFill>
                  <a:srgbClr val="7E36FF"/>
                </a:solidFill>
              </a:rPr>
              <a:t> (Guidance you can see)</a:t>
            </a:r>
            <a:endParaRPr b="1" dirty="0">
              <a:solidFill>
                <a:srgbClr val="7E36FF"/>
              </a:solidFill>
            </a:endParaRPr>
          </a:p>
          <a:p>
            <a:pPr marL="408940" indent="-408940" defTabSz="537463">
              <a:spcBef>
                <a:spcPts val="1500"/>
              </a:spcBef>
              <a:defRPr sz="3312"/>
            </a:pPr>
            <a:r>
              <a:rPr dirty="0"/>
              <a:t>Watching </a:t>
            </a:r>
            <a:r>
              <a:rPr b="1" dirty="0">
                <a:solidFill>
                  <a:srgbClr val="7E36FF"/>
                </a:solidFill>
              </a:rPr>
              <a:t>someone else perform </a:t>
            </a:r>
            <a:r>
              <a:rPr dirty="0"/>
              <a:t>the skill</a:t>
            </a:r>
            <a:r>
              <a:rPr lang="en-GB" dirty="0"/>
              <a:t> on a video, in a picture or in real life.</a:t>
            </a:r>
            <a:r>
              <a:rPr dirty="0"/>
              <a:t> </a:t>
            </a:r>
            <a:r>
              <a:rPr lang="en-GB" dirty="0"/>
              <a:t>This </a:t>
            </a:r>
            <a:r>
              <a:rPr dirty="0"/>
              <a:t>can be motivating, inspiring and informative.</a:t>
            </a:r>
          </a:p>
          <a:p>
            <a:pPr marL="408940" indent="-408940" defTabSz="537463">
              <a:spcBef>
                <a:spcPts val="1500"/>
              </a:spcBef>
              <a:defRPr sz="3312"/>
            </a:pPr>
            <a:r>
              <a:rPr dirty="0"/>
              <a:t>Copying someone you </a:t>
            </a:r>
            <a:r>
              <a:rPr b="1" dirty="0">
                <a:solidFill>
                  <a:srgbClr val="7E36FF"/>
                </a:solidFill>
              </a:rPr>
              <a:t>admire</a:t>
            </a:r>
            <a:r>
              <a:rPr dirty="0"/>
              <a:t> is </a:t>
            </a:r>
            <a:r>
              <a:rPr b="1" dirty="0">
                <a:solidFill>
                  <a:srgbClr val="7E36FF"/>
                </a:solidFill>
              </a:rPr>
              <a:t>stronger</a:t>
            </a:r>
            <a:r>
              <a:rPr dirty="0"/>
              <a:t> </a:t>
            </a:r>
            <a:br>
              <a:rPr dirty="0"/>
            </a:br>
            <a:r>
              <a:rPr dirty="0"/>
              <a:t>than someone you don’t so </a:t>
            </a:r>
            <a:r>
              <a:rPr b="1" dirty="0">
                <a:solidFill>
                  <a:srgbClr val="7E36FF"/>
                </a:solidFill>
              </a:rPr>
              <a:t>role models</a:t>
            </a:r>
            <a:r>
              <a:rPr dirty="0"/>
              <a:t> </a:t>
            </a:r>
            <a:br>
              <a:rPr dirty="0"/>
            </a:br>
            <a:r>
              <a:rPr dirty="0"/>
              <a:t>are powerful demonstrators.</a:t>
            </a:r>
          </a:p>
          <a:p>
            <a:pPr marL="408940" indent="-408940" defTabSz="537463">
              <a:spcBef>
                <a:spcPts val="1500"/>
              </a:spcBef>
              <a:defRPr sz="3312"/>
            </a:pPr>
            <a:r>
              <a:rPr dirty="0"/>
              <a:t>It is useful for all levels of performer especially </a:t>
            </a:r>
            <a:br>
              <a:rPr lang="en-GB" dirty="0"/>
            </a:br>
            <a:r>
              <a:rPr b="1" dirty="0">
                <a:solidFill>
                  <a:srgbClr val="7E36FF"/>
                </a:solidFill>
              </a:rPr>
              <a:t>young</a:t>
            </a:r>
            <a:r>
              <a:rPr dirty="0"/>
              <a:t> and </a:t>
            </a:r>
            <a:r>
              <a:rPr b="1" dirty="0">
                <a:solidFill>
                  <a:srgbClr val="7E36FF"/>
                </a:solidFill>
              </a:rPr>
              <a:t>inexperienced</a:t>
            </a:r>
            <a:r>
              <a:rPr dirty="0"/>
              <a:t> performers.</a:t>
            </a:r>
          </a:p>
          <a:p>
            <a:pPr marL="408940" indent="-408940" defTabSz="537463">
              <a:spcBef>
                <a:spcPts val="1500"/>
              </a:spcBef>
              <a:defRPr sz="3312"/>
            </a:pPr>
            <a:r>
              <a:rPr dirty="0"/>
              <a:t>When teaching a skill through </a:t>
            </a:r>
            <a:r>
              <a:rPr b="1" dirty="0">
                <a:solidFill>
                  <a:srgbClr val="7E36FF"/>
                </a:solidFill>
              </a:rPr>
              <a:t>demonstration</a:t>
            </a:r>
            <a:r>
              <a:rPr dirty="0"/>
              <a:t> it is important that the learner is paying </a:t>
            </a:r>
            <a:r>
              <a:rPr b="1" dirty="0">
                <a:solidFill>
                  <a:srgbClr val="7E36FF"/>
                </a:solidFill>
              </a:rPr>
              <a:t>full attention</a:t>
            </a:r>
            <a:r>
              <a:rPr dirty="0"/>
              <a:t>, has the </a:t>
            </a:r>
            <a:r>
              <a:rPr b="1" dirty="0">
                <a:solidFill>
                  <a:srgbClr val="7E36FF"/>
                </a:solidFill>
              </a:rPr>
              <a:t>ability</a:t>
            </a:r>
            <a:r>
              <a:rPr dirty="0"/>
              <a:t> to copy the skill and is </a:t>
            </a:r>
            <a:r>
              <a:rPr b="1" dirty="0">
                <a:solidFill>
                  <a:srgbClr val="7E36FF"/>
                </a:solidFill>
              </a:rPr>
              <a:t>motivated</a:t>
            </a:r>
            <a:r>
              <a:rPr dirty="0"/>
              <a:t> to repeat it.</a:t>
            </a:r>
          </a:p>
          <a:p>
            <a:pPr marL="408940" indent="-408940" defTabSz="537463">
              <a:spcBef>
                <a:spcPts val="1500"/>
              </a:spcBef>
              <a:defRPr sz="3312"/>
            </a:pPr>
            <a:r>
              <a:rPr dirty="0"/>
              <a:t>Suitable for learners at the </a:t>
            </a:r>
            <a:r>
              <a:rPr b="1" dirty="0">
                <a:solidFill>
                  <a:srgbClr val="7E36FF"/>
                </a:solidFill>
              </a:rPr>
              <a:t>cognitive</a:t>
            </a:r>
            <a:r>
              <a:rPr dirty="0"/>
              <a:t> stage of learning.</a:t>
            </a:r>
          </a:p>
        </p:txBody>
      </p:sp>
      <p:pic>
        <p:nvPicPr>
          <p:cNvPr id="146" name="Kicking a ball -Torres.jpg"/>
          <p:cNvPicPr>
            <a:picLocks noChangeAspect="1"/>
          </p:cNvPicPr>
          <p:nvPr/>
        </p:nvPicPr>
        <p:blipFill>
          <a:blip r:embed="rId2"/>
          <a:srcRect l="6801" t="5387" r="8525" b="2771"/>
          <a:stretch>
            <a:fillRect/>
          </a:stretch>
        </p:blipFill>
        <p:spPr>
          <a:xfrm>
            <a:off x="10534649" y="4244210"/>
            <a:ext cx="1592750" cy="25947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42" y="0"/>
                </a:moveTo>
                <a:cubicBezTo>
                  <a:pt x="780" y="0"/>
                  <a:pt x="0" y="479"/>
                  <a:pt x="0" y="1069"/>
                </a:cubicBezTo>
                <a:lnTo>
                  <a:pt x="0" y="20531"/>
                </a:lnTo>
                <a:cubicBezTo>
                  <a:pt x="0" y="21121"/>
                  <a:pt x="780" y="21600"/>
                  <a:pt x="1742" y="21600"/>
                </a:cubicBezTo>
                <a:lnTo>
                  <a:pt x="19858" y="21600"/>
                </a:lnTo>
                <a:cubicBezTo>
                  <a:pt x="20820" y="21600"/>
                  <a:pt x="21600" y="21121"/>
                  <a:pt x="21600" y="20531"/>
                </a:cubicBezTo>
                <a:lnTo>
                  <a:pt x="21600" y="1069"/>
                </a:lnTo>
                <a:cubicBezTo>
                  <a:pt x="21600" y="479"/>
                  <a:pt x="20820" y="0"/>
                  <a:pt x="19858" y="0"/>
                </a:cubicBezTo>
                <a:lnTo>
                  <a:pt x="1742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47" name="Shape 147"/>
          <p:cNvSpPr/>
          <p:nvPr/>
        </p:nvSpPr>
        <p:spPr>
          <a:xfrm>
            <a:off x="6085949" y="804701"/>
            <a:ext cx="1694893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Visual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 build="p" bldLvl="5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0" defTabSz="543305">
              <a:spcBef>
                <a:spcPts val="1500"/>
              </a:spcBef>
              <a:buClrTx/>
              <a:buSzTx/>
              <a:buNone/>
              <a:defRPr sz="3348"/>
            </a:pPr>
            <a:r>
              <a:rPr b="1" dirty="0">
                <a:solidFill>
                  <a:srgbClr val="7E36FF"/>
                </a:solidFill>
              </a:rPr>
              <a:t>Verbal</a:t>
            </a:r>
            <a:r>
              <a:rPr lang="en-US" b="1" dirty="0">
                <a:solidFill>
                  <a:srgbClr val="7E36FF"/>
                </a:solidFill>
              </a:rPr>
              <a:t> (Guidance you can listen to)</a:t>
            </a:r>
            <a:endParaRPr b="1" dirty="0">
              <a:solidFill>
                <a:srgbClr val="7E36FF"/>
              </a:solidFill>
            </a:endParaRPr>
          </a:p>
          <a:p>
            <a:pPr marL="413384" indent="-413384" defTabSz="543305">
              <a:spcBef>
                <a:spcPts val="1500"/>
              </a:spcBef>
              <a:defRPr sz="3348"/>
            </a:pPr>
            <a:r>
              <a:rPr dirty="0"/>
              <a:t>This is when someone </a:t>
            </a:r>
            <a:r>
              <a:rPr b="1" dirty="0">
                <a:solidFill>
                  <a:srgbClr val="7E36FF"/>
                </a:solidFill>
              </a:rPr>
              <a:t>describes</a:t>
            </a:r>
            <a:r>
              <a:rPr dirty="0"/>
              <a:t> the skill.</a:t>
            </a:r>
          </a:p>
          <a:p>
            <a:pPr marL="413384" indent="-413384" defTabSz="543305">
              <a:spcBef>
                <a:spcPts val="1500"/>
              </a:spcBef>
              <a:defRPr sz="3348"/>
            </a:pPr>
            <a:r>
              <a:rPr dirty="0"/>
              <a:t>The performer </a:t>
            </a:r>
            <a:r>
              <a:rPr b="1" dirty="0">
                <a:solidFill>
                  <a:srgbClr val="7E36FF"/>
                </a:solidFill>
              </a:rPr>
              <a:t>hears</a:t>
            </a:r>
            <a:r>
              <a:rPr dirty="0"/>
              <a:t> the guidance.</a:t>
            </a:r>
            <a:endParaRPr lang="en-GB" dirty="0"/>
          </a:p>
          <a:p>
            <a:pPr marL="413384" indent="-413384" defTabSz="543305">
              <a:spcBef>
                <a:spcPts val="1500"/>
              </a:spcBef>
              <a:defRPr sz="3348"/>
            </a:pPr>
            <a:r>
              <a:rPr lang="en-GB" dirty="0"/>
              <a:t>Coaches are able to give </a:t>
            </a:r>
            <a:r>
              <a:rPr lang="en-GB" b="1" dirty="0">
                <a:solidFill>
                  <a:srgbClr val="7E35FF"/>
                </a:solidFill>
              </a:rPr>
              <a:t>instant feedback </a:t>
            </a:r>
            <a:r>
              <a:rPr lang="en-GB" dirty="0"/>
              <a:t>that meets the individual’s needs.</a:t>
            </a:r>
            <a:endParaRPr dirty="0"/>
          </a:p>
          <a:p>
            <a:pPr marL="413384" indent="-413384" defTabSz="543305">
              <a:spcBef>
                <a:spcPts val="1500"/>
              </a:spcBef>
              <a:defRPr sz="3348"/>
            </a:pPr>
            <a:r>
              <a:rPr b="1" dirty="0">
                <a:solidFill>
                  <a:srgbClr val="7E36FF"/>
                </a:solidFill>
              </a:rPr>
              <a:t>Higher-level performers</a:t>
            </a:r>
            <a:r>
              <a:rPr dirty="0"/>
              <a:t> are able to </a:t>
            </a:r>
            <a:br>
              <a:rPr dirty="0"/>
            </a:br>
            <a:r>
              <a:rPr dirty="0"/>
              <a:t>respond more readily than inexperienced</a:t>
            </a:r>
            <a:br>
              <a:rPr dirty="0"/>
            </a:br>
            <a:r>
              <a:rPr dirty="0"/>
              <a:t>performers.</a:t>
            </a:r>
          </a:p>
          <a:p>
            <a:pPr marL="413384" indent="-413384" defTabSz="543305">
              <a:spcBef>
                <a:spcPts val="1500"/>
              </a:spcBef>
              <a:defRPr sz="3348"/>
            </a:pPr>
            <a:r>
              <a:rPr dirty="0"/>
              <a:t>However, this type of guidance can be </a:t>
            </a:r>
            <a:r>
              <a:rPr b="1" dirty="0">
                <a:solidFill>
                  <a:srgbClr val="7E36FF"/>
                </a:solidFill>
              </a:rPr>
              <a:t>boring</a:t>
            </a:r>
            <a:r>
              <a:rPr dirty="0"/>
              <a:t> </a:t>
            </a:r>
            <a:br>
              <a:rPr dirty="0"/>
            </a:br>
            <a:r>
              <a:rPr dirty="0"/>
              <a:t>and often </a:t>
            </a:r>
            <a:r>
              <a:rPr b="1" dirty="0">
                <a:solidFill>
                  <a:srgbClr val="7E36FF"/>
                </a:solidFill>
              </a:rPr>
              <a:t>complex tactics </a:t>
            </a:r>
            <a:r>
              <a:rPr dirty="0"/>
              <a:t>or skills are </a:t>
            </a:r>
            <a:r>
              <a:rPr b="1" dirty="0">
                <a:solidFill>
                  <a:srgbClr val="7E36FF"/>
                </a:solidFill>
              </a:rPr>
              <a:t>hard </a:t>
            </a:r>
            <a:br>
              <a:rPr lang="en-GB" b="1" dirty="0">
                <a:solidFill>
                  <a:srgbClr val="7E36FF"/>
                </a:solidFill>
              </a:rPr>
            </a:br>
            <a:r>
              <a:rPr b="1" dirty="0">
                <a:solidFill>
                  <a:srgbClr val="7E36FF"/>
                </a:solidFill>
              </a:rPr>
              <a:t>to describe</a:t>
            </a:r>
            <a:r>
              <a:rPr dirty="0"/>
              <a:t>.</a:t>
            </a:r>
          </a:p>
          <a:p>
            <a:pPr marL="413384" indent="-413384" defTabSz="543305">
              <a:spcBef>
                <a:spcPts val="1500"/>
              </a:spcBef>
              <a:defRPr sz="3348"/>
            </a:pPr>
            <a:r>
              <a:rPr dirty="0"/>
              <a:t>Suitable for performers at the </a:t>
            </a:r>
            <a:r>
              <a:rPr b="1" dirty="0">
                <a:solidFill>
                  <a:srgbClr val="7E36FF"/>
                </a:solidFill>
              </a:rPr>
              <a:t>associative</a:t>
            </a:r>
            <a:r>
              <a:rPr dirty="0"/>
              <a:t> </a:t>
            </a:r>
            <a:br>
              <a:rPr dirty="0"/>
            </a:br>
            <a:r>
              <a:rPr dirty="0"/>
              <a:t>or </a:t>
            </a:r>
            <a:r>
              <a:rPr b="1" dirty="0">
                <a:solidFill>
                  <a:srgbClr val="7E36FF"/>
                </a:solidFill>
              </a:rPr>
              <a:t>autonomous</a:t>
            </a:r>
            <a:r>
              <a:rPr dirty="0"/>
              <a:t> stage of learning.</a:t>
            </a:r>
          </a:p>
        </p:txBody>
      </p:sp>
      <p:pic>
        <p:nvPicPr>
          <p:cNvPr id="150" name="Coach.jpg"/>
          <p:cNvPicPr>
            <a:picLocks noChangeAspect="1"/>
          </p:cNvPicPr>
          <p:nvPr/>
        </p:nvPicPr>
        <p:blipFill>
          <a:blip r:embed="rId2"/>
          <a:srcRect t="16264" r="8036" b="2"/>
          <a:stretch>
            <a:fillRect/>
          </a:stretch>
        </p:blipFill>
        <p:spPr>
          <a:xfrm flipH="1">
            <a:off x="9384270" y="4813116"/>
            <a:ext cx="3619038" cy="49607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5" h="21597" extrusionOk="0">
                <a:moveTo>
                  <a:pt x="6336" y="3"/>
                </a:moveTo>
                <a:cubicBezTo>
                  <a:pt x="6077" y="-3"/>
                  <a:pt x="5801" y="1"/>
                  <a:pt x="5508" y="15"/>
                </a:cubicBezTo>
                <a:cubicBezTo>
                  <a:pt x="4290" y="74"/>
                  <a:pt x="3755" y="224"/>
                  <a:pt x="3290" y="637"/>
                </a:cubicBezTo>
                <a:cubicBezTo>
                  <a:pt x="2488" y="1349"/>
                  <a:pt x="2337" y="2427"/>
                  <a:pt x="2843" y="3828"/>
                </a:cubicBezTo>
                <a:cubicBezTo>
                  <a:pt x="3122" y="4602"/>
                  <a:pt x="3148" y="4771"/>
                  <a:pt x="3037" y="5095"/>
                </a:cubicBezTo>
                <a:cubicBezTo>
                  <a:pt x="2812" y="5748"/>
                  <a:pt x="1939" y="6552"/>
                  <a:pt x="1568" y="6448"/>
                </a:cubicBezTo>
                <a:cubicBezTo>
                  <a:pt x="1491" y="6426"/>
                  <a:pt x="1435" y="6471"/>
                  <a:pt x="1443" y="6548"/>
                </a:cubicBezTo>
                <a:cubicBezTo>
                  <a:pt x="1451" y="6625"/>
                  <a:pt x="1361" y="6703"/>
                  <a:pt x="1242" y="6721"/>
                </a:cubicBezTo>
                <a:cubicBezTo>
                  <a:pt x="1122" y="6739"/>
                  <a:pt x="795" y="6929"/>
                  <a:pt x="513" y="7144"/>
                </a:cubicBezTo>
                <a:lnTo>
                  <a:pt x="0" y="7536"/>
                </a:lnTo>
                <a:lnTo>
                  <a:pt x="0" y="14567"/>
                </a:lnTo>
                <a:lnTo>
                  <a:pt x="0" y="21597"/>
                </a:lnTo>
                <a:lnTo>
                  <a:pt x="4325" y="21597"/>
                </a:lnTo>
                <a:lnTo>
                  <a:pt x="8653" y="21597"/>
                </a:lnTo>
                <a:lnTo>
                  <a:pt x="8580" y="19527"/>
                </a:lnTo>
                <a:cubicBezTo>
                  <a:pt x="8540" y="18388"/>
                  <a:pt x="8496" y="17359"/>
                  <a:pt x="8483" y="17241"/>
                </a:cubicBezTo>
                <a:cubicBezTo>
                  <a:pt x="8464" y="17073"/>
                  <a:pt x="8507" y="17033"/>
                  <a:pt x="8691" y="17049"/>
                </a:cubicBezTo>
                <a:cubicBezTo>
                  <a:pt x="9743" y="17142"/>
                  <a:pt x="10302" y="17232"/>
                  <a:pt x="10434" y="17335"/>
                </a:cubicBezTo>
                <a:cubicBezTo>
                  <a:pt x="10520" y="17401"/>
                  <a:pt x="10893" y="17994"/>
                  <a:pt x="11262" y="18651"/>
                </a:cubicBezTo>
                <a:cubicBezTo>
                  <a:pt x="11631" y="19309"/>
                  <a:pt x="11949" y="19860"/>
                  <a:pt x="11969" y="19878"/>
                </a:cubicBezTo>
                <a:cubicBezTo>
                  <a:pt x="11989" y="19895"/>
                  <a:pt x="12678" y="19544"/>
                  <a:pt x="13499" y="19097"/>
                </a:cubicBezTo>
                <a:cubicBezTo>
                  <a:pt x="14809" y="18384"/>
                  <a:pt x="15014" y="18300"/>
                  <a:pt x="15176" y="18404"/>
                </a:cubicBezTo>
                <a:cubicBezTo>
                  <a:pt x="15434" y="18571"/>
                  <a:pt x="15670" y="18552"/>
                  <a:pt x="15840" y="18352"/>
                </a:cubicBezTo>
                <a:cubicBezTo>
                  <a:pt x="15920" y="18258"/>
                  <a:pt x="16103" y="18181"/>
                  <a:pt x="16247" y="18181"/>
                </a:cubicBezTo>
                <a:cubicBezTo>
                  <a:pt x="16392" y="18181"/>
                  <a:pt x="16577" y="18102"/>
                  <a:pt x="16659" y="18007"/>
                </a:cubicBezTo>
                <a:cubicBezTo>
                  <a:pt x="16740" y="17911"/>
                  <a:pt x="16853" y="17853"/>
                  <a:pt x="16909" y="17879"/>
                </a:cubicBezTo>
                <a:cubicBezTo>
                  <a:pt x="17084" y="17958"/>
                  <a:pt x="17382" y="17830"/>
                  <a:pt x="17382" y="17675"/>
                </a:cubicBezTo>
                <a:cubicBezTo>
                  <a:pt x="17382" y="17462"/>
                  <a:pt x="17496" y="17409"/>
                  <a:pt x="17730" y="17516"/>
                </a:cubicBezTo>
                <a:cubicBezTo>
                  <a:pt x="17991" y="17635"/>
                  <a:pt x="18316" y="17548"/>
                  <a:pt x="18316" y="17357"/>
                </a:cubicBezTo>
                <a:cubicBezTo>
                  <a:pt x="18316" y="17276"/>
                  <a:pt x="18206" y="17124"/>
                  <a:pt x="18070" y="17018"/>
                </a:cubicBezTo>
                <a:lnTo>
                  <a:pt x="17825" y="16827"/>
                </a:lnTo>
                <a:lnTo>
                  <a:pt x="18674" y="16372"/>
                </a:lnTo>
                <a:cubicBezTo>
                  <a:pt x="19141" y="16122"/>
                  <a:pt x="19973" y="15687"/>
                  <a:pt x="20523" y="15403"/>
                </a:cubicBezTo>
                <a:cubicBezTo>
                  <a:pt x="21073" y="15119"/>
                  <a:pt x="21542" y="14818"/>
                  <a:pt x="21563" y="14734"/>
                </a:cubicBezTo>
                <a:cubicBezTo>
                  <a:pt x="21600" y="14595"/>
                  <a:pt x="21121" y="13989"/>
                  <a:pt x="20814" y="13784"/>
                </a:cubicBezTo>
                <a:cubicBezTo>
                  <a:pt x="20743" y="13737"/>
                  <a:pt x="20119" y="13064"/>
                  <a:pt x="19426" y="12289"/>
                </a:cubicBezTo>
                <a:cubicBezTo>
                  <a:pt x="18732" y="11514"/>
                  <a:pt x="18147" y="10865"/>
                  <a:pt x="18127" y="10847"/>
                </a:cubicBezTo>
                <a:cubicBezTo>
                  <a:pt x="18014" y="10745"/>
                  <a:pt x="17098" y="11162"/>
                  <a:pt x="15301" y="12134"/>
                </a:cubicBezTo>
                <a:lnTo>
                  <a:pt x="13277" y="13229"/>
                </a:lnTo>
                <a:lnTo>
                  <a:pt x="12759" y="12844"/>
                </a:lnTo>
                <a:cubicBezTo>
                  <a:pt x="12390" y="12570"/>
                  <a:pt x="12146" y="12459"/>
                  <a:pt x="11915" y="12459"/>
                </a:cubicBezTo>
                <a:cubicBezTo>
                  <a:pt x="11736" y="12459"/>
                  <a:pt x="11554" y="12484"/>
                  <a:pt x="11513" y="12514"/>
                </a:cubicBezTo>
                <a:cubicBezTo>
                  <a:pt x="11471" y="12544"/>
                  <a:pt x="11284" y="12579"/>
                  <a:pt x="11096" y="12590"/>
                </a:cubicBezTo>
                <a:cubicBezTo>
                  <a:pt x="10909" y="12601"/>
                  <a:pt x="10465" y="12675"/>
                  <a:pt x="10108" y="12758"/>
                </a:cubicBezTo>
                <a:cubicBezTo>
                  <a:pt x="9529" y="12891"/>
                  <a:pt x="9445" y="12941"/>
                  <a:pt x="9330" y="13217"/>
                </a:cubicBezTo>
                <a:cubicBezTo>
                  <a:pt x="9085" y="13801"/>
                  <a:pt x="9104" y="13777"/>
                  <a:pt x="8954" y="13666"/>
                </a:cubicBezTo>
                <a:cubicBezTo>
                  <a:pt x="8773" y="13534"/>
                  <a:pt x="8645" y="12617"/>
                  <a:pt x="8540" y="10695"/>
                </a:cubicBezTo>
                <a:lnTo>
                  <a:pt x="8455" y="9141"/>
                </a:lnTo>
                <a:lnTo>
                  <a:pt x="8095" y="8815"/>
                </a:lnTo>
                <a:cubicBezTo>
                  <a:pt x="7897" y="8635"/>
                  <a:pt x="7505" y="8366"/>
                  <a:pt x="7223" y="8215"/>
                </a:cubicBezTo>
                <a:cubicBezTo>
                  <a:pt x="6188" y="7666"/>
                  <a:pt x="6033" y="7547"/>
                  <a:pt x="6111" y="7372"/>
                </a:cubicBezTo>
                <a:cubicBezTo>
                  <a:pt x="6152" y="7281"/>
                  <a:pt x="6466" y="6986"/>
                  <a:pt x="6809" y="6716"/>
                </a:cubicBezTo>
                <a:cubicBezTo>
                  <a:pt x="7338" y="6298"/>
                  <a:pt x="7493" y="6225"/>
                  <a:pt x="7840" y="6225"/>
                </a:cubicBezTo>
                <a:cubicBezTo>
                  <a:pt x="8509" y="6225"/>
                  <a:pt x="8984" y="6067"/>
                  <a:pt x="8984" y="5843"/>
                </a:cubicBezTo>
                <a:cubicBezTo>
                  <a:pt x="8984" y="5736"/>
                  <a:pt x="9097" y="5462"/>
                  <a:pt x="9235" y="5233"/>
                </a:cubicBezTo>
                <a:cubicBezTo>
                  <a:pt x="9373" y="5004"/>
                  <a:pt x="9478" y="4677"/>
                  <a:pt x="9469" y="4506"/>
                </a:cubicBezTo>
                <a:cubicBezTo>
                  <a:pt x="9456" y="4260"/>
                  <a:pt x="9515" y="4165"/>
                  <a:pt x="9744" y="4055"/>
                </a:cubicBezTo>
                <a:cubicBezTo>
                  <a:pt x="10071" y="3898"/>
                  <a:pt x="10116" y="3622"/>
                  <a:pt x="9855" y="3369"/>
                </a:cubicBezTo>
                <a:cubicBezTo>
                  <a:pt x="9760" y="3277"/>
                  <a:pt x="9711" y="3135"/>
                  <a:pt x="9746" y="3054"/>
                </a:cubicBezTo>
                <a:cubicBezTo>
                  <a:pt x="9781" y="2974"/>
                  <a:pt x="9760" y="2885"/>
                  <a:pt x="9699" y="2857"/>
                </a:cubicBezTo>
                <a:cubicBezTo>
                  <a:pt x="9628" y="2825"/>
                  <a:pt x="9628" y="2692"/>
                  <a:pt x="9703" y="2493"/>
                </a:cubicBezTo>
                <a:cubicBezTo>
                  <a:pt x="9790" y="2263"/>
                  <a:pt x="9782" y="2086"/>
                  <a:pt x="9670" y="1831"/>
                </a:cubicBezTo>
                <a:cubicBezTo>
                  <a:pt x="9131" y="600"/>
                  <a:pt x="8146" y="46"/>
                  <a:pt x="6336" y="3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51" name="Shape 151"/>
          <p:cNvSpPr/>
          <p:nvPr/>
        </p:nvSpPr>
        <p:spPr>
          <a:xfrm>
            <a:off x="6048010" y="822989"/>
            <a:ext cx="1770771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Verbal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1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" grpId="0" build="p" bldLvl="5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572516">
              <a:spcBef>
                <a:spcPts val="1600"/>
              </a:spcBef>
              <a:buClrTx/>
              <a:buSzTx/>
              <a:buNone/>
              <a:defRPr sz="3528"/>
            </a:pPr>
            <a:r>
              <a:rPr b="1" dirty="0">
                <a:solidFill>
                  <a:srgbClr val="7E36FF"/>
                </a:solidFill>
              </a:rPr>
              <a:t>Manual</a:t>
            </a:r>
            <a:r>
              <a:rPr lang="en-US" b="1" dirty="0">
                <a:solidFill>
                  <a:srgbClr val="7E36FF"/>
                </a:solidFill>
              </a:rPr>
              <a:t> (Guidance you can feel)</a:t>
            </a:r>
            <a:endParaRPr b="1" dirty="0">
              <a:solidFill>
                <a:srgbClr val="7E36FF"/>
              </a:solidFill>
            </a:endParaRPr>
          </a:p>
          <a:p>
            <a:pPr marL="435609" indent="-435609" defTabSz="572516">
              <a:spcBef>
                <a:spcPts val="1600"/>
              </a:spcBef>
              <a:defRPr sz="3528"/>
            </a:pPr>
            <a:r>
              <a:rPr dirty="0"/>
              <a:t>This involves a coach </a:t>
            </a:r>
            <a:r>
              <a:rPr b="1" dirty="0">
                <a:solidFill>
                  <a:srgbClr val="7E36FF"/>
                </a:solidFill>
              </a:rPr>
              <a:t>physically guiding</a:t>
            </a:r>
            <a:r>
              <a:rPr dirty="0"/>
              <a:t> you through the skill.</a:t>
            </a:r>
            <a:r>
              <a:rPr lang="en-GB" dirty="0"/>
              <a:t> It allows the performer to feel the movement </a:t>
            </a:r>
            <a:r>
              <a:rPr lang="en-GB" b="1" dirty="0">
                <a:solidFill>
                  <a:srgbClr val="7E35FF"/>
                </a:solidFill>
              </a:rPr>
              <a:t>safely</a:t>
            </a:r>
            <a:r>
              <a:rPr lang="en-GB" dirty="0"/>
              <a:t>.</a:t>
            </a:r>
            <a:endParaRPr dirty="0"/>
          </a:p>
          <a:p>
            <a:pPr marL="435609" indent="-435609" defTabSz="572516">
              <a:spcBef>
                <a:spcPts val="1600"/>
              </a:spcBef>
              <a:defRPr sz="3528"/>
            </a:pPr>
            <a:r>
              <a:rPr dirty="0"/>
              <a:t>They move the body into </a:t>
            </a:r>
            <a:r>
              <a:rPr b="1" dirty="0">
                <a:solidFill>
                  <a:srgbClr val="7E36FF"/>
                </a:solidFill>
              </a:rPr>
              <a:t>position</a:t>
            </a:r>
            <a:r>
              <a:rPr dirty="0"/>
              <a:t> and </a:t>
            </a:r>
            <a:r>
              <a:rPr b="1" dirty="0">
                <a:solidFill>
                  <a:srgbClr val="7E36FF"/>
                </a:solidFill>
              </a:rPr>
              <a:t>support</a:t>
            </a:r>
            <a:r>
              <a:rPr dirty="0"/>
              <a:t> them in the skill.</a:t>
            </a:r>
            <a:r>
              <a:rPr lang="en-GB" dirty="0"/>
              <a:t> </a:t>
            </a:r>
            <a:r>
              <a:rPr dirty="0"/>
              <a:t>This is effective for </a:t>
            </a:r>
            <a:r>
              <a:rPr b="1" dirty="0">
                <a:solidFill>
                  <a:srgbClr val="7E36FF"/>
                </a:solidFill>
              </a:rPr>
              <a:t>beginners or learners at the cognitive </a:t>
            </a:r>
            <a:r>
              <a:rPr dirty="0"/>
              <a:t>stage of learning</a:t>
            </a:r>
            <a:r>
              <a:rPr lang="en-GB" b="1" dirty="0">
                <a:solidFill>
                  <a:srgbClr val="7E36FF"/>
                </a:solidFill>
              </a:rPr>
              <a:t>.</a:t>
            </a:r>
            <a:endParaRPr b="1" dirty="0">
              <a:solidFill>
                <a:srgbClr val="7E36FF"/>
              </a:solidFill>
            </a:endParaRPr>
          </a:p>
          <a:p>
            <a:pPr marL="435609" indent="-435609" defTabSz="572516">
              <a:spcBef>
                <a:spcPts val="1600"/>
              </a:spcBef>
              <a:defRPr sz="3528"/>
            </a:pPr>
            <a:r>
              <a:rPr dirty="0"/>
              <a:t>However, it can be </a:t>
            </a:r>
            <a:r>
              <a:rPr b="1" dirty="0">
                <a:solidFill>
                  <a:srgbClr val="7E36FF"/>
                </a:solidFill>
              </a:rPr>
              <a:t>demotivating</a:t>
            </a:r>
            <a:r>
              <a:rPr dirty="0"/>
              <a:t> as </a:t>
            </a:r>
            <a:br>
              <a:rPr dirty="0"/>
            </a:br>
            <a:r>
              <a:rPr dirty="0"/>
              <a:t>the performer may not feel they are </a:t>
            </a:r>
            <a:br>
              <a:rPr dirty="0"/>
            </a:br>
            <a:r>
              <a:rPr dirty="0"/>
              <a:t>performing the skill themselves and </a:t>
            </a:r>
            <a:br>
              <a:rPr dirty="0"/>
            </a:br>
            <a:r>
              <a:rPr dirty="0"/>
              <a:t>it may </a:t>
            </a:r>
            <a:r>
              <a:rPr b="1" dirty="0">
                <a:solidFill>
                  <a:srgbClr val="7E36FF"/>
                </a:solidFill>
              </a:rPr>
              <a:t>feel different</a:t>
            </a:r>
            <a:r>
              <a:rPr dirty="0"/>
              <a:t> without the </a:t>
            </a:r>
            <a:br>
              <a:rPr dirty="0"/>
            </a:br>
            <a:r>
              <a:rPr dirty="0"/>
              <a:t>manual guidance.</a:t>
            </a:r>
          </a:p>
        </p:txBody>
      </p:sp>
      <p:pic>
        <p:nvPicPr>
          <p:cNvPr id="154" name="Manuel Guidanc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9031" y="7064108"/>
            <a:ext cx="2905592" cy="1936708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Shape 155"/>
          <p:cNvSpPr/>
          <p:nvPr/>
        </p:nvSpPr>
        <p:spPr>
          <a:xfrm>
            <a:off x="5918220" y="822989"/>
            <a:ext cx="2030351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Manual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" grpId="0" build="p" bldLvl="5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508254">
              <a:spcBef>
                <a:spcPts val="1400"/>
              </a:spcBef>
              <a:buClrTx/>
              <a:buSzTx/>
              <a:buNone/>
              <a:defRPr sz="3132"/>
            </a:pPr>
            <a:r>
              <a:rPr b="1" dirty="0">
                <a:solidFill>
                  <a:srgbClr val="7E36FF"/>
                </a:solidFill>
              </a:rPr>
              <a:t>Mechanical</a:t>
            </a:r>
            <a:r>
              <a:rPr lang="en-US" b="1" dirty="0">
                <a:solidFill>
                  <a:srgbClr val="7E36FF"/>
                </a:solidFill>
              </a:rPr>
              <a:t> (Guidance you can feel)</a:t>
            </a:r>
            <a:endParaRPr b="1" dirty="0">
              <a:solidFill>
                <a:srgbClr val="7E36FF"/>
              </a:solidFill>
            </a:endParaRPr>
          </a:p>
          <a:p>
            <a:pPr marL="386715" indent="-386715" defTabSz="508254">
              <a:spcBef>
                <a:spcPts val="1400"/>
              </a:spcBef>
              <a:defRPr sz="3132"/>
            </a:pPr>
            <a:r>
              <a:rPr dirty="0"/>
              <a:t>The use of </a:t>
            </a:r>
            <a:r>
              <a:rPr b="1" dirty="0">
                <a:solidFill>
                  <a:srgbClr val="7E36FF"/>
                </a:solidFill>
              </a:rPr>
              <a:t>aids</a:t>
            </a:r>
            <a:r>
              <a:rPr dirty="0"/>
              <a:t> or </a:t>
            </a:r>
            <a:r>
              <a:rPr b="1" dirty="0">
                <a:solidFill>
                  <a:srgbClr val="7E36FF"/>
                </a:solidFill>
              </a:rPr>
              <a:t>objects</a:t>
            </a:r>
            <a:r>
              <a:rPr dirty="0"/>
              <a:t> to assist in the skill learning process.</a:t>
            </a:r>
          </a:p>
          <a:p>
            <a:pPr marL="386715" indent="-386715" defTabSz="508254">
              <a:spcBef>
                <a:spcPts val="1400"/>
              </a:spcBef>
              <a:defRPr sz="3132"/>
            </a:pPr>
            <a:r>
              <a:rPr dirty="0"/>
              <a:t>These are used in </a:t>
            </a:r>
            <a:r>
              <a:rPr b="1" dirty="0">
                <a:solidFill>
                  <a:srgbClr val="7E36FF"/>
                </a:solidFill>
              </a:rPr>
              <a:t>high risk skill</a:t>
            </a:r>
            <a:br>
              <a:rPr b="1" dirty="0">
                <a:solidFill>
                  <a:srgbClr val="7E36FF"/>
                </a:solidFill>
              </a:rPr>
            </a:br>
            <a:r>
              <a:rPr b="1" dirty="0">
                <a:solidFill>
                  <a:srgbClr val="7E36FF"/>
                </a:solidFill>
              </a:rPr>
              <a:t>learning</a:t>
            </a:r>
            <a:r>
              <a:rPr dirty="0"/>
              <a:t> found in </a:t>
            </a:r>
            <a:r>
              <a:rPr b="1" dirty="0">
                <a:solidFill>
                  <a:srgbClr val="7E36FF"/>
                </a:solidFill>
              </a:rPr>
              <a:t>Gymnastics</a:t>
            </a:r>
            <a:r>
              <a:rPr dirty="0"/>
              <a:t> or</a:t>
            </a:r>
            <a:br>
              <a:rPr dirty="0"/>
            </a:br>
            <a:r>
              <a:rPr b="1" dirty="0">
                <a:solidFill>
                  <a:srgbClr val="7E36FF"/>
                </a:solidFill>
              </a:rPr>
              <a:t>Trampoline</a:t>
            </a:r>
            <a:r>
              <a:rPr dirty="0"/>
              <a:t>.</a:t>
            </a:r>
          </a:p>
          <a:p>
            <a:pPr marL="386715" indent="-386715" defTabSz="508254">
              <a:spcBef>
                <a:spcPts val="1400"/>
              </a:spcBef>
              <a:defRPr sz="3132"/>
            </a:pPr>
            <a:r>
              <a:rPr dirty="0"/>
              <a:t>It allows the performer to learn </a:t>
            </a:r>
            <a:br>
              <a:rPr dirty="0"/>
            </a:br>
            <a:r>
              <a:rPr b="1" dirty="0">
                <a:solidFill>
                  <a:srgbClr val="7E36FF"/>
                </a:solidFill>
              </a:rPr>
              <a:t>without fear</a:t>
            </a:r>
            <a:r>
              <a:rPr dirty="0"/>
              <a:t>.</a:t>
            </a:r>
          </a:p>
          <a:p>
            <a:pPr marL="386715" indent="-386715" defTabSz="508254">
              <a:spcBef>
                <a:spcPts val="1400"/>
              </a:spcBef>
              <a:defRPr sz="3132"/>
            </a:pPr>
            <a:r>
              <a:rPr dirty="0"/>
              <a:t>However, the equipment is often</a:t>
            </a:r>
            <a:br>
              <a:rPr dirty="0"/>
            </a:br>
            <a:r>
              <a:rPr b="1" dirty="0">
                <a:solidFill>
                  <a:srgbClr val="7E36FF"/>
                </a:solidFill>
              </a:rPr>
              <a:t>expensive</a:t>
            </a:r>
            <a:r>
              <a:rPr dirty="0"/>
              <a:t> and the performer may</a:t>
            </a:r>
            <a:br>
              <a:rPr dirty="0"/>
            </a:br>
            <a:r>
              <a:rPr b="1" dirty="0">
                <a:solidFill>
                  <a:srgbClr val="7E36FF"/>
                </a:solidFill>
              </a:rPr>
              <a:t>rely</a:t>
            </a:r>
            <a:r>
              <a:rPr dirty="0"/>
              <a:t> on the </a:t>
            </a:r>
            <a:r>
              <a:rPr b="1" dirty="0">
                <a:solidFill>
                  <a:srgbClr val="7E36FF"/>
                </a:solidFill>
              </a:rPr>
              <a:t>aid</a:t>
            </a:r>
            <a:r>
              <a:rPr dirty="0"/>
              <a:t>.</a:t>
            </a:r>
          </a:p>
          <a:p>
            <a:pPr marL="386715" indent="-386715" defTabSz="508254">
              <a:spcBef>
                <a:spcPts val="1400"/>
              </a:spcBef>
              <a:defRPr sz="3132"/>
            </a:pPr>
            <a:r>
              <a:rPr dirty="0"/>
              <a:t>This guidance is suited to performers </a:t>
            </a:r>
            <a:br>
              <a:rPr dirty="0"/>
            </a:br>
            <a:r>
              <a:rPr dirty="0"/>
              <a:t>at the </a:t>
            </a:r>
            <a:r>
              <a:rPr b="1" dirty="0">
                <a:solidFill>
                  <a:srgbClr val="7E36FF"/>
                </a:solidFill>
              </a:rPr>
              <a:t>cognitive</a:t>
            </a:r>
            <a:r>
              <a:rPr dirty="0"/>
              <a:t> or </a:t>
            </a:r>
            <a:r>
              <a:rPr b="1" dirty="0">
                <a:solidFill>
                  <a:srgbClr val="7E36FF"/>
                </a:solidFill>
              </a:rPr>
              <a:t>associative</a:t>
            </a:r>
            <a:r>
              <a:rPr dirty="0"/>
              <a:t> stage of learning.</a:t>
            </a:r>
          </a:p>
        </p:txBody>
      </p:sp>
      <p:pic>
        <p:nvPicPr>
          <p:cNvPr id="158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8381" y="3313953"/>
            <a:ext cx="3387335" cy="4927032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Shape 159"/>
          <p:cNvSpPr/>
          <p:nvPr/>
        </p:nvSpPr>
        <p:spPr>
          <a:xfrm>
            <a:off x="5398772" y="804701"/>
            <a:ext cx="3069247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Mechanical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 build="p" bldLvl="5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Tennis - Woman edit 1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6533" y="4064000"/>
            <a:ext cx="3188868" cy="3086100"/>
          </a:xfrm>
          <a:prstGeom prst="rect">
            <a:avLst/>
          </a:prstGeom>
          <a:ln w="12700">
            <a:miter lim="400000"/>
          </a:ln>
        </p:spPr>
      </p:pic>
      <p:sp>
        <p:nvSpPr>
          <p:cNvPr id="162" name="Shape 16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defTabSz="572516">
              <a:spcBef>
                <a:spcPts val="1600"/>
              </a:spcBef>
              <a:buClrTx/>
              <a:buSzTx/>
              <a:buNone/>
              <a:defRPr sz="3528"/>
            </a:pPr>
            <a:r>
              <a:rPr dirty="0"/>
              <a:t>The brain is also constantly </a:t>
            </a:r>
            <a:r>
              <a:rPr b="1" dirty="0">
                <a:solidFill>
                  <a:srgbClr val="7E36FF"/>
                </a:solidFill>
              </a:rPr>
              <a:t>receiving feedback</a:t>
            </a:r>
            <a:r>
              <a:rPr dirty="0"/>
              <a:t> from all the </a:t>
            </a:r>
            <a:r>
              <a:rPr b="1" dirty="0">
                <a:solidFill>
                  <a:srgbClr val="7E36FF"/>
                </a:solidFill>
              </a:rPr>
              <a:t>senses</a:t>
            </a:r>
            <a:r>
              <a:rPr dirty="0"/>
              <a:t> this helps to </a:t>
            </a:r>
            <a:r>
              <a:rPr b="1" dirty="0">
                <a:solidFill>
                  <a:srgbClr val="7E36FF"/>
                </a:solidFill>
              </a:rPr>
              <a:t>improve</a:t>
            </a:r>
            <a:r>
              <a:rPr dirty="0"/>
              <a:t> and </a:t>
            </a:r>
            <a:r>
              <a:rPr b="1" dirty="0">
                <a:solidFill>
                  <a:srgbClr val="7E36FF"/>
                </a:solidFill>
              </a:rPr>
              <a:t>refine</a:t>
            </a:r>
            <a:r>
              <a:rPr dirty="0"/>
              <a:t> the </a:t>
            </a:r>
            <a:r>
              <a:rPr b="1" dirty="0">
                <a:solidFill>
                  <a:srgbClr val="7E36FF"/>
                </a:solidFill>
              </a:rPr>
              <a:t>skill</a:t>
            </a:r>
            <a:r>
              <a:rPr b="1" dirty="0">
                <a:solidFill>
                  <a:srgbClr val="194486"/>
                </a:solidFill>
              </a:rPr>
              <a:t> </a:t>
            </a:r>
            <a:r>
              <a:rPr b="1" dirty="0">
                <a:solidFill>
                  <a:srgbClr val="7E36FF"/>
                </a:solidFill>
              </a:rPr>
              <a:t>learnt</a:t>
            </a:r>
            <a:r>
              <a:rPr dirty="0"/>
              <a:t>. There are </a:t>
            </a:r>
            <a:r>
              <a:rPr b="1" dirty="0">
                <a:solidFill>
                  <a:srgbClr val="7E36FF"/>
                </a:solidFill>
              </a:rPr>
              <a:t>different types</a:t>
            </a:r>
            <a:r>
              <a:rPr dirty="0"/>
              <a:t> of feedback:</a:t>
            </a:r>
          </a:p>
          <a:p>
            <a:pPr marL="0" indent="0" defTabSz="572516">
              <a:spcBef>
                <a:spcPts val="1600"/>
              </a:spcBef>
              <a:buClrTx/>
              <a:buSzTx/>
              <a:buNone/>
              <a:defRPr sz="3528"/>
            </a:pPr>
            <a:r>
              <a:rPr b="1" dirty="0">
                <a:solidFill>
                  <a:srgbClr val="7E36FF"/>
                </a:solidFill>
              </a:rPr>
              <a:t>Intrinsic Feedback </a:t>
            </a:r>
            <a:r>
              <a:rPr dirty="0"/>
              <a:t>– Comes from inside.</a:t>
            </a:r>
          </a:p>
          <a:p>
            <a:pPr marL="435609" indent="-435609" defTabSz="572516">
              <a:spcBef>
                <a:spcPts val="1600"/>
              </a:spcBef>
              <a:defRPr sz="3528"/>
            </a:pPr>
            <a:r>
              <a:rPr dirty="0"/>
              <a:t>This feedback from the body’s own </a:t>
            </a:r>
            <a:br>
              <a:rPr dirty="0"/>
            </a:br>
            <a:r>
              <a:rPr b="1" dirty="0">
                <a:solidFill>
                  <a:srgbClr val="7E36FF"/>
                </a:solidFill>
              </a:rPr>
              <a:t>sensors</a:t>
            </a:r>
            <a:r>
              <a:rPr dirty="0"/>
              <a:t>, </a:t>
            </a:r>
            <a:r>
              <a:rPr b="1" dirty="0">
                <a:solidFill>
                  <a:srgbClr val="7E36FF"/>
                </a:solidFill>
              </a:rPr>
              <a:t>seeing</a:t>
            </a:r>
            <a:r>
              <a:rPr dirty="0"/>
              <a:t> the ball fly when </a:t>
            </a:r>
            <a:br>
              <a:rPr dirty="0"/>
            </a:br>
            <a:r>
              <a:rPr dirty="0"/>
              <a:t>you hit it, </a:t>
            </a:r>
            <a:r>
              <a:rPr b="1" dirty="0">
                <a:solidFill>
                  <a:srgbClr val="7E36FF"/>
                </a:solidFill>
              </a:rPr>
              <a:t>hearing</a:t>
            </a:r>
            <a:r>
              <a:rPr dirty="0"/>
              <a:t> the sound of </a:t>
            </a:r>
            <a:br>
              <a:rPr dirty="0"/>
            </a:br>
            <a:r>
              <a:rPr dirty="0"/>
              <a:t>contact on the ball, </a:t>
            </a:r>
            <a:r>
              <a:rPr b="1" dirty="0">
                <a:solidFill>
                  <a:srgbClr val="7E36FF"/>
                </a:solidFill>
              </a:rPr>
              <a:t>feeling</a:t>
            </a:r>
            <a:r>
              <a:rPr dirty="0"/>
              <a:t> the </a:t>
            </a:r>
            <a:br>
              <a:rPr dirty="0"/>
            </a:br>
            <a:r>
              <a:rPr dirty="0"/>
              <a:t>contact on the ball.</a:t>
            </a:r>
          </a:p>
          <a:p>
            <a:pPr marL="435609" indent="-435609" defTabSz="572516">
              <a:spcBef>
                <a:spcPts val="1600"/>
              </a:spcBef>
              <a:defRPr sz="3528"/>
            </a:pPr>
            <a:r>
              <a:rPr dirty="0"/>
              <a:t>This feedback is most useful to performers at the </a:t>
            </a:r>
            <a:r>
              <a:rPr b="1" dirty="0">
                <a:solidFill>
                  <a:srgbClr val="7E36FF"/>
                </a:solidFill>
              </a:rPr>
              <a:t>associative</a:t>
            </a:r>
            <a:r>
              <a:rPr dirty="0"/>
              <a:t> o</a:t>
            </a:r>
            <a:r>
              <a:rPr lang="en-AU" dirty="0"/>
              <a:t>r</a:t>
            </a:r>
            <a:r>
              <a:rPr dirty="0"/>
              <a:t> </a:t>
            </a:r>
            <a:r>
              <a:rPr b="1" dirty="0">
                <a:solidFill>
                  <a:srgbClr val="7E36FF"/>
                </a:solidFill>
              </a:rPr>
              <a:t>autonomous</a:t>
            </a:r>
            <a:r>
              <a:rPr dirty="0"/>
              <a:t> stage of learning.</a:t>
            </a:r>
          </a:p>
        </p:txBody>
      </p:sp>
      <p:sp>
        <p:nvSpPr>
          <p:cNvPr id="163" name="Shape 163"/>
          <p:cNvSpPr/>
          <p:nvPr/>
        </p:nvSpPr>
        <p:spPr>
          <a:xfrm>
            <a:off x="5593458" y="804701"/>
            <a:ext cx="2679875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Feedback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" grpId="0" build="p" bldLvl="5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rPr b="1" dirty="0">
                <a:solidFill>
                  <a:srgbClr val="7E36FF"/>
                </a:solidFill>
              </a:rPr>
              <a:t>Extrinsic Feedback </a:t>
            </a:r>
            <a:r>
              <a:rPr dirty="0"/>
              <a:t>- Comes from outside</a:t>
            </a:r>
            <a:r>
              <a:rPr lang="en-US" dirty="0"/>
              <a:t> sources.</a:t>
            </a:r>
            <a:endParaRPr dirty="0"/>
          </a:p>
          <a:p>
            <a:r>
              <a:rPr dirty="0"/>
              <a:t>There are two types of extrinsic feedback;</a:t>
            </a:r>
          </a:p>
          <a:p>
            <a:pPr lvl="1"/>
            <a:r>
              <a:rPr b="1" dirty="0">
                <a:solidFill>
                  <a:srgbClr val="7E36FF"/>
                </a:solidFill>
              </a:rPr>
              <a:t>Knowledge of Results</a:t>
            </a:r>
            <a:r>
              <a:rPr dirty="0"/>
              <a:t> - Seeing you scored.</a:t>
            </a:r>
            <a:endParaRPr lang="en-GB" dirty="0"/>
          </a:p>
          <a:p>
            <a:pPr lvl="2"/>
            <a:r>
              <a:rPr lang="en-GB" dirty="0"/>
              <a:t>Tells you the outcome of your actions.</a:t>
            </a:r>
            <a:endParaRPr dirty="0"/>
          </a:p>
          <a:p>
            <a:pPr lvl="1"/>
            <a:r>
              <a:rPr b="1" dirty="0">
                <a:solidFill>
                  <a:srgbClr val="7E36FF"/>
                </a:solidFill>
              </a:rPr>
              <a:t>Knowledge of Performance</a:t>
            </a:r>
            <a:r>
              <a:rPr dirty="0"/>
              <a:t> - Your coach tells you that you need to open out of the somersault earlier in diving.</a:t>
            </a:r>
            <a:endParaRPr lang="en-GB" dirty="0"/>
          </a:p>
          <a:p>
            <a:pPr lvl="2"/>
            <a:r>
              <a:rPr lang="en-GB" dirty="0"/>
              <a:t>Tells you how well you have performed.</a:t>
            </a:r>
            <a:endParaRPr dirty="0"/>
          </a:p>
          <a:p>
            <a:r>
              <a:rPr dirty="0"/>
              <a:t>This is most suited to performers at the</a:t>
            </a:r>
            <a:br>
              <a:rPr dirty="0"/>
            </a:br>
            <a:r>
              <a:rPr b="1" dirty="0">
                <a:solidFill>
                  <a:srgbClr val="7E36FF"/>
                </a:solidFill>
              </a:rPr>
              <a:t>cognitive</a:t>
            </a:r>
            <a:r>
              <a:rPr dirty="0"/>
              <a:t> stage of learning.</a:t>
            </a:r>
          </a:p>
        </p:txBody>
      </p:sp>
      <p:pic>
        <p:nvPicPr>
          <p:cNvPr id="166" name="Basketball in the net edit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4661" y="3905250"/>
            <a:ext cx="1854266" cy="1231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" name="Coach pointing edit 1.tif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5673" y="7176256"/>
            <a:ext cx="1513254" cy="2095501"/>
          </a:xfrm>
          <a:prstGeom prst="rect">
            <a:avLst/>
          </a:prstGeom>
          <a:ln w="12700">
            <a:miter lim="400000"/>
          </a:ln>
        </p:spPr>
      </p:pic>
      <p:sp>
        <p:nvSpPr>
          <p:cNvPr id="168" name="Shape 168"/>
          <p:cNvSpPr/>
          <p:nvPr/>
        </p:nvSpPr>
        <p:spPr>
          <a:xfrm>
            <a:off x="5593458" y="804701"/>
            <a:ext cx="2679875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Feedback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1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" grpId="0" build="p" bldLvl="5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rPr b="1" dirty="0">
                <a:solidFill>
                  <a:srgbClr val="7E36FF"/>
                </a:solidFill>
              </a:rPr>
              <a:t>Positive</a:t>
            </a:r>
          </a:p>
          <a:p>
            <a:r>
              <a:t>Used to </a:t>
            </a:r>
            <a:r>
              <a:rPr b="1">
                <a:solidFill>
                  <a:srgbClr val="7E36FF"/>
                </a:solidFill>
              </a:rPr>
              <a:t>motivate</a:t>
            </a:r>
            <a:r>
              <a:t> the athlete and let them know what they are doing </a:t>
            </a:r>
            <a:r>
              <a:rPr b="1">
                <a:solidFill>
                  <a:srgbClr val="7E36FF"/>
                </a:solidFill>
              </a:rPr>
              <a:t>correctly</a:t>
            </a:r>
            <a:r>
              <a:t>.</a:t>
            </a:r>
          </a:p>
          <a:p>
            <a:r>
              <a:rPr dirty="0"/>
              <a:t>However, it may make the athlete feel the performance was more positive than it actually was.</a:t>
            </a:r>
          </a:p>
          <a:p>
            <a:pPr marL="0" indent="0">
              <a:buClrTx/>
              <a:buSzTx/>
              <a:buNone/>
            </a:pPr>
            <a:r>
              <a:rPr b="1" dirty="0">
                <a:solidFill>
                  <a:srgbClr val="7E36FF"/>
                </a:solidFill>
              </a:rPr>
              <a:t>Negative</a:t>
            </a:r>
          </a:p>
          <a:p>
            <a:r>
              <a:rPr dirty="0"/>
              <a:t>Used to inform the athlete about an </a:t>
            </a:r>
            <a:r>
              <a:rPr b="1" dirty="0">
                <a:solidFill>
                  <a:srgbClr val="7E36FF"/>
                </a:solidFill>
              </a:rPr>
              <a:t>incorrect</a:t>
            </a:r>
            <a:r>
              <a:rPr dirty="0"/>
              <a:t> movement and what they must do to correct it.</a:t>
            </a:r>
          </a:p>
          <a:p>
            <a:r>
              <a:rPr dirty="0"/>
              <a:t>It can be demotivating and overuse can leave athletes not knowing what to focus on.</a:t>
            </a:r>
          </a:p>
        </p:txBody>
      </p:sp>
      <p:pic>
        <p:nvPicPr>
          <p:cNvPr id="171" name="Tick and cross.jpg"/>
          <p:cNvPicPr>
            <a:picLocks noChangeAspect="1"/>
          </p:cNvPicPr>
          <p:nvPr/>
        </p:nvPicPr>
        <p:blipFill>
          <a:blip r:embed="rId2"/>
          <a:srcRect l="4234" t="8751" r="53061" b="5769"/>
          <a:stretch>
            <a:fillRect/>
          </a:stretch>
        </p:blipFill>
        <p:spPr>
          <a:xfrm>
            <a:off x="10990399" y="5779356"/>
            <a:ext cx="1721506" cy="17229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8" h="21541" extrusionOk="0">
                <a:moveTo>
                  <a:pt x="10857" y="4"/>
                </a:moveTo>
                <a:cubicBezTo>
                  <a:pt x="10572" y="-17"/>
                  <a:pt x="9521" y="46"/>
                  <a:pt x="9096" y="108"/>
                </a:cubicBezTo>
                <a:cubicBezTo>
                  <a:pt x="6968" y="422"/>
                  <a:pt x="4997" y="1372"/>
                  <a:pt x="3412" y="2842"/>
                </a:cubicBezTo>
                <a:cubicBezTo>
                  <a:pt x="2076" y="4082"/>
                  <a:pt x="1017" y="5775"/>
                  <a:pt x="458" y="7571"/>
                </a:cubicBezTo>
                <a:cubicBezTo>
                  <a:pt x="-32" y="9143"/>
                  <a:pt x="-136" y="11082"/>
                  <a:pt x="179" y="12811"/>
                </a:cubicBezTo>
                <a:cubicBezTo>
                  <a:pt x="488" y="14508"/>
                  <a:pt x="1227" y="16124"/>
                  <a:pt x="2336" y="17530"/>
                </a:cubicBezTo>
                <a:cubicBezTo>
                  <a:pt x="4120" y="19791"/>
                  <a:pt x="6861" y="21264"/>
                  <a:pt x="9752" y="21514"/>
                </a:cubicBezTo>
                <a:cubicBezTo>
                  <a:pt x="10551" y="21583"/>
                  <a:pt x="11754" y="21515"/>
                  <a:pt x="12613" y="21350"/>
                </a:cubicBezTo>
                <a:cubicBezTo>
                  <a:pt x="13725" y="21137"/>
                  <a:pt x="15073" y="20621"/>
                  <a:pt x="16008" y="20050"/>
                </a:cubicBezTo>
                <a:cubicBezTo>
                  <a:pt x="18012" y="18827"/>
                  <a:pt x="19438" y="17178"/>
                  <a:pt x="20386" y="14989"/>
                </a:cubicBezTo>
                <a:cubicBezTo>
                  <a:pt x="21271" y="12944"/>
                  <a:pt x="21464" y="10315"/>
                  <a:pt x="20894" y="8057"/>
                </a:cubicBezTo>
                <a:cubicBezTo>
                  <a:pt x="20717" y="7355"/>
                  <a:pt x="20328" y="6325"/>
                  <a:pt x="20078" y="5889"/>
                </a:cubicBezTo>
                <a:cubicBezTo>
                  <a:pt x="20028" y="5802"/>
                  <a:pt x="19990" y="5721"/>
                  <a:pt x="19990" y="5710"/>
                </a:cubicBezTo>
                <a:cubicBezTo>
                  <a:pt x="19990" y="5699"/>
                  <a:pt x="19921" y="5574"/>
                  <a:pt x="19838" y="5427"/>
                </a:cubicBezTo>
                <a:cubicBezTo>
                  <a:pt x="18825" y="3639"/>
                  <a:pt x="17215" y="2083"/>
                  <a:pt x="15440" y="1180"/>
                </a:cubicBezTo>
                <a:cubicBezTo>
                  <a:pt x="14114" y="506"/>
                  <a:pt x="12753" y="120"/>
                  <a:pt x="11434" y="44"/>
                </a:cubicBezTo>
                <a:cubicBezTo>
                  <a:pt x="11239" y="32"/>
                  <a:pt x="10978" y="13"/>
                  <a:pt x="10857" y="4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72" name="Tick and cross.jpg"/>
          <p:cNvPicPr>
            <a:picLocks noChangeAspect="1"/>
          </p:cNvPicPr>
          <p:nvPr/>
        </p:nvPicPr>
        <p:blipFill>
          <a:blip r:embed="rId2"/>
          <a:srcRect l="50955" t="6010" r="4407" b="4734"/>
          <a:stretch>
            <a:fillRect/>
          </a:stretch>
        </p:blipFill>
        <p:spPr>
          <a:xfrm>
            <a:off x="10900568" y="7746983"/>
            <a:ext cx="1799433" cy="17990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8" h="21593" extrusionOk="0">
                <a:moveTo>
                  <a:pt x="10890" y="0"/>
                </a:moveTo>
                <a:cubicBezTo>
                  <a:pt x="9968" y="-5"/>
                  <a:pt x="9038" y="101"/>
                  <a:pt x="8189" y="315"/>
                </a:cubicBezTo>
                <a:cubicBezTo>
                  <a:pt x="5406" y="1015"/>
                  <a:pt x="3066" y="2728"/>
                  <a:pt x="1572" y="5159"/>
                </a:cubicBezTo>
                <a:cubicBezTo>
                  <a:pt x="1340" y="5537"/>
                  <a:pt x="907" y="6405"/>
                  <a:pt x="743" y="6817"/>
                </a:cubicBezTo>
                <a:cubicBezTo>
                  <a:pt x="238" y="8088"/>
                  <a:pt x="0" y="9359"/>
                  <a:pt x="0" y="10813"/>
                </a:cubicBezTo>
                <a:cubicBezTo>
                  <a:pt x="0" y="11763"/>
                  <a:pt x="71" y="12411"/>
                  <a:pt x="281" y="13352"/>
                </a:cubicBezTo>
                <a:cubicBezTo>
                  <a:pt x="518" y="14412"/>
                  <a:pt x="1114" y="15784"/>
                  <a:pt x="1753" y="16744"/>
                </a:cubicBezTo>
                <a:cubicBezTo>
                  <a:pt x="3084" y="18743"/>
                  <a:pt x="4910" y="20177"/>
                  <a:pt x="7160" y="20993"/>
                </a:cubicBezTo>
                <a:cubicBezTo>
                  <a:pt x="7893" y="21259"/>
                  <a:pt x="8756" y="21466"/>
                  <a:pt x="9461" y="21541"/>
                </a:cubicBezTo>
                <a:cubicBezTo>
                  <a:pt x="9643" y="21560"/>
                  <a:pt x="9843" y="21582"/>
                  <a:pt x="9904" y="21588"/>
                </a:cubicBezTo>
                <a:cubicBezTo>
                  <a:pt x="9964" y="21595"/>
                  <a:pt x="10453" y="21594"/>
                  <a:pt x="10990" y="21588"/>
                </a:cubicBezTo>
                <a:cubicBezTo>
                  <a:pt x="12007" y="21578"/>
                  <a:pt x="12331" y="21547"/>
                  <a:pt x="13091" y="21388"/>
                </a:cubicBezTo>
                <a:cubicBezTo>
                  <a:pt x="13952" y="21208"/>
                  <a:pt x="15095" y="20788"/>
                  <a:pt x="15887" y="20364"/>
                </a:cubicBezTo>
                <a:cubicBezTo>
                  <a:pt x="18092" y="19184"/>
                  <a:pt x="19781" y="17346"/>
                  <a:pt x="20765" y="15053"/>
                </a:cubicBezTo>
                <a:cubicBezTo>
                  <a:pt x="21295" y="13816"/>
                  <a:pt x="21545" y="12656"/>
                  <a:pt x="21598" y="11242"/>
                </a:cubicBezTo>
                <a:lnTo>
                  <a:pt x="21598" y="10761"/>
                </a:lnTo>
                <a:cubicBezTo>
                  <a:pt x="21600" y="9029"/>
                  <a:pt x="21254" y="7512"/>
                  <a:pt x="20465" y="5936"/>
                </a:cubicBezTo>
                <a:cubicBezTo>
                  <a:pt x="19466" y="3941"/>
                  <a:pt x="17937" y="2369"/>
                  <a:pt x="15920" y="1272"/>
                </a:cubicBezTo>
                <a:cubicBezTo>
                  <a:pt x="15240" y="902"/>
                  <a:pt x="14388" y="568"/>
                  <a:pt x="13557" y="343"/>
                </a:cubicBezTo>
                <a:cubicBezTo>
                  <a:pt x="12728" y="120"/>
                  <a:pt x="11811" y="6"/>
                  <a:pt x="10890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73" name="Shape 173"/>
          <p:cNvSpPr/>
          <p:nvPr/>
        </p:nvSpPr>
        <p:spPr>
          <a:xfrm>
            <a:off x="5593458" y="804701"/>
            <a:ext cx="2679875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Feedback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" grpId="0" build="p" bldLvl="5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Metadata/LabelInfo.xml><?xml version="1.0" encoding="utf-8"?>
<clbl:labelList xmlns:clbl="http://schemas.microsoft.com/office/2020/mipLabelMetadata">
  <clbl:label id="{b603dfd7-d93a-4381-a340-2995d8282205}" enabled="1" method="Standard" siteId="{05a0e69a-418a-47c1-9c25-9387261bf99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663</Words>
  <Application>Microsoft Office PowerPoint</Application>
  <PresentationFormat>Custom</PresentationFormat>
  <Paragraphs>67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Gill Sans</vt:lpstr>
      <vt:lpstr>Helvetica</vt:lpstr>
      <vt:lpstr>Helvetica (Headings)</vt:lpstr>
      <vt:lpstr>Helvetica Light</vt:lpstr>
      <vt:lpstr>Helvetica Neue</vt:lpstr>
      <vt:lpstr>Lucida Grande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AWild</dc:creator>
  <cp:lastModifiedBy>Nadine Wild</cp:lastModifiedBy>
  <cp:revision>10</cp:revision>
  <dcterms:modified xsi:type="dcterms:W3CDTF">2026-09-09T09:53:41Z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03dfd7-d93a-4381-a340-2995d8282205_Enabled">
    <vt:lpwstr>true</vt:lpwstr>
  </property>
  <property fmtid="{D5CDD505-2E9C-101B-9397-08002B2CF9AE}" pid="3" name="MSIP_Label_b603dfd7-d93a-4381-a340-2995d8282205_SetDate">
    <vt:lpwstr>2025-11-22T04:45:42Z</vt:lpwstr>
  </property>
  <property fmtid="{D5CDD505-2E9C-101B-9397-08002B2CF9AE}" pid="4" name="MSIP_Label_b603dfd7-d93a-4381-a340-2995d8282205_Method">
    <vt:lpwstr>Standard</vt:lpwstr>
  </property>
  <property fmtid="{D5CDD505-2E9C-101B-9397-08002B2CF9AE}" pid="5" name="MSIP_Label_b603dfd7-d93a-4381-a340-2995d8282205_Name">
    <vt:lpwstr>OFFICIAL</vt:lpwstr>
  </property>
  <property fmtid="{D5CDD505-2E9C-101B-9397-08002B2CF9AE}" pid="6" name="MSIP_Label_b603dfd7-d93a-4381-a340-2995d8282205_SiteId">
    <vt:lpwstr>05a0e69a-418a-47c1-9c25-9387261bf991</vt:lpwstr>
  </property>
  <property fmtid="{D5CDD505-2E9C-101B-9397-08002B2CF9AE}" pid="7" name="MSIP_Label_b603dfd7-d93a-4381-a340-2995d8282205_ActionId">
    <vt:lpwstr>af6b59cc-11c9-4f12-87f0-b1795bede99c</vt:lpwstr>
  </property>
  <property fmtid="{D5CDD505-2E9C-101B-9397-08002B2CF9AE}" pid="8" name="MSIP_Label_b603dfd7-d93a-4381-a340-2995d8282205_ContentBits">
    <vt:lpwstr>0</vt:lpwstr>
  </property>
  <property fmtid="{D5CDD505-2E9C-101B-9397-08002B2CF9AE}" pid="9" name="MSIP_Label_b603dfd7-d93a-4381-a340-2995d8282205_Tag">
    <vt:lpwstr>10, 3, 0, 1</vt:lpwstr>
  </property>
</Properties>
</file>