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</p:sldMasterIdLst>
  <p:notesMasterIdLst>
    <p:notesMasterId r:id="rId10"/>
  </p:notesMasterIdLst>
  <p:handoutMasterIdLst>
    <p:handoutMasterId r:id="rId11"/>
  </p:handoutMasterIdLst>
  <p:sldIdLst>
    <p:sldId id="256" r:id="rId5"/>
    <p:sldId id="260" r:id="rId6"/>
    <p:sldId id="257" r:id="rId7"/>
    <p:sldId id="261" r:id="rId8"/>
    <p:sldId id="259" r:id="rId9"/>
  </p:sldIdLst>
  <p:sldSz cx="13004800" cy="97536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/>
    <p:restoredTop sz="94661"/>
  </p:normalViewPr>
  <p:slideViewPr>
    <p:cSldViewPr>
      <p:cViewPr varScale="1">
        <p:scale>
          <a:sx n="104" d="100"/>
          <a:sy n="104" d="100"/>
        </p:scale>
        <p:origin x="2112" y="162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custSel modSld">
      <pc:chgData name="Nadine Wild" userId="d2fad3d3-e8f2-49cc-9b88-830c9ac61e23" providerId="ADAL" clId="{905C07AB-5E61-469D-8ED2-F9AB5C24D518}" dt="2026-09-10T05:51:56.676" v="2" actId="20577"/>
      <pc:docMkLst>
        <pc:docMk/>
      </pc:docMkLst>
      <pc:sldChg chg="modSp mod">
        <pc:chgData name="Nadine Wild" userId="d2fad3d3-e8f2-49cc-9b88-830c9ac61e23" providerId="ADAL" clId="{905C07AB-5E61-469D-8ED2-F9AB5C24D518}" dt="2026-09-10T05:51:56.676" v="2" actId="20577"/>
        <pc:sldMkLst>
          <pc:docMk/>
          <pc:sldMk cId="0" sldId="257"/>
        </pc:sldMkLst>
        <pc:spChg chg="mod">
          <ac:chgData name="Nadine Wild" userId="d2fad3d3-e8f2-49cc-9b88-830c9ac61e23" providerId="ADAL" clId="{905C07AB-5E61-469D-8ED2-F9AB5C24D518}" dt="2026-09-10T05:51:56.676" v="2" actId="20577"/>
          <ac:spMkLst>
            <pc:docMk/>
            <pc:sldMk cId="0" sldId="257"/>
            <ac:spMk id="52227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F6D21-242F-AD4F-BCA0-E060A554E1A2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BC813-60EA-3549-915C-26810DA5A0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557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B76A92-AE97-6640-88B9-BBEDAB368639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2C0F6-8C8D-DA4D-B46B-A7C0E95BE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05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51172728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955927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320332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7533715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785905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922871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775554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095403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19100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20311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625554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23180492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6250492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2880653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0267003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725697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740832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2982640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9474131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6709995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32369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4292694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19646017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9197104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5684500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324100"/>
            <a:ext cx="5118100" cy="6807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9700" y="2324100"/>
            <a:ext cx="5118100" cy="6807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2615654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196070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0121777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3590371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069588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71670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1370406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0650" y="1028700"/>
            <a:ext cx="2597150" cy="81026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1028700"/>
            <a:ext cx="7639050" cy="81026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1073904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5350" cy="20907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7675"/>
            <a:ext cx="9102725" cy="24923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90915173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7233282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7450"/>
            <a:ext cx="11053762" cy="19367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3850"/>
            <a:ext cx="11053762" cy="21336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7953986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276475"/>
            <a:ext cx="5775325" cy="64357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154452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2813"/>
            <a:ext cx="5745163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2450"/>
            <a:ext cx="5745163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2813"/>
            <a:ext cx="5748337" cy="9096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2450"/>
            <a:ext cx="5748337" cy="56197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476508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12594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639128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8313" cy="165258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4763" y="388938"/>
            <a:ext cx="7269162" cy="832326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8313" cy="6670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304279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9525" y="6827838"/>
            <a:ext cx="7802563" cy="8064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9525" y="871538"/>
            <a:ext cx="7802563" cy="5851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9525" y="7634288"/>
            <a:ext cx="7802563" cy="1144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139024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305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2276475"/>
            <a:ext cx="11703050" cy="64357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5389808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5762" cy="832167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16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451321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white logo with a person running&#10;&#10;AI-generated content may be incorrect.">
            <a:extLst>
              <a:ext uri="{FF2B5EF4-FFF2-40B4-BE49-F238E27FC236}">
                <a16:creationId xmlns:a16="http://schemas.microsoft.com/office/drawing/2014/main" id="{C5233860-6FDD-663F-CE0F-D9081D589E78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white line&#10;&#10;AI-generated content may be incorrect.">
            <a:extLst>
              <a:ext uri="{FF2B5EF4-FFF2-40B4-BE49-F238E27FC236}">
                <a16:creationId xmlns:a16="http://schemas.microsoft.com/office/drawing/2014/main" id="{39F85E34-1D1A-F057-0E2F-6FE40C61D62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1" y="-846776"/>
            <a:ext cx="13481629" cy="3827043"/>
          </a:xfrm>
          <a:prstGeom prst="rect">
            <a:avLst/>
          </a:prstGeom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431A3943-80DD-EA8C-FA85-02C2AA4E4963}"/>
              </a:ext>
            </a:extLst>
          </p:cNvPr>
          <p:cNvSpPr>
            <a:spLocks/>
          </p:cNvSpPr>
          <p:nvPr userDrawn="1"/>
        </p:nvSpPr>
        <p:spPr bwMode="auto">
          <a:xfrm>
            <a:off x="4759158" y="838200"/>
            <a:ext cx="4231030" cy="702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9pPr>
          </a:lstStyle>
          <a:p>
            <a:pPr eaLnBrk="1"/>
            <a:r>
              <a:rPr lang="x-none" altLang="x-none" sz="39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“</a:t>
            </a:r>
            <a:r>
              <a:rPr lang="en-GB" altLang="x-none" sz="39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The Apprentice</a:t>
            </a:r>
            <a:r>
              <a:rPr lang="x-none" altLang="x-none" sz="39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”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and white line&#10;&#10;AI-generated content may be incorrect.">
            <a:extLst>
              <a:ext uri="{FF2B5EF4-FFF2-40B4-BE49-F238E27FC236}">
                <a16:creationId xmlns:a16="http://schemas.microsoft.com/office/drawing/2014/main" id="{76674C19-4316-D3A0-73DF-2D753B4278D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01" y="-846776"/>
            <a:ext cx="13481629" cy="3827043"/>
          </a:xfrm>
          <a:prstGeom prst="rect">
            <a:avLst/>
          </a:prstGeom>
        </p:spPr>
      </p:pic>
      <p:sp>
        <p:nvSpPr>
          <p:cNvPr id="7" name="Rectangle 3"/>
          <p:cNvSpPr>
            <a:spLocks/>
          </p:cNvSpPr>
          <p:nvPr userDrawn="1"/>
        </p:nvSpPr>
        <p:spPr bwMode="auto">
          <a:xfrm>
            <a:off x="4759158" y="838200"/>
            <a:ext cx="4231030" cy="702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Helvetica" charset="0"/>
                <a:ea typeface="Helvetica" charset="0"/>
                <a:cs typeface="Helvetica" charset="0"/>
                <a:sym typeface="Helvetica" charset="0"/>
              </a:defRPr>
            </a:lvl9pPr>
          </a:lstStyle>
          <a:p>
            <a:pPr eaLnBrk="1"/>
            <a:r>
              <a:rPr lang="x-none" altLang="x-none" sz="39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“</a:t>
            </a:r>
            <a:r>
              <a:rPr lang="en-GB" altLang="x-none" sz="39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The Apprentice</a:t>
            </a:r>
            <a:r>
              <a:rPr lang="x-none" altLang="x-none" sz="3900" b="1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”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600" b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  <a:sym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600" b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ヒラギノ角ゴ ProN W6" charset="0"/>
          <a:cs typeface="ヒラギノ角ゴ ProN W6" charset="0"/>
          <a:sym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600" b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ヒラギノ角ゴ ProN W6" charset="0"/>
          <a:cs typeface="ヒラギノ角ゴ ProN W6" charset="0"/>
          <a:sym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600" b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ヒラギノ角ゴ ProN W6" charset="0"/>
          <a:cs typeface="ヒラギノ角ゴ ProN W6" charset="0"/>
          <a:sym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600" b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ヒラギノ角ゴ ProN W6" charset="0"/>
          <a:cs typeface="ヒラギノ角ゴ ProN W6" charset="0"/>
          <a:sym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600" b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600" b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600" b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600" b="1">
          <a:solidFill>
            <a:srgbClr val="FFFFFF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42900" indent="-342900" algn="l" rtl="0" eaLnBrk="0" fontAlgn="base" hangingPunct="0">
        <a:spcBef>
          <a:spcPts val="1700"/>
        </a:spcBef>
        <a:spcAft>
          <a:spcPct val="0"/>
        </a:spcAft>
        <a:defRPr sz="4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1pPr>
      <a:lvl2pPr marL="584200" indent="-584200" algn="l" rtl="0" eaLnBrk="0" fontAlgn="base" hangingPunct="0">
        <a:spcBef>
          <a:spcPts val="1700"/>
        </a:spcBef>
        <a:spcAft>
          <a:spcPct val="0"/>
        </a:spcAft>
        <a:buAutoNum type="arabicPeriod"/>
        <a:defRPr sz="4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2pPr>
      <a:lvl3pPr marL="990600" indent="-457200" algn="l" rtl="0" eaLnBrk="0" fontAlgn="base" hangingPunct="0">
        <a:spcBef>
          <a:spcPts val="1700"/>
        </a:spcBef>
        <a:spcAft>
          <a:spcPct val="0"/>
        </a:spcAft>
        <a:buClr>
          <a:srgbClr val="862138"/>
        </a:buClr>
        <a:buSzPct val="100000"/>
        <a:buFont typeface="Lucida Grande" charset="0"/>
        <a:buChar char="‣"/>
        <a:defRPr sz="4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3pPr>
      <a:lvl4pPr marL="1447800" indent="-431800" algn="l" rtl="0" eaLnBrk="0" fontAlgn="base" hangingPunct="0">
        <a:spcBef>
          <a:spcPts val="1700"/>
        </a:spcBef>
        <a:spcAft>
          <a:spcPct val="0"/>
        </a:spcAft>
        <a:buClr>
          <a:srgbClr val="862138"/>
        </a:buClr>
        <a:buSzPct val="100000"/>
        <a:buFont typeface="Arial" charset="0"/>
        <a:buChar char="-"/>
        <a:defRPr sz="4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4pPr>
      <a:lvl5pPr marL="1447800" indent="-431800" algn="l" rtl="0" eaLnBrk="0" fontAlgn="base" hangingPunct="0">
        <a:spcBef>
          <a:spcPts val="1700"/>
        </a:spcBef>
        <a:spcAft>
          <a:spcPct val="0"/>
        </a:spcAft>
        <a:buClr>
          <a:srgbClr val="000000"/>
        </a:buClr>
        <a:buSzPct val="100000"/>
        <a:buFont typeface="Arial" charset="0"/>
        <a:buChar char="-"/>
        <a:defRPr sz="4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5pPr>
      <a:lvl6pPr marL="1905000" indent="-431800" algn="l" rtl="0" fontAlgn="base">
        <a:spcBef>
          <a:spcPts val="1700"/>
        </a:spcBef>
        <a:spcAft>
          <a:spcPct val="0"/>
        </a:spcAft>
        <a:buClr>
          <a:srgbClr val="000000"/>
        </a:buClr>
        <a:buSzPct val="100000"/>
        <a:buFont typeface="Arial" charset="0"/>
        <a:buChar char="-"/>
        <a:defRPr sz="4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362200" indent="-431800" algn="l" rtl="0" fontAlgn="base">
        <a:spcBef>
          <a:spcPts val="1700"/>
        </a:spcBef>
        <a:spcAft>
          <a:spcPct val="0"/>
        </a:spcAft>
        <a:buClr>
          <a:srgbClr val="000000"/>
        </a:buClr>
        <a:buSzPct val="100000"/>
        <a:buFont typeface="Arial" charset="0"/>
        <a:buChar char="-"/>
        <a:defRPr sz="4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2819400" indent="-431800" algn="l" rtl="0" fontAlgn="base">
        <a:spcBef>
          <a:spcPts val="1700"/>
        </a:spcBef>
        <a:spcAft>
          <a:spcPct val="0"/>
        </a:spcAft>
        <a:buClr>
          <a:srgbClr val="000000"/>
        </a:buClr>
        <a:buSzPct val="100000"/>
        <a:buFont typeface="Arial" charset="0"/>
        <a:buChar char="-"/>
        <a:defRPr sz="4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276600" indent="-431800" algn="l" rtl="0" fontAlgn="base">
        <a:spcBef>
          <a:spcPts val="1700"/>
        </a:spcBef>
        <a:spcAft>
          <a:spcPct val="0"/>
        </a:spcAft>
        <a:buClr>
          <a:srgbClr val="000000"/>
        </a:buClr>
        <a:buSzPct val="100000"/>
        <a:buFont typeface="Arial" charset="0"/>
        <a:buChar char="-"/>
        <a:defRPr sz="4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/>
          </p:cNvSpPr>
          <p:nvPr/>
        </p:nvSpPr>
        <p:spPr bwMode="auto">
          <a:xfrm>
            <a:off x="8788400" y="3041650"/>
            <a:ext cx="3797300" cy="3937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 anchor="ctr"/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1pPr>
            <a:lvl2pPr marL="37931725" indent="-37474525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2pPr>
            <a:lvl3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3pPr>
            <a:lvl4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4pPr>
            <a:lvl5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-128"/>
                <a:cs typeface="ヒラギノ角ゴ ProN W3" charset="-128"/>
                <a:sym typeface="Gill Sans" charset="0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ts val="900"/>
              </a:spcBef>
            </a:pPr>
            <a:r>
              <a:rPr lang="en-US" altLang="x-none" sz="18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A-PE — THE ULTIMATE </a:t>
            </a:r>
            <a:br>
              <a:rPr lang="en-US" altLang="x-none" sz="18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</a:br>
            <a:r>
              <a:rPr lang="en-US" altLang="x-none" sz="18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RESOURCE CENTRE FOR PE</a:t>
            </a:r>
            <a:endParaRPr lang="en-US" altLang="x-none" sz="1400" b="1">
              <a:solidFill>
                <a:srgbClr val="FFFFFF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pPr algn="l" eaLnBrk="1" hangingPunct="1">
              <a:lnSpc>
                <a:spcPct val="120000"/>
              </a:lnSpc>
              <a:spcBef>
                <a:spcPts val="900"/>
              </a:spcBef>
            </a:pPr>
            <a:r>
              <a:rPr lang="en-US" altLang="x-none" sz="12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All resources are board specific and </a:t>
            </a:r>
            <a:br>
              <a:rPr lang="en-US" altLang="x-none" sz="12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</a:br>
            <a:r>
              <a:rPr lang="en-US" altLang="x-none" sz="12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designed to meet the learning needs of your students.</a:t>
            </a:r>
          </a:p>
          <a:p>
            <a:pPr algn="l" eaLnBrk="1" hangingPunct="1">
              <a:lnSpc>
                <a:spcPct val="120000"/>
              </a:lnSpc>
              <a:spcBef>
                <a:spcPts val="900"/>
              </a:spcBef>
            </a:pPr>
            <a:r>
              <a:rPr lang="en-US" altLang="x-none" sz="12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If you need a learning task, a worksheet, exam style questions, relevant videos or a presentation....IT”S ALL HERE.</a:t>
            </a:r>
          </a:p>
          <a:p>
            <a:pPr algn="l" eaLnBrk="1" hangingPunct="1">
              <a:lnSpc>
                <a:spcPct val="120000"/>
              </a:lnSpc>
              <a:spcBef>
                <a:spcPts val="900"/>
              </a:spcBef>
            </a:pPr>
            <a:r>
              <a:rPr lang="en-US" altLang="x-none" sz="12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© Copyright</a:t>
            </a:r>
          </a:p>
          <a:p>
            <a:pPr algn="l" eaLnBrk="1" hangingPunct="1">
              <a:lnSpc>
                <a:spcPct val="120000"/>
              </a:lnSpc>
            </a:pPr>
            <a:endParaRPr lang="en-US" altLang="x-none" sz="1200" b="1">
              <a:solidFill>
                <a:srgbClr val="FFFFFF"/>
              </a:solidFill>
              <a:latin typeface="Arial" charset="0"/>
              <a:ea typeface="Lucida Grande" charset="0"/>
              <a:cs typeface="Lucida Grande" charset="0"/>
              <a:sym typeface="Arial" charset="0"/>
            </a:endParaRPr>
          </a:p>
          <a:p>
            <a:pPr algn="l" eaLnBrk="1" hangingPunct="1">
              <a:lnSpc>
                <a:spcPct val="120000"/>
              </a:lnSpc>
            </a:pPr>
            <a:r>
              <a:rPr lang="en-US" altLang="x-none" sz="14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Find out more at</a:t>
            </a:r>
          </a:p>
          <a:p>
            <a:pPr algn="l" eaLnBrk="1" hangingPunct="1">
              <a:lnSpc>
                <a:spcPct val="120000"/>
              </a:lnSpc>
            </a:pPr>
            <a:r>
              <a:rPr lang="en-US" altLang="x-none" sz="30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  <a:sym typeface="Arial" charset="0"/>
              </a:rPr>
              <a:t>www.a-pe.co.uk</a:t>
            </a:r>
          </a:p>
          <a:p>
            <a:pPr eaLnBrk="1" hangingPunct="1">
              <a:lnSpc>
                <a:spcPct val="120000"/>
              </a:lnSpc>
            </a:pPr>
            <a:endParaRPr lang="en-US" altLang="x-none">
              <a:solidFill>
                <a:srgbClr val="FFFFFF"/>
              </a:solidFill>
              <a:latin typeface="Arial" charset="0"/>
              <a:ea typeface="Arial" charset="0"/>
              <a:cs typeface="Arial" charset="0"/>
              <a:sym typeface="Arial" charset="0"/>
            </a:endParaRPr>
          </a:p>
        </p:txBody>
      </p:sp>
      <p:pic>
        <p:nvPicPr>
          <p:cNvPr id="2" name="Picture 1" descr="A blue and white logo with a person running&#10;&#10;AI-generated content may be incorrect.">
            <a:extLst>
              <a:ext uri="{FF2B5EF4-FFF2-40B4-BE49-F238E27FC236}">
                <a16:creationId xmlns:a16="http://schemas.microsoft.com/office/drawing/2014/main" id="{7CF9622D-5DA8-70EC-CE3A-C155538FAFB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E012DC-C9CC-F089-E180-E5A887A33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4" y="1060450"/>
            <a:ext cx="7228599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54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Sports development and global events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12B481-2882-ACA8-0AA0-DC39A677B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7233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4.5 Social, cultural and ethical influences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F3BE4A4-5756-746B-27F2-B57F7A0B7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5675" y="3733800"/>
            <a:ext cx="8553450" cy="128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1pPr>
            <a:lvl2pPr marL="742950" indent="-285750" defTabSz="457200"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2pPr>
            <a:lvl3pPr marL="1143000" indent="-228600" defTabSz="457200"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3pPr>
            <a:lvl4pPr marL="1600200" indent="-228600" defTabSz="457200"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4pPr>
            <a:lvl5pPr marL="2057400" indent="-228600" defTabSz="457200"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cs typeface="ヒラギノ角ゴ ProN W3" charset="0"/>
                <a:sym typeface="Gill Sans" charset="0"/>
              </a:defRPr>
            </a:lvl9pPr>
          </a:lstStyle>
          <a:p>
            <a:pPr algn="ctr" eaLnBrk="1"/>
            <a:r>
              <a:rPr lang="en-US" altLang="en-US" sz="7700" b="1" dirty="0">
                <a:solidFill>
                  <a:srgbClr val="FFFFFF"/>
                </a:solidFill>
                <a:latin typeface="Arial" panose="020B0604020202020204" pitchFamily="34" charset="0"/>
                <a:ea typeface="Gill Sans" charset="0"/>
                <a:cs typeface="Arial" panose="020B0604020202020204" pitchFamily="34" charset="0"/>
                <a:sym typeface="Arial" panose="020B0604020202020204" pitchFamily="34" charset="0"/>
              </a:rPr>
              <a:t>“The Apprentice”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" y="1828800"/>
            <a:ext cx="13004800" cy="72700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19200" y="2552700"/>
            <a:ext cx="10388600" cy="6807200"/>
          </a:xfrm>
        </p:spPr>
        <p:txBody>
          <a:bodyPr/>
          <a:lstStyle/>
          <a:p>
            <a:pPr marL="0" indent="0" eaLnBrk="1" hangingPunct="1"/>
            <a:r>
              <a:rPr lang="en-US" altLang="x-none" sz="3600" dirty="0">
                <a:solidFill>
                  <a:srgbClr val="CC9900"/>
                </a:solidFill>
              </a:rPr>
              <a:t>“Today’s task is to put forward an Olympic Bid for a country of your choice. The only catch is that </a:t>
            </a:r>
            <a:r>
              <a:rPr lang="en-US" altLang="x-none" sz="3600">
                <a:solidFill>
                  <a:srgbClr val="CC9900"/>
                </a:solidFill>
              </a:rPr>
              <a:t>it cannot </a:t>
            </a:r>
            <a:r>
              <a:rPr lang="en-US" altLang="x-none" sz="3600" dirty="0">
                <a:solidFill>
                  <a:srgbClr val="CC9900"/>
                </a:solidFill>
              </a:rPr>
              <a:t>be for a country that has already hosted.”</a:t>
            </a:r>
          </a:p>
          <a:p>
            <a:pPr marL="0" indent="0" eaLnBrk="1" hangingPunct="1"/>
            <a:r>
              <a:rPr lang="en-US" altLang="x-none" sz="3600" dirty="0">
                <a:solidFill>
                  <a:srgbClr val="666666"/>
                </a:solidFill>
              </a:rPr>
              <a:t>“Research, discuss and formulate your argument as to why the Olympic Committee should choose your country to host the Olympics”</a:t>
            </a:r>
          </a:p>
          <a:p>
            <a:pPr marL="0" indent="0" eaLnBrk="1" hangingPunct="1"/>
            <a:r>
              <a:rPr lang="en-US" altLang="x-none" sz="3600" dirty="0">
                <a:solidFill>
                  <a:srgbClr val="FF6600"/>
                </a:solidFill>
              </a:rPr>
              <a:t>Each person in the team must have a role i.e. researchers, pitchers, speech writers, finance &amp; logistics experts”</a:t>
            </a:r>
          </a:p>
        </p:txBody>
      </p:sp>
      <p:pic>
        <p:nvPicPr>
          <p:cNvPr id="52228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563" y="7335838"/>
            <a:ext cx="255270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4783071"/>
              </p:ext>
            </p:extLst>
          </p:nvPr>
        </p:nvGraphicFramePr>
        <p:xfrm>
          <a:off x="819150" y="2362200"/>
          <a:ext cx="11366500" cy="6037264"/>
        </p:xfrm>
        <a:graphic>
          <a:graphicData uri="http://schemas.openxmlformats.org/drawingml/2006/table">
            <a:tbl>
              <a:tblPr/>
              <a:tblGrid>
                <a:gridCol w="5683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224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100" b="1" i="0" u="none" strike="noStrike" cap="none" normalizeH="0" baseline="0">
                          <a:ln>
                            <a:noFill/>
                          </a:ln>
                          <a:solidFill>
                            <a:srgbClr val="008A39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rPr>
                        <a:t>Positive Impact on Your Country</a:t>
                      </a:r>
                    </a:p>
                  </a:txBody>
                  <a:tcPr marL="50800" marR="50800" marT="50805" marB="50805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100" b="1" i="0" u="none" strike="noStrike" cap="none" normalizeH="0" baseline="0">
                          <a:ln>
                            <a:noFill/>
                          </a:ln>
                          <a:solidFill>
                            <a:srgbClr val="CE1A20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rPr>
                        <a:t>Negative Impact on Your Country</a:t>
                      </a:r>
                    </a:p>
                  </a:txBody>
                  <a:tcPr marL="50800" marR="50800" marT="50805" marB="50805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4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rPr>
                        <a:t>Unite the nation</a:t>
                      </a:r>
                    </a:p>
                  </a:txBody>
                  <a:tcPr marL="50800" marR="50800" marT="50805" marB="50805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rPr>
                        <a:t>Financial cost</a:t>
                      </a:r>
                    </a:p>
                  </a:txBody>
                  <a:tcPr marL="50800" marR="50800" marT="50805" marB="50805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76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rPr>
                        <a:t>New Facilities</a:t>
                      </a:r>
                    </a:p>
                  </a:txBody>
                  <a:tcPr marL="50800" marR="50800" marT="50805" marB="50805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rPr>
                        <a:t>Global expectation and pressure</a:t>
                      </a:r>
                    </a:p>
                  </a:txBody>
                  <a:tcPr marL="50800" marR="50800" marT="50805" marB="50805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76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rPr>
                        <a:t>New accommodation buildings</a:t>
                      </a:r>
                    </a:p>
                  </a:txBody>
                  <a:tcPr marL="50800" marR="50800" marT="50805" marB="50805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rPr>
                        <a:t>Security</a:t>
                      </a:r>
                    </a:p>
                  </a:txBody>
                  <a:tcPr marL="50800" marR="50800" marT="50805" marB="50805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76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rPr>
                        <a:t>Improved infrastructure</a:t>
                      </a:r>
                    </a:p>
                  </a:txBody>
                  <a:tcPr marL="50800" marR="50800" marT="50805" marB="50805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rPr>
                        <a:t>Cost of improving infrastructure</a:t>
                      </a:r>
                    </a:p>
                  </a:txBody>
                  <a:tcPr marL="50800" marR="50800" marT="50805" marB="50805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76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rPr>
                        <a:t>Improved tourism</a:t>
                      </a:r>
                    </a:p>
                  </a:txBody>
                  <a:tcPr marL="50800" marR="50800" marT="50805" marB="50805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rPr>
                        <a:t>Pollution</a:t>
                      </a:r>
                    </a:p>
                  </a:txBody>
                  <a:tcPr marL="50800" marR="50800" marT="50805" marB="50805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70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rPr>
                        <a:t>Attract new investments into the country</a:t>
                      </a:r>
                    </a:p>
                  </a:txBody>
                  <a:tcPr marL="50800" marR="50800" marT="50805" marB="50805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ill Sans" charset="0"/>
                          <a:ea typeface="Gill Sans" charset="0"/>
                          <a:cs typeface="Gill Sans" charset="0"/>
                          <a:sym typeface="Gill Sans" charset="0"/>
                        </a:rPr>
                        <a:t>Crime</a:t>
                      </a:r>
                    </a:p>
                  </a:txBody>
                  <a:tcPr marL="50800" marR="50800" marT="50805" marB="50805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aster #2">
  <a:themeElements>
    <a:clrScheme name="Master #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ster #2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Master #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uscular System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Muscular System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Muscular Syste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Master #3">
  <a:themeElements>
    <a:clrScheme name="Master #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ster #3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Master #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2814</TotalTime>
  <Pages>0</Pages>
  <Words>138</Words>
  <Characters>0</Characters>
  <Application>Microsoft Office PowerPoint</Application>
  <PresentationFormat>Custom</PresentationFormat>
  <Lines>0</Lines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Gill Sans</vt:lpstr>
      <vt:lpstr>Helvetica (Headings)</vt:lpstr>
      <vt:lpstr>Lucida Grande</vt:lpstr>
      <vt:lpstr>Title &amp; Subtitle</vt:lpstr>
      <vt:lpstr>Master #2</vt:lpstr>
      <vt:lpstr>Muscular System</vt:lpstr>
      <vt:lpstr>Master #3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Nadine Wild</cp:lastModifiedBy>
  <cp:revision>7</cp:revision>
  <dcterms:modified xsi:type="dcterms:W3CDTF">2026-09-10T05:51:58Z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2026-01-11T23:34:14Z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336d7cb7-087e-482d-b06c-29b03f247060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