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CD45DA-E981-4FB7-B058-9BFB97DBA7FE}" v="4" dt="2026-09-08T02:30:07.79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6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108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4" d="100"/>
          <a:sy n="74" d="100"/>
        </p:scale>
        <p:origin x="28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custSel modSld">
      <pc:chgData name="Nadine Wild" userId="d2fad3d3-e8f2-49cc-9b88-830c9ac61e23" providerId="ADAL" clId="{905C07AB-5E61-469D-8ED2-F9AB5C24D518}" dt="2026-09-08T02:31:51.251" v="8" actId="20577"/>
      <pc:docMkLst>
        <pc:docMk/>
      </pc:docMkLst>
      <pc:sldChg chg="modSp">
        <pc:chgData name="Nadine Wild" userId="d2fad3d3-e8f2-49cc-9b88-830c9ac61e23" providerId="ADAL" clId="{905C07AB-5E61-469D-8ED2-F9AB5C24D518}" dt="2026-09-08T02:30:07.796" v="3" actId="20577"/>
        <pc:sldMkLst>
          <pc:docMk/>
          <pc:sldMk cId="0" sldId="262"/>
        </pc:sldMkLst>
        <pc:spChg chg="mod">
          <ac:chgData name="Nadine Wild" userId="d2fad3d3-e8f2-49cc-9b88-830c9ac61e23" providerId="ADAL" clId="{905C07AB-5E61-469D-8ED2-F9AB5C24D518}" dt="2026-09-08T02:30:07.796" v="3" actId="20577"/>
          <ac:spMkLst>
            <pc:docMk/>
            <pc:sldMk cId="0" sldId="262"/>
            <ac:spMk id="178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9-08T02:31:51.251" v="8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9-08T02:31:51.251" v="8" actId="20577"/>
          <ac:spMkLst>
            <pc:docMk/>
            <pc:sldMk cId="0" sldId="263"/>
            <ac:spMk id="181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9-08T02:30:53.781" v="5" actId="1076"/>
          <ac:picMkLst>
            <pc:docMk/>
            <pc:sldMk cId="0" sldId="263"/>
            <ac:picMk id="196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02101-DC9E-4F4E-845B-F78A1EE65C2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F7DA5-0C85-E64F-92C6-8795DC80A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39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person riding a bicycle&#10;&#10;AI-generated content may be incorrect.">
            <a:extLst>
              <a:ext uri="{FF2B5EF4-FFF2-40B4-BE49-F238E27FC236}">
                <a16:creationId xmlns:a16="http://schemas.microsoft.com/office/drawing/2014/main" id="{0CC3B872-1FEF-F22C-BC83-FB5AEC2A15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/>
        </p:nvSpPr>
        <p:spPr>
          <a:xfrm>
            <a:off x="9062101" y="2582717"/>
            <a:ext cx="3797301" cy="3361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A-PE — THE ULTIMATE 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RESOURCE CENTRE FOR PE</a:t>
            </a:r>
            <a:endParaRPr sz="1400" dirty="0">
              <a:solidFill>
                <a:schemeClr val="bg1"/>
              </a:solidFill>
            </a:endParaRP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All resources are board specific and 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© Copyright</a:t>
            </a:r>
          </a:p>
          <a:p>
            <a:pPr algn="l">
              <a:lnSpc>
                <a:spcPct val="119999"/>
              </a:lnSpc>
              <a:defRPr sz="1400" b="1">
                <a:latin typeface="Arial"/>
                <a:ea typeface="Arial"/>
                <a:cs typeface="Arial"/>
                <a:sym typeface="Arial"/>
              </a:defRPr>
            </a:pPr>
            <a:endParaRPr sz="1200" dirty="0">
              <a:solidFill>
                <a:schemeClr val="bg1"/>
              </a:solidFill>
            </a:endParaRPr>
          </a:p>
          <a:p>
            <a:pPr algn="l">
              <a:lnSpc>
                <a:spcPct val="119999"/>
              </a:lnSpc>
              <a:defRPr sz="1400" b="1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Find out more at</a:t>
            </a:r>
          </a:p>
          <a:p>
            <a:pPr algn="l">
              <a:lnSpc>
                <a:spcPct val="119999"/>
              </a:lnSpc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bg1"/>
                </a:solidFill>
              </a:rPr>
              <a:t>www.a-pe.co.uk</a:t>
            </a:r>
          </a:p>
        </p:txBody>
      </p:sp>
      <p:sp>
        <p:nvSpPr>
          <p:cNvPr id="30" name="Shape 3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person riding a bicycle&#10;&#10;AI-generated content may be incorrect.">
            <a:extLst>
              <a:ext uri="{FF2B5EF4-FFF2-40B4-BE49-F238E27FC236}">
                <a16:creationId xmlns:a16="http://schemas.microsoft.com/office/drawing/2014/main" id="{8767D424-4E0F-731B-92B7-DA8224E0DB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" name="Shape 38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9" name="Shape 39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hape 40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 anchor="ctr"/>
          <a:lstStyle>
            <a:lvl1pPr marL="342900" indent="-342900">
              <a:spcBef>
                <a:spcPts val="3200"/>
              </a:spcBef>
              <a:buClrTx/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buClrTx/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buClrTx/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buClrTx/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buClrTx/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anchor="ctr"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441773"/>
            <a:ext cx="11099800" cy="7125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2" descr="A white line on a black background&#10;&#10;AI-generated content may be incorrect.">
            <a:extLst>
              <a:ext uri="{FF2B5EF4-FFF2-40B4-BE49-F238E27FC236}">
                <a16:creationId xmlns:a16="http://schemas.microsoft.com/office/drawing/2014/main" id="{4E6DE89A-3D20-C5C4-6648-0B8E38031C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488" y="-668338"/>
            <a:ext cx="13603288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>
          <a:srgbClr val="FF9932"/>
        </a:buClr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7EF295-BC26-3B89-5D7D-22BDDD7DE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6" y="1060450"/>
            <a:ext cx="8139538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Simple biomechanics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36B3B7-36CE-D459-7727-0CD73642D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20854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1.4 Anatomy and physiology</a:t>
            </a: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5832275" y="6906167"/>
            <a:ext cx="159017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Levers</a:t>
            </a:r>
          </a:p>
        </p:txBody>
      </p:sp>
      <p:sp>
        <p:nvSpPr>
          <p:cNvPr id="122" name="Shape 122"/>
          <p:cNvSpPr/>
          <p:nvPr/>
        </p:nvSpPr>
        <p:spPr>
          <a:xfrm>
            <a:off x="7226674" y="8251125"/>
            <a:ext cx="192360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Fulcrum</a:t>
            </a:r>
          </a:p>
        </p:txBody>
      </p:sp>
      <p:sp>
        <p:nvSpPr>
          <p:cNvPr id="123" name="Shape 123"/>
          <p:cNvSpPr/>
          <p:nvPr/>
        </p:nvSpPr>
        <p:spPr>
          <a:xfrm>
            <a:off x="5815325" y="2559072"/>
            <a:ext cx="120545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Load</a:t>
            </a:r>
          </a:p>
        </p:txBody>
      </p:sp>
      <p:sp>
        <p:nvSpPr>
          <p:cNvPr id="124" name="Shape 124"/>
          <p:cNvSpPr/>
          <p:nvPr/>
        </p:nvSpPr>
        <p:spPr>
          <a:xfrm>
            <a:off x="2372292" y="6922724"/>
            <a:ext cx="133369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Effort</a:t>
            </a:r>
          </a:p>
        </p:txBody>
      </p:sp>
      <p:sp>
        <p:nvSpPr>
          <p:cNvPr id="130" name="Shape 130"/>
          <p:cNvSpPr/>
          <p:nvPr/>
        </p:nvSpPr>
        <p:spPr>
          <a:xfrm>
            <a:off x="1218350" y="809929"/>
            <a:ext cx="302647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Dorsi Flexion</a:t>
            </a:r>
          </a:p>
        </p:txBody>
      </p:sp>
      <p:sp>
        <p:nvSpPr>
          <p:cNvPr id="131" name="Shape 131"/>
          <p:cNvSpPr/>
          <p:nvPr/>
        </p:nvSpPr>
        <p:spPr>
          <a:xfrm>
            <a:off x="7153435" y="579188"/>
            <a:ext cx="341119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Plantar Flexion</a:t>
            </a:r>
          </a:p>
        </p:txBody>
      </p:sp>
      <p:sp>
        <p:nvSpPr>
          <p:cNvPr id="132" name="Shape 132"/>
          <p:cNvSpPr/>
          <p:nvPr/>
        </p:nvSpPr>
        <p:spPr>
          <a:xfrm>
            <a:off x="4219729" y="4548506"/>
            <a:ext cx="456535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9932"/>
                </a:solidFill>
              </a:defRPr>
            </a:lvl1pPr>
          </a:lstStyle>
          <a:p>
            <a:r>
              <a:rPr lang="en-GB" dirty="0"/>
              <a:t>Simple Biomechanics</a:t>
            </a:r>
            <a:endParaRPr dirty="0"/>
          </a:p>
        </p:txBody>
      </p:sp>
      <p:sp>
        <p:nvSpPr>
          <p:cNvPr id="14" name="Shape 123"/>
          <p:cNvSpPr/>
          <p:nvPr/>
        </p:nvSpPr>
        <p:spPr>
          <a:xfrm>
            <a:off x="551031" y="8209565"/>
            <a:ext cx="315471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Air resistance</a:t>
            </a:r>
            <a:endParaRPr b="1" dirty="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5" name="Shape 123"/>
          <p:cNvSpPr/>
          <p:nvPr/>
        </p:nvSpPr>
        <p:spPr>
          <a:xfrm>
            <a:off x="9430255" y="2222238"/>
            <a:ext cx="169277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Gravity</a:t>
            </a:r>
            <a:endParaRPr b="1" dirty="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6" name="Shape 123"/>
          <p:cNvSpPr/>
          <p:nvPr/>
        </p:nvSpPr>
        <p:spPr>
          <a:xfrm>
            <a:off x="2094919" y="2343896"/>
            <a:ext cx="135934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Force</a:t>
            </a:r>
            <a:endParaRPr b="1" dirty="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7" name="Shape 123"/>
          <p:cNvSpPr/>
          <p:nvPr/>
        </p:nvSpPr>
        <p:spPr>
          <a:xfrm>
            <a:off x="9288483" y="6906166"/>
            <a:ext cx="2872581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8030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lang="en-GB" b="1" dirty="0">
                <a:solidFill>
                  <a:schemeClr val="bg1"/>
                </a:solidFill>
                <a:latin typeface="Helvetica"/>
                <a:ea typeface="Helvetica"/>
                <a:cs typeface="Helvetica"/>
                <a:sym typeface="Helvetica"/>
              </a:rPr>
              <a:t>Acceleration</a:t>
            </a:r>
            <a:endParaRPr b="1" dirty="0">
              <a:solidFill>
                <a:schemeClr val="bg1"/>
              </a:solidFill>
              <a:latin typeface="Helvetica"/>
              <a:ea typeface="Helvetica"/>
              <a:cs typeface="Helvetica"/>
              <a:sym typeface="Helvetic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 advAuto="0"/>
      <p:bldP spid="122" grpId="0" animBg="1" advAuto="0"/>
      <p:bldP spid="123" grpId="0" animBg="1" advAuto="0"/>
      <p:bldP spid="124" grpId="0" animBg="1" advAuto="0"/>
      <p:bldP spid="130" grpId="0" animBg="1" advAuto="0"/>
      <p:bldP spid="131" grpId="0" animBg="1" advAuto="0"/>
      <p:bldP spid="14" grpId="0" animBg="1" advAuto="0"/>
      <p:bldP spid="15" grpId="0" animBg="1" advAuto="0"/>
      <p:bldP spid="16" grpId="0" animBg="1" advAuto="0"/>
      <p:bldP spid="17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0050" indent="-400050" defTabSz="525779">
              <a:spcBef>
                <a:spcPts val="1500"/>
              </a:spcBef>
              <a:defRPr sz="3239"/>
            </a:pPr>
            <a:endParaRPr dirty="0"/>
          </a:p>
          <a:p>
            <a:pPr marL="400050" indent="-400050" defTabSz="525779">
              <a:spcBef>
                <a:spcPts val="1500"/>
              </a:spcBef>
              <a:defRPr sz="3239"/>
            </a:pPr>
            <a:endParaRPr dirty="0"/>
          </a:p>
          <a:p>
            <a:pPr marL="400050" indent="-400050" defTabSz="525779">
              <a:spcBef>
                <a:spcPts val="1500"/>
              </a:spcBef>
              <a:defRPr sz="3239"/>
            </a:pPr>
            <a:endParaRPr dirty="0"/>
          </a:p>
          <a:p>
            <a:pPr marL="400050" indent="-400050" defTabSz="525779">
              <a:spcBef>
                <a:spcPts val="1500"/>
              </a:spcBef>
              <a:defRPr sz="3239"/>
            </a:pPr>
            <a:endParaRPr dirty="0"/>
          </a:p>
          <a:p>
            <a:pPr marL="400050" indent="-400050" defTabSz="525779">
              <a:spcBef>
                <a:spcPts val="1500"/>
              </a:spcBef>
              <a:defRPr sz="3239"/>
            </a:pPr>
            <a:endParaRPr dirty="0"/>
          </a:p>
          <a:p>
            <a:pPr marL="400050" indent="-400050" defTabSz="525779">
              <a:spcBef>
                <a:spcPts val="1500"/>
              </a:spcBef>
              <a:defRPr sz="3239"/>
            </a:pPr>
            <a:r>
              <a:rPr dirty="0"/>
              <a:t>A force can be a pull or a push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rPr dirty="0"/>
              <a:t>Push and pull forces </a:t>
            </a:r>
            <a:br>
              <a:rPr dirty="0"/>
            </a:br>
            <a:r>
              <a:rPr dirty="0"/>
              <a:t>are used when turning </a:t>
            </a:r>
            <a:br>
              <a:rPr dirty="0"/>
            </a:br>
            <a:r>
              <a:rPr dirty="0"/>
              <a:t>the pedals on a bike.</a:t>
            </a:r>
          </a:p>
          <a:p>
            <a:pPr marL="800100" lvl="1" indent="-400050" defTabSz="525779">
              <a:spcBef>
                <a:spcPts val="1500"/>
              </a:spcBef>
              <a:defRPr sz="3239"/>
            </a:pPr>
            <a:r>
              <a:rPr dirty="0"/>
              <a:t>An increase or decrease in force</a:t>
            </a:r>
            <a:br>
              <a:rPr dirty="0"/>
            </a:br>
            <a:r>
              <a:rPr dirty="0"/>
              <a:t>can cause acceleration or </a:t>
            </a:r>
            <a:br>
              <a:rPr dirty="0"/>
            </a:br>
            <a:r>
              <a:rPr dirty="0"/>
              <a:t>deceleration.</a:t>
            </a:r>
          </a:p>
        </p:txBody>
      </p:sp>
      <p:sp>
        <p:nvSpPr>
          <p:cNvPr id="135" name="Shape 135"/>
          <p:cNvSpPr>
            <a:spLocks noGrp="1"/>
          </p:cNvSpPr>
          <p:nvPr>
            <p:ph type="title" idx="4294967295"/>
          </p:nvPr>
        </p:nvSpPr>
        <p:spPr>
          <a:xfrm>
            <a:off x="2413000" y="802582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Principles of Force</a:t>
            </a:r>
          </a:p>
        </p:txBody>
      </p:sp>
      <p:grpSp>
        <p:nvGrpSpPr>
          <p:cNvPr id="141" name="Group 141"/>
          <p:cNvGrpSpPr/>
          <p:nvPr/>
        </p:nvGrpSpPr>
        <p:grpSpPr>
          <a:xfrm>
            <a:off x="1839029" y="1295070"/>
            <a:ext cx="8426967" cy="5182000"/>
            <a:chOff x="-50800" y="-376367"/>
            <a:chExt cx="8426966" cy="5181999"/>
          </a:xfrm>
        </p:grpSpPr>
        <p:grpSp>
          <p:nvGrpSpPr>
            <p:cNvPr id="138" name="Group 138"/>
            <p:cNvGrpSpPr/>
            <p:nvPr/>
          </p:nvGrpSpPr>
          <p:grpSpPr>
            <a:xfrm>
              <a:off x="-50800" y="1065217"/>
              <a:ext cx="5726332" cy="2646122"/>
              <a:chOff x="0" y="0"/>
              <a:chExt cx="5726331" cy="2646120"/>
            </a:xfrm>
          </p:grpSpPr>
          <p:sp>
            <p:nvSpPr>
              <p:cNvPr id="137" name="Shape 137"/>
              <p:cNvSpPr/>
              <p:nvPr/>
            </p:nvSpPr>
            <p:spPr>
              <a:xfrm>
                <a:off x="50800" y="50800"/>
                <a:ext cx="5624732" cy="2544521"/>
              </a:xfrm>
              <a:prstGeom prst="rect">
                <a:avLst/>
              </a:prstGeom>
              <a:gradFill flip="none" rotWithShape="1">
                <a:gsLst>
                  <a:gs pos="0">
                    <a:srgbClr val="445244"/>
                  </a:gs>
                  <a:gs pos="100000">
                    <a:srgbClr val="1E2728"/>
                  </a:gs>
                </a:gsLst>
                <a:lin ang="5459999" scaled="0"/>
              </a:gradFill>
              <a:ln>
                <a:noFill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pic>
            <p:nvPicPr>
              <p:cNvPr id="136" name="Picture 135"/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-1"/>
                <a:ext cx="5726332" cy="2646122"/>
              </a:xfrm>
              <a:prstGeom prst="rect">
                <a:avLst/>
              </a:prstGeom>
              <a:effectLst/>
            </p:spPr>
          </p:pic>
        </p:grpSp>
        <p:sp>
          <p:nvSpPr>
            <p:cNvPr id="139" name="Shape 139"/>
            <p:cNvSpPr/>
            <p:nvPr/>
          </p:nvSpPr>
          <p:spPr>
            <a:xfrm>
              <a:off x="279739" y="-376367"/>
              <a:ext cx="6282323" cy="470959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>
                <a:defRPr sz="4200" b="1">
                  <a:solidFill>
                    <a:srgbClr val="FFFFF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dirty="0"/>
            </a:p>
            <a:p>
              <a:pPr algn="l">
                <a:defRPr sz="4200" b="1">
                  <a:solidFill>
                    <a:srgbClr val="FFFFF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Force = </a:t>
              </a:r>
            </a:p>
            <a:p>
              <a:pPr algn="l">
                <a:defRPr sz="4200" b="1">
                  <a:solidFill>
                    <a:srgbClr val="FFFFF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dirty="0"/>
                <a:t>mass x acceleration</a:t>
              </a:r>
            </a:p>
          </p:txBody>
        </p:sp>
        <p:pic>
          <p:nvPicPr>
            <p:cNvPr id="140" name="Monkey-point.pdf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5355650" y="1134548"/>
              <a:ext cx="3020516" cy="36710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2" name="pasted-image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5818" y="6971893"/>
            <a:ext cx="3467101" cy="2324101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8613502" y="7477254"/>
            <a:ext cx="1711041" cy="1323916"/>
          </a:xfrm>
          <a:prstGeom prst="line">
            <a:avLst/>
          </a:prstGeom>
          <a:ln w="38100">
            <a:solidFill>
              <a:srgbClr val="FF993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44" name="Shape 144"/>
          <p:cNvSpPr/>
          <p:nvPr/>
        </p:nvSpPr>
        <p:spPr>
          <a:xfrm flipH="1">
            <a:off x="11298937" y="6425457"/>
            <a:ext cx="931768" cy="1910805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10333987" y="5768706"/>
            <a:ext cx="2417328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>
                <a:solidFill>
                  <a:srgbClr val="FF9932"/>
                </a:solidFill>
              </a:defRPr>
            </a:lvl1pPr>
          </a:lstStyle>
          <a:p>
            <a:r>
              <a:rPr dirty="0"/>
              <a:t>Pulling the pedals</a:t>
            </a:r>
          </a:p>
        </p:txBody>
      </p:sp>
      <p:sp>
        <p:nvSpPr>
          <p:cNvPr id="146" name="Shape 146"/>
          <p:cNvSpPr/>
          <p:nvPr/>
        </p:nvSpPr>
        <p:spPr>
          <a:xfrm>
            <a:off x="7132295" y="6668132"/>
            <a:ext cx="1554176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400">
                <a:solidFill>
                  <a:srgbClr val="FF9932"/>
                </a:solidFill>
              </a:defRPr>
            </a:pPr>
            <a:r>
              <a:t>Pushing </a:t>
            </a:r>
            <a:br/>
            <a:r>
              <a:t>the pedals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title" idx="4294967295"/>
          </p:nvPr>
        </p:nvSpPr>
        <p:spPr>
          <a:xfrm>
            <a:off x="2413000" y="78027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Applications of Force</a:t>
            </a:r>
          </a:p>
        </p:txBody>
      </p:sp>
      <p:pic>
        <p:nvPicPr>
          <p:cNvPr id="149" name="pasted-image.png"/>
          <p:cNvPicPr>
            <a:picLocks noChangeAspect="1"/>
          </p:cNvPicPr>
          <p:nvPr/>
        </p:nvPicPr>
        <p:blipFill>
          <a:blip r:embed="rId2"/>
          <a:srcRect r="35170"/>
          <a:stretch>
            <a:fillRect/>
          </a:stretch>
        </p:blipFill>
        <p:spPr>
          <a:xfrm>
            <a:off x="2616200" y="3426493"/>
            <a:ext cx="5368177" cy="3274277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/>
          <p:nvPr/>
        </p:nvSpPr>
        <p:spPr>
          <a:xfrm flipH="1">
            <a:off x="6025488" y="4801872"/>
            <a:ext cx="1" cy="2254130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1" name="Shape 151"/>
          <p:cNvSpPr/>
          <p:nvPr/>
        </p:nvSpPr>
        <p:spPr>
          <a:xfrm flipH="1">
            <a:off x="6934268" y="4658237"/>
            <a:ext cx="2941388" cy="1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2" name="Shape 152"/>
          <p:cNvSpPr/>
          <p:nvPr/>
        </p:nvSpPr>
        <p:spPr>
          <a:xfrm flipV="1">
            <a:off x="3870110" y="6449251"/>
            <a:ext cx="1" cy="1413330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9474040" y="4049090"/>
            <a:ext cx="290093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Air resistance</a:t>
            </a:r>
          </a:p>
        </p:txBody>
      </p:sp>
      <p:sp>
        <p:nvSpPr>
          <p:cNvPr id="154" name="Shape 154"/>
          <p:cNvSpPr/>
          <p:nvPr/>
        </p:nvSpPr>
        <p:spPr>
          <a:xfrm>
            <a:off x="5244362" y="7052837"/>
            <a:ext cx="156225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Gravity</a:t>
            </a:r>
          </a:p>
        </p:txBody>
      </p:sp>
      <p:sp>
        <p:nvSpPr>
          <p:cNvPr id="155" name="Shape 155"/>
          <p:cNvSpPr/>
          <p:nvPr/>
        </p:nvSpPr>
        <p:spPr>
          <a:xfrm>
            <a:off x="2029702" y="7804331"/>
            <a:ext cx="3553817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Ground reaction</a:t>
            </a:r>
          </a:p>
          <a:p>
            <a:r>
              <a:t>force</a:t>
            </a:r>
          </a:p>
        </p:txBody>
      </p:sp>
      <p:sp>
        <p:nvSpPr>
          <p:cNvPr id="156" name="Shape 156"/>
          <p:cNvSpPr/>
          <p:nvPr/>
        </p:nvSpPr>
        <p:spPr>
          <a:xfrm>
            <a:off x="4108015" y="2272046"/>
            <a:ext cx="47887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993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rgbClr val="FF9932"/>
                </a:solidFill>
                <a:latin typeface="Helvetica"/>
                <a:ea typeface="Helvetica"/>
                <a:cs typeface="Helvetica"/>
                <a:sym typeface="Helvetica"/>
              </a:rPr>
              <a:t>Sprinter in the blocks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asted-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461" y="3946572"/>
            <a:ext cx="5617256" cy="337913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Shape 159"/>
          <p:cNvSpPr>
            <a:spLocks noGrp="1"/>
          </p:cNvSpPr>
          <p:nvPr>
            <p:ph type="title" idx="4294967295"/>
          </p:nvPr>
        </p:nvSpPr>
        <p:spPr>
          <a:xfrm>
            <a:off x="2413000" y="757978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Applications of Force</a:t>
            </a:r>
          </a:p>
        </p:txBody>
      </p:sp>
      <p:sp>
        <p:nvSpPr>
          <p:cNvPr id="160" name="Shape 160"/>
          <p:cNvSpPr/>
          <p:nvPr/>
        </p:nvSpPr>
        <p:spPr>
          <a:xfrm flipH="1">
            <a:off x="6041968" y="4787355"/>
            <a:ext cx="1" cy="3224609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61" name="Shape 161"/>
          <p:cNvSpPr/>
          <p:nvPr/>
        </p:nvSpPr>
        <p:spPr>
          <a:xfrm flipH="1" flipV="1">
            <a:off x="6498769" y="4488213"/>
            <a:ext cx="3078786" cy="1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3058419" y="4415393"/>
            <a:ext cx="2489703" cy="1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9759260" y="4608951"/>
            <a:ext cx="290093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Air resistance</a:t>
            </a:r>
          </a:p>
        </p:txBody>
      </p:sp>
      <p:sp>
        <p:nvSpPr>
          <p:cNvPr id="164" name="Shape 164"/>
          <p:cNvSpPr/>
          <p:nvPr/>
        </p:nvSpPr>
        <p:spPr>
          <a:xfrm>
            <a:off x="5260842" y="8110585"/>
            <a:ext cx="156225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Gravity</a:t>
            </a:r>
          </a:p>
        </p:txBody>
      </p:sp>
      <p:sp>
        <p:nvSpPr>
          <p:cNvPr id="165" name="Shape 165"/>
          <p:cNvSpPr/>
          <p:nvPr/>
        </p:nvSpPr>
        <p:spPr>
          <a:xfrm>
            <a:off x="269701" y="3731293"/>
            <a:ext cx="3078786" cy="119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Force applied </a:t>
            </a:r>
            <a:br/>
            <a:r>
              <a:t>at release</a:t>
            </a:r>
          </a:p>
        </p:txBody>
      </p:sp>
      <p:sp>
        <p:nvSpPr>
          <p:cNvPr id="166" name="Shape 166"/>
          <p:cNvSpPr/>
          <p:nvPr/>
        </p:nvSpPr>
        <p:spPr>
          <a:xfrm>
            <a:off x="4717690" y="2272046"/>
            <a:ext cx="35694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993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rgbClr val="FF9932"/>
                </a:solidFill>
                <a:latin typeface="Helvetica"/>
                <a:ea typeface="Helvetica"/>
                <a:cs typeface="Helvetica"/>
                <a:sym typeface="Helvetica"/>
              </a:rPr>
              <a:t>Object in the air</a:t>
            </a:r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asted-image.png"/>
          <p:cNvPicPr>
            <a:picLocks noChangeAspect="1"/>
          </p:cNvPicPr>
          <p:nvPr/>
        </p:nvPicPr>
        <p:blipFill>
          <a:blip r:embed="rId2"/>
          <a:srcRect l="51432"/>
          <a:stretch>
            <a:fillRect/>
          </a:stretch>
        </p:blipFill>
        <p:spPr>
          <a:xfrm>
            <a:off x="4590256" y="3008454"/>
            <a:ext cx="3824244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Shape 169"/>
          <p:cNvSpPr>
            <a:spLocks noGrp="1"/>
          </p:cNvSpPr>
          <p:nvPr>
            <p:ph type="title" idx="4294967295"/>
          </p:nvPr>
        </p:nvSpPr>
        <p:spPr>
          <a:xfrm>
            <a:off x="2413000" y="78028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Applications of Force</a:t>
            </a:r>
          </a:p>
        </p:txBody>
      </p:sp>
      <p:sp>
        <p:nvSpPr>
          <p:cNvPr id="170" name="Shape 170"/>
          <p:cNvSpPr/>
          <p:nvPr/>
        </p:nvSpPr>
        <p:spPr>
          <a:xfrm>
            <a:off x="6756400" y="6616793"/>
            <a:ext cx="0" cy="1681496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6740858" y="5753100"/>
            <a:ext cx="2168521" cy="1431879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2" name="Shape 172"/>
          <p:cNvSpPr/>
          <p:nvPr/>
        </p:nvSpPr>
        <p:spPr>
          <a:xfrm flipV="1">
            <a:off x="2998699" y="4757105"/>
            <a:ext cx="2586048" cy="792092"/>
          </a:xfrm>
          <a:prstGeom prst="line">
            <a:avLst/>
          </a:prstGeom>
          <a:ln w="38100">
            <a:solidFill>
              <a:srgbClr val="FF81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906037" y="5713769"/>
            <a:ext cx="290093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Air resistance</a:t>
            </a:r>
          </a:p>
        </p:txBody>
      </p:sp>
      <p:sp>
        <p:nvSpPr>
          <p:cNvPr id="174" name="Shape 174"/>
          <p:cNvSpPr/>
          <p:nvPr/>
        </p:nvSpPr>
        <p:spPr>
          <a:xfrm>
            <a:off x="5975273" y="8506108"/>
            <a:ext cx="156225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Gravity</a:t>
            </a:r>
          </a:p>
        </p:txBody>
      </p:sp>
      <p:sp>
        <p:nvSpPr>
          <p:cNvPr id="175" name="Shape 175"/>
          <p:cNvSpPr/>
          <p:nvPr/>
        </p:nvSpPr>
        <p:spPr>
          <a:xfrm>
            <a:off x="9159652" y="6661880"/>
            <a:ext cx="315513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Muscular force</a:t>
            </a:r>
          </a:p>
        </p:txBody>
      </p:sp>
      <p:sp>
        <p:nvSpPr>
          <p:cNvPr id="176" name="Shape 176"/>
          <p:cNvSpPr/>
          <p:nvPr/>
        </p:nvSpPr>
        <p:spPr>
          <a:xfrm>
            <a:off x="4501926" y="2272046"/>
            <a:ext cx="40009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993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rgbClr val="FF9932"/>
                </a:solidFill>
                <a:latin typeface="Helvetica"/>
                <a:ea typeface="Helvetica"/>
                <a:cs typeface="Helvetica"/>
                <a:sym typeface="Helvetica"/>
              </a:rPr>
              <a:t>Moving performer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26719" indent="-426719" defTabSz="560831">
              <a:spcBef>
                <a:spcPts val="1600"/>
              </a:spcBef>
              <a:defRPr sz="3455"/>
            </a:pPr>
            <a:r>
              <a:rPr dirty="0"/>
              <a:t>Muscles and bones work together as a series of </a:t>
            </a:r>
            <a:r>
              <a:rPr b="1" dirty="0">
                <a:solidFill>
                  <a:srgbClr val="FF9932"/>
                </a:solidFill>
              </a:rPr>
              <a:t>levers</a:t>
            </a:r>
            <a:r>
              <a:rPr dirty="0"/>
              <a:t> to create movement.</a:t>
            </a:r>
          </a:p>
          <a:p>
            <a:pPr marL="426719" indent="-426719" defTabSz="560831">
              <a:spcBef>
                <a:spcPts val="1600"/>
              </a:spcBef>
              <a:defRPr sz="3455"/>
            </a:pPr>
            <a:r>
              <a:rPr dirty="0"/>
              <a:t>A lever is a </a:t>
            </a:r>
            <a:r>
              <a:rPr b="1" dirty="0">
                <a:solidFill>
                  <a:srgbClr val="FF9932"/>
                </a:solidFill>
              </a:rPr>
              <a:t>rigid bar</a:t>
            </a:r>
            <a:r>
              <a:rPr dirty="0"/>
              <a:t> </a:t>
            </a:r>
            <a:r>
              <a:rPr lang="en-AU" dirty="0"/>
              <a:t>is</a:t>
            </a:r>
            <a:r>
              <a:rPr dirty="0"/>
              <a:t> comprise</a:t>
            </a:r>
            <a:r>
              <a:rPr lang="en-AU" dirty="0"/>
              <a:t>d</a:t>
            </a:r>
            <a:r>
              <a:rPr dirty="0"/>
              <a:t> of three components: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FF9932"/>
                </a:solidFill>
              </a:rPr>
              <a:t>Fulcrum</a:t>
            </a:r>
            <a:r>
              <a:rPr dirty="0"/>
              <a:t> (the point at which the lever rotates)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FF9932"/>
                </a:solidFill>
              </a:rPr>
              <a:t>Resistance</a:t>
            </a:r>
            <a:r>
              <a:rPr dirty="0"/>
              <a:t> (the resistance applied to the lever system)</a:t>
            </a:r>
          </a:p>
          <a:p>
            <a:pPr marL="853439" lvl="1" indent="-426719" defTabSz="560831">
              <a:spcBef>
                <a:spcPts val="1600"/>
              </a:spcBef>
              <a:defRPr sz="3455"/>
            </a:pPr>
            <a:r>
              <a:rPr b="1" dirty="0">
                <a:solidFill>
                  <a:srgbClr val="FF9932"/>
                </a:solidFill>
              </a:rPr>
              <a:t>Effort</a:t>
            </a:r>
            <a:r>
              <a:rPr dirty="0"/>
              <a:t> (the effort/muscle needed to move the lever system)</a:t>
            </a:r>
          </a:p>
          <a:p>
            <a:pPr marL="426719" indent="-426719" defTabSz="560831">
              <a:spcBef>
                <a:spcPts val="1600"/>
              </a:spcBef>
              <a:defRPr sz="3455"/>
            </a:pPr>
            <a:r>
              <a:rPr dirty="0"/>
              <a:t>The </a:t>
            </a:r>
            <a:r>
              <a:rPr b="1" dirty="0">
                <a:solidFill>
                  <a:srgbClr val="FF9932"/>
                </a:solidFill>
              </a:rPr>
              <a:t>classification of lever</a:t>
            </a:r>
            <a:r>
              <a:rPr dirty="0"/>
              <a:t> depends on the </a:t>
            </a:r>
            <a:r>
              <a:rPr b="1" dirty="0">
                <a:solidFill>
                  <a:srgbClr val="FF9932"/>
                </a:solidFill>
              </a:rPr>
              <a:t>order</a:t>
            </a:r>
            <a:r>
              <a:rPr dirty="0"/>
              <a:t> in which these </a:t>
            </a:r>
            <a:r>
              <a:rPr b="1" dirty="0">
                <a:solidFill>
                  <a:srgbClr val="FF9932"/>
                </a:solidFill>
              </a:rPr>
              <a:t>three components </a:t>
            </a:r>
            <a:r>
              <a:rPr dirty="0"/>
              <a:t>are in relation to each other.</a:t>
            </a:r>
          </a:p>
        </p:txBody>
      </p:sp>
      <p:sp>
        <p:nvSpPr>
          <p:cNvPr id="179" name="Shape 179"/>
          <p:cNvSpPr>
            <a:spLocks noGrp="1"/>
          </p:cNvSpPr>
          <p:nvPr>
            <p:ph type="title" idx="4294967295"/>
          </p:nvPr>
        </p:nvSpPr>
        <p:spPr>
          <a:xfrm>
            <a:off x="2413000" y="78028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Levers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body" idx="1"/>
          </p:nvPr>
        </p:nvSpPr>
        <p:spPr>
          <a:xfrm>
            <a:off x="952500" y="1988820"/>
            <a:ext cx="11099800" cy="756604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FF9932"/>
                </a:solidFill>
              </a:rPr>
              <a:t>First class levers</a:t>
            </a:r>
            <a:r>
              <a:rPr dirty="0"/>
              <a:t> are </a:t>
            </a:r>
            <a:r>
              <a:rPr dirty="0" err="1"/>
              <a:t>organised</a:t>
            </a:r>
            <a:r>
              <a:rPr dirty="0"/>
              <a:t> in a see saw order to move the load.</a:t>
            </a:r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pPr marL="0" indent="0">
              <a:buClrTx/>
              <a:buSzTx/>
              <a:buNone/>
            </a:pPr>
            <a:r>
              <a:rPr dirty="0"/>
              <a:t>Examples of first class levers:</a:t>
            </a:r>
          </a:p>
          <a:p>
            <a:pPr lvl="1"/>
            <a:r>
              <a:rPr b="1" dirty="0">
                <a:solidFill>
                  <a:srgbClr val="FF9932"/>
                </a:solidFill>
              </a:rPr>
              <a:t>nodding the head</a:t>
            </a:r>
            <a:r>
              <a:rPr dirty="0"/>
              <a:t> </a:t>
            </a:r>
            <a:br>
              <a:rPr dirty="0"/>
            </a:br>
            <a:r>
              <a:rPr dirty="0" err="1"/>
              <a:t>i.e</a:t>
            </a:r>
            <a:r>
              <a:rPr lang="en-AU"/>
              <a:t>.</a:t>
            </a:r>
            <a:r>
              <a:t> </a:t>
            </a:r>
            <a:r>
              <a:rPr dirty="0"/>
              <a:t>breathing in Swimming or heading </a:t>
            </a:r>
            <a:br>
              <a:rPr lang="en-AU" dirty="0"/>
            </a:br>
            <a:r>
              <a:rPr dirty="0"/>
              <a:t>in Football.</a:t>
            </a:r>
          </a:p>
        </p:txBody>
      </p:sp>
      <p:sp>
        <p:nvSpPr>
          <p:cNvPr id="182" name="Shape 182"/>
          <p:cNvSpPr/>
          <p:nvPr/>
        </p:nvSpPr>
        <p:spPr>
          <a:xfrm>
            <a:off x="4139571" y="5030167"/>
            <a:ext cx="5654582" cy="23297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4182421" y="3622205"/>
            <a:ext cx="1270001" cy="12700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Shape 184"/>
          <p:cNvSpPr/>
          <p:nvPr/>
        </p:nvSpPr>
        <p:spPr>
          <a:xfrm>
            <a:off x="6583821" y="5283200"/>
            <a:ext cx="1270001" cy="127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9539829" y="3456096"/>
            <a:ext cx="1" cy="1477809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86" name="Shape 186"/>
          <p:cNvSpPr/>
          <p:nvPr/>
        </p:nvSpPr>
        <p:spPr>
          <a:xfrm>
            <a:off x="6335968" y="5831654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Fulcrum</a:t>
            </a:r>
          </a:p>
        </p:txBody>
      </p:sp>
      <p:sp>
        <p:nvSpPr>
          <p:cNvPr id="187" name="Shape 187"/>
          <p:cNvSpPr/>
          <p:nvPr/>
        </p:nvSpPr>
        <p:spPr>
          <a:xfrm>
            <a:off x="3629387" y="3907955"/>
            <a:ext cx="23760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Resistance</a:t>
            </a:r>
          </a:p>
        </p:txBody>
      </p:sp>
      <p:sp>
        <p:nvSpPr>
          <p:cNvPr id="188" name="Shape 188"/>
          <p:cNvSpPr/>
          <p:nvPr/>
        </p:nvSpPr>
        <p:spPr>
          <a:xfrm>
            <a:off x="8936426" y="2936094"/>
            <a:ext cx="11814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Effort</a:t>
            </a:r>
          </a:p>
        </p:txBody>
      </p:sp>
      <p:sp>
        <p:nvSpPr>
          <p:cNvPr id="189" name="Shape 189"/>
          <p:cNvSpPr/>
          <p:nvPr/>
        </p:nvSpPr>
        <p:spPr>
          <a:xfrm flipV="1">
            <a:off x="3582620" y="3520224"/>
            <a:ext cx="1" cy="1752597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0" name="Shape 190"/>
          <p:cNvSpPr/>
          <p:nvPr/>
        </p:nvSpPr>
        <p:spPr>
          <a:xfrm>
            <a:off x="1337990" y="4072672"/>
            <a:ext cx="224851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r>
              <a:t>Movement</a:t>
            </a:r>
          </a:p>
        </p:txBody>
      </p:sp>
      <p:sp>
        <p:nvSpPr>
          <p:cNvPr id="191" name="Shape 191"/>
          <p:cNvSpPr/>
          <p:nvPr/>
        </p:nvSpPr>
        <p:spPr>
          <a:xfrm>
            <a:off x="9771959" y="8214274"/>
            <a:ext cx="443844" cy="416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Shape 192"/>
          <p:cNvSpPr/>
          <p:nvPr/>
        </p:nvSpPr>
        <p:spPr>
          <a:xfrm>
            <a:off x="9183918" y="7039703"/>
            <a:ext cx="443844" cy="48772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0323556" y="7502486"/>
            <a:ext cx="1" cy="737191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4" name="Shape 194"/>
          <p:cNvSpPr/>
          <p:nvPr/>
        </p:nvSpPr>
        <p:spPr>
          <a:xfrm>
            <a:off x="9232405" y="7585839"/>
            <a:ext cx="1256239" cy="861492"/>
          </a:xfrm>
          <a:prstGeom prst="line">
            <a:avLst/>
          </a:prstGeom>
          <a:ln w="25400">
            <a:solidFill>
              <a:srgbClr val="0080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95" name="Shape 195"/>
          <p:cNvSpPr/>
          <p:nvPr/>
        </p:nvSpPr>
        <p:spPr>
          <a:xfrm flipV="1">
            <a:off x="9108029" y="6898420"/>
            <a:ext cx="1" cy="647701"/>
          </a:xfrm>
          <a:prstGeom prst="line">
            <a:avLst/>
          </a:prstGeom>
          <a:ln w="25400">
            <a:solidFill>
              <a:srgbClr val="FF40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pic>
        <p:nvPicPr>
          <p:cNvPr id="196" name="Butterfly - shoulder rotation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37366" y="4556540"/>
            <a:ext cx="6772864" cy="5138714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hape 197"/>
          <p:cNvSpPr>
            <a:spLocks noGrp="1"/>
          </p:cNvSpPr>
          <p:nvPr>
            <p:ph type="title" idx="4294967295"/>
          </p:nvPr>
        </p:nvSpPr>
        <p:spPr>
          <a:xfrm>
            <a:off x="2413000" y="780280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Levers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FF9932"/>
                </a:solidFill>
              </a:rPr>
              <a:t>Second class levers</a:t>
            </a:r>
            <a:r>
              <a:t> are organised in a wheelbarrow order to move the load.</a:t>
            </a:r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marL="0" indent="0">
              <a:buClrTx/>
              <a:buSzTx/>
              <a:buNone/>
            </a:pPr>
            <a:r>
              <a:t>Examples of second class levers:</a:t>
            </a:r>
          </a:p>
          <a:p>
            <a:pPr lvl="1"/>
            <a:r>
              <a:rPr b="1">
                <a:solidFill>
                  <a:srgbClr val="FF9932"/>
                </a:solidFill>
              </a:rPr>
              <a:t>press up</a:t>
            </a:r>
          </a:p>
        </p:txBody>
      </p:sp>
      <p:sp>
        <p:nvSpPr>
          <p:cNvPr id="200" name="Shape 200"/>
          <p:cNvSpPr/>
          <p:nvPr/>
        </p:nvSpPr>
        <p:spPr>
          <a:xfrm>
            <a:off x="4139571" y="5449267"/>
            <a:ext cx="5654582" cy="23297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5867400" y="4180622"/>
            <a:ext cx="1270000" cy="12700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4196221" y="5778500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 flipV="1">
            <a:off x="9539829" y="3892445"/>
            <a:ext cx="1" cy="1612960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04" name="Shape 204"/>
          <p:cNvSpPr/>
          <p:nvPr/>
        </p:nvSpPr>
        <p:spPr>
          <a:xfrm>
            <a:off x="3948368" y="6156749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Fulcrum</a:t>
            </a:r>
          </a:p>
        </p:txBody>
      </p:sp>
      <p:sp>
        <p:nvSpPr>
          <p:cNvPr id="205" name="Shape 205"/>
          <p:cNvSpPr/>
          <p:nvPr/>
        </p:nvSpPr>
        <p:spPr>
          <a:xfrm>
            <a:off x="5314365" y="4327055"/>
            <a:ext cx="23760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Resistance</a:t>
            </a:r>
          </a:p>
        </p:txBody>
      </p:sp>
      <p:sp>
        <p:nvSpPr>
          <p:cNvPr id="206" name="Shape 206"/>
          <p:cNvSpPr/>
          <p:nvPr/>
        </p:nvSpPr>
        <p:spPr>
          <a:xfrm>
            <a:off x="8936426" y="3291701"/>
            <a:ext cx="11814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Effort</a:t>
            </a:r>
          </a:p>
        </p:txBody>
      </p:sp>
      <p:sp>
        <p:nvSpPr>
          <p:cNvPr id="207" name="Shape 207"/>
          <p:cNvSpPr/>
          <p:nvPr/>
        </p:nvSpPr>
        <p:spPr>
          <a:xfrm flipV="1">
            <a:off x="5357717" y="3740045"/>
            <a:ext cx="1" cy="1612960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08" name="Shape 208"/>
          <p:cNvSpPr/>
          <p:nvPr/>
        </p:nvSpPr>
        <p:spPr>
          <a:xfrm>
            <a:off x="2967824" y="4491772"/>
            <a:ext cx="224851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r>
              <a:t>Movement</a:t>
            </a:r>
          </a:p>
        </p:txBody>
      </p:sp>
      <p:sp>
        <p:nvSpPr>
          <p:cNvPr id="209" name="Shape 209"/>
          <p:cNvSpPr/>
          <p:nvPr/>
        </p:nvSpPr>
        <p:spPr>
          <a:xfrm>
            <a:off x="11328741" y="8103159"/>
            <a:ext cx="443844" cy="416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Shape 210"/>
          <p:cNvSpPr/>
          <p:nvPr/>
        </p:nvSpPr>
        <p:spPr>
          <a:xfrm>
            <a:off x="10463729" y="7181608"/>
            <a:ext cx="443844" cy="487724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Shape 211"/>
          <p:cNvSpPr/>
          <p:nvPr/>
        </p:nvSpPr>
        <p:spPr>
          <a:xfrm flipV="1">
            <a:off x="9379523" y="6664597"/>
            <a:ext cx="1" cy="679907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9256607" y="7373858"/>
            <a:ext cx="2451688" cy="712824"/>
          </a:xfrm>
          <a:prstGeom prst="line">
            <a:avLst/>
          </a:prstGeom>
          <a:ln w="25400">
            <a:solidFill>
              <a:srgbClr val="0080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13" name="Shape 213"/>
          <p:cNvSpPr/>
          <p:nvPr/>
        </p:nvSpPr>
        <p:spPr>
          <a:xfrm flipV="1">
            <a:off x="10314529" y="6974620"/>
            <a:ext cx="1" cy="647701"/>
          </a:xfrm>
          <a:prstGeom prst="line">
            <a:avLst/>
          </a:prstGeom>
          <a:ln w="25400">
            <a:solidFill>
              <a:srgbClr val="FF40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pic>
        <p:nvPicPr>
          <p:cNvPr id="214" name="Press Up - up phase.jpg"/>
          <p:cNvPicPr>
            <a:picLocks noChangeAspect="1"/>
          </p:cNvPicPr>
          <p:nvPr/>
        </p:nvPicPr>
        <p:blipFill>
          <a:blip r:embed="rId3"/>
          <a:srcRect l="9403" t="32769" r="7013" b="9025"/>
          <a:stretch>
            <a:fillRect/>
          </a:stretch>
        </p:blipFill>
        <p:spPr>
          <a:xfrm>
            <a:off x="8622162" y="7839509"/>
            <a:ext cx="3054536" cy="141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70" extrusionOk="0">
                <a:moveTo>
                  <a:pt x="1749" y="2"/>
                </a:moveTo>
                <a:cubicBezTo>
                  <a:pt x="1558" y="-30"/>
                  <a:pt x="1361" y="237"/>
                  <a:pt x="1095" y="787"/>
                </a:cubicBezTo>
                <a:cubicBezTo>
                  <a:pt x="873" y="1247"/>
                  <a:pt x="576" y="1800"/>
                  <a:pt x="435" y="2013"/>
                </a:cubicBezTo>
                <a:cubicBezTo>
                  <a:pt x="-31" y="2722"/>
                  <a:pt x="-175" y="6644"/>
                  <a:pt x="266" y="6644"/>
                </a:cubicBezTo>
                <a:cubicBezTo>
                  <a:pt x="361" y="6644"/>
                  <a:pt x="545" y="6502"/>
                  <a:pt x="672" y="6330"/>
                </a:cubicBezTo>
                <a:cubicBezTo>
                  <a:pt x="864" y="6070"/>
                  <a:pt x="949" y="6104"/>
                  <a:pt x="1176" y="6536"/>
                </a:cubicBezTo>
                <a:cubicBezTo>
                  <a:pt x="1552" y="7253"/>
                  <a:pt x="2295" y="7178"/>
                  <a:pt x="2567" y="6397"/>
                </a:cubicBezTo>
                <a:cubicBezTo>
                  <a:pt x="2700" y="6014"/>
                  <a:pt x="2865" y="5855"/>
                  <a:pt x="3054" y="5914"/>
                </a:cubicBezTo>
                <a:cubicBezTo>
                  <a:pt x="3283" y="5984"/>
                  <a:pt x="3355" y="6203"/>
                  <a:pt x="3421" y="7031"/>
                </a:cubicBezTo>
                <a:cubicBezTo>
                  <a:pt x="3467" y="7597"/>
                  <a:pt x="3588" y="8491"/>
                  <a:pt x="3691" y="9017"/>
                </a:cubicBezTo>
                <a:cubicBezTo>
                  <a:pt x="3819" y="9673"/>
                  <a:pt x="3878" y="10778"/>
                  <a:pt x="3878" y="12537"/>
                </a:cubicBezTo>
                <a:cubicBezTo>
                  <a:pt x="3878" y="13948"/>
                  <a:pt x="3959" y="15871"/>
                  <a:pt x="4059" y="16806"/>
                </a:cubicBezTo>
                <a:cubicBezTo>
                  <a:pt x="4159" y="17741"/>
                  <a:pt x="4211" y="18615"/>
                  <a:pt x="4173" y="18750"/>
                </a:cubicBezTo>
                <a:cubicBezTo>
                  <a:pt x="4134" y="18886"/>
                  <a:pt x="3930" y="18996"/>
                  <a:pt x="3722" y="18998"/>
                </a:cubicBezTo>
                <a:cubicBezTo>
                  <a:pt x="3514" y="19000"/>
                  <a:pt x="3263" y="19114"/>
                  <a:pt x="3165" y="19251"/>
                </a:cubicBezTo>
                <a:cubicBezTo>
                  <a:pt x="3036" y="19432"/>
                  <a:pt x="3141" y="19502"/>
                  <a:pt x="3544" y="19505"/>
                </a:cubicBezTo>
                <a:cubicBezTo>
                  <a:pt x="4635" y="19513"/>
                  <a:pt x="4375" y="20668"/>
                  <a:pt x="3221" y="20936"/>
                </a:cubicBezTo>
                <a:cubicBezTo>
                  <a:pt x="2802" y="21033"/>
                  <a:pt x="2487" y="21215"/>
                  <a:pt x="2522" y="21341"/>
                </a:cubicBezTo>
                <a:cubicBezTo>
                  <a:pt x="2558" y="21466"/>
                  <a:pt x="2979" y="21570"/>
                  <a:pt x="3460" y="21570"/>
                </a:cubicBezTo>
                <a:cubicBezTo>
                  <a:pt x="4388" y="21570"/>
                  <a:pt x="4710" y="21236"/>
                  <a:pt x="4710" y="20272"/>
                </a:cubicBezTo>
                <a:cubicBezTo>
                  <a:pt x="4710" y="20004"/>
                  <a:pt x="4810" y="19668"/>
                  <a:pt x="4935" y="19523"/>
                </a:cubicBezTo>
                <a:cubicBezTo>
                  <a:pt x="5254" y="19153"/>
                  <a:pt x="5425" y="17192"/>
                  <a:pt x="5486" y="13220"/>
                </a:cubicBezTo>
                <a:cubicBezTo>
                  <a:pt x="5514" y="11387"/>
                  <a:pt x="5590" y="9776"/>
                  <a:pt x="5653" y="9639"/>
                </a:cubicBezTo>
                <a:cubicBezTo>
                  <a:pt x="5716" y="9502"/>
                  <a:pt x="5971" y="9404"/>
                  <a:pt x="6218" y="9422"/>
                </a:cubicBezTo>
                <a:cubicBezTo>
                  <a:pt x="6659" y="9453"/>
                  <a:pt x="8629" y="10186"/>
                  <a:pt x="8979" y="10448"/>
                </a:cubicBezTo>
                <a:cubicBezTo>
                  <a:pt x="9076" y="10521"/>
                  <a:pt x="9229" y="10615"/>
                  <a:pt x="9315" y="10653"/>
                </a:cubicBezTo>
                <a:cubicBezTo>
                  <a:pt x="9486" y="10729"/>
                  <a:pt x="10373" y="12688"/>
                  <a:pt x="10849" y="14041"/>
                </a:cubicBezTo>
                <a:cubicBezTo>
                  <a:pt x="11010" y="14501"/>
                  <a:pt x="11197" y="14880"/>
                  <a:pt x="11261" y="14880"/>
                </a:cubicBezTo>
                <a:cubicBezTo>
                  <a:pt x="11324" y="14880"/>
                  <a:pt x="11531" y="14521"/>
                  <a:pt x="11720" y="14083"/>
                </a:cubicBezTo>
                <a:lnTo>
                  <a:pt x="12062" y="13286"/>
                </a:lnTo>
                <a:lnTo>
                  <a:pt x="13576" y="13823"/>
                </a:lnTo>
                <a:cubicBezTo>
                  <a:pt x="14408" y="14121"/>
                  <a:pt x="15320" y="14368"/>
                  <a:pt x="15602" y="14367"/>
                </a:cubicBezTo>
                <a:cubicBezTo>
                  <a:pt x="16057" y="14365"/>
                  <a:pt x="16991" y="14839"/>
                  <a:pt x="18902" y="16045"/>
                </a:cubicBezTo>
                <a:cubicBezTo>
                  <a:pt x="19350" y="16328"/>
                  <a:pt x="19600" y="16679"/>
                  <a:pt x="19840" y="17362"/>
                </a:cubicBezTo>
                <a:lnTo>
                  <a:pt x="20166" y="18291"/>
                </a:lnTo>
                <a:lnTo>
                  <a:pt x="19882" y="18768"/>
                </a:lnTo>
                <a:lnTo>
                  <a:pt x="19598" y="19239"/>
                </a:lnTo>
                <a:lnTo>
                  <a:pt x="20035" y="19245"/>
                </a:lnTo>
                <a:cubicBezTo>
                  <a:pt x="20600" y="19253"/>
                  <a:pt x="20686" y="19590"/>
                  <a:pt x="20294" y="20260"/>
                </a:cubicBezTo>
                <a:cubicBezTo>
                  <a:pt x="20081" y="20623"/>
                  <a:pt x="20040" y="20797"/>
                  <a:pt x="20166" y="20797"/>
                </a:cubicBezTo>
                <a:cubicBezTo>
                  <a:pt x="20267" y="20797"/>
                  <a:pt x="20422" y="20856"/>
                  <a:pt x="20511" y="20930"/>
                </a:cubicBezTo>
                <a:cubicBezTo>
                  <a:pt x="20829" y="21195"/>
                  <a:pt x="21111" y="20399"/>
                  <a:pt x="21206" y="18974"/>
                </a:cubicBezTo>
                <a:cubicBezTo>
                  <a:pt x="21257" y="18208"/>
                  <a:pt x="21336" y="17206"/>
                  <a:pt x="21382" y="16746"/>
                </a:cubicBezTo>
                <a:cubicBezTo>
                  <a:pt x="21401" y="16550"/>
                  <a:pt x="21415" y="16398"/>
                  <a:pt x="21418" y="16275"/>
                </a:cubicBezTo>
                <a:cubicBezTo>
                  <a:pt x="21425" y="15905"/>
                  <a:pt x="21336" y="15791"/>
                  <a:pt x="21031" y="15514"/>
                </a:cubicBezTo>
                <a:cubicBezTo>
                  <a:pt x="20792" y="15297"/>
                  <a:pt x="20566" y="14961"/>
                  <a:pt x="20533" y="14771"/>
                </a:cubicBezTo>
                <a:cubicBezTo>
                  <a:pt x="20499" y="14582"/>
                  <a:pt x="20227" y="14354"/>
                  <a:pt x="19926" y="14264"/>
                </a:cubicBezTo>
                <a:cubicBezTo>
                  <a:pt x="19625" y="14175"/>
                  <a:pt x="18787" y="13534"/>
                  <a:pt x="18065" y="12839"/>
                </a:cubicBezTo>
                <a:cubicBezTo>
                  <a:pt x="17317" y="12120"/>
                  <a:pt x="16342" y="11404"/>
                  <a:pt x="15802" y="11179"/>
                </a:cubicBezTo>
                <a:cubicBezTo>
                  <a:pt x="14199" y="10510"/>
                  <a:pt x="12178" y="8510"/>
                  <a:pt x="11739" y="7151"/>
                </a:cubicBezTo>
                <a:cubicBezTo>
                  <a:pt x="11343" y="5925"/>
                  <a:pt x="10666" y="5565"/>
                  <a:pt x="8837" y="5624"/>
                </a:cubicBezTo>
                <a:cubicBezTo>
                  <a:pt x="8660" y="5629"/>
                  <a:pt x="8006" y="5097"/>
                  <a:pt x="7384" y="4440"/>
                </a:cubicBezTo>
                <a:cubicBezTo>
                  <a:pt x="6063" y="3047"/>
                  <a:pt x="5085" y="2662"/>
                  <a:pt x="3956" y="3094"/>
                </a:cubicBezTo>
                <a:cubicBezTo>
                  <a:pt x="3156" y="3400"/>
                  <a:pt x="3343" y="3647"/>
                  <a:pt x="2358" y="1005"/>
                </a:cubicBezTo>
                <a:cubicBezTo>
                  <a:pt x="2121" y="368"/>
                  <a:pt x="1939" y="35"/>
                  <a:pt x="1749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15" name="Shape 215"/>
          <p:cNvSpPr>
            <a:spLocks noGrp="1"/>
          </p:cNvSpPr>
          <p:nvPr>
            <p:ph type="title" idx="4294967295"/>
          </p:nvPr>
        </p:nvSpPr>
        <p:spPr>
          <a:xfrm>
            <a:off x="2413000" y="780274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Levers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FF9932"/>
                </a:solidFill>
              </a:rPr>
              <a:t>Third class levers</a:t>
            </a:r>
            <a:r>
              <a:t> are organised in a fishing rod order to move the load.</a:t>
            </a:r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marL="0" indent="0">
              <a:buClrTx/>
              <a:buSzTx/>
              <a:buNone/>
            </a:pPr>
            <a:r>
              <a:t>Examples of third class levers:</a:t>
            </a:r>
          </a:p>
          <a:p>
            <a:pPr lvl="1"/>
            <a:r>
              <a:rPr b="1">
                <a:solidFill>
                  <a:srgbClr val="FF9932"/>
                </a:solidFill>
              </a:rPr>
              <a:t>bicep curl</a:t>
            </a:r>
            <a:r>
              <a:t> (effort is where the muscle</a:t>
            </a:r>
            <a:br/>
            <a:r>
              <a:t>attaches to the lever)</a:t>
            </a:r>
          </a:p>
        </p:txBody>
      </p:sp>
      <p:sp>
        <p:nvSpPr>
          <p:cNvPr id="218" name="Shape 218"/>
          <p:cNvSpPr/>
          <p:nvPr/>
        </p:nvSpPr>
        <p:spPr>
          <a:xfrm>
            <a:off x="2933071" y="5754067"/>
            <a:ext cx="5654582" cy="232971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Shape 219"/>
          <p:cNvSpPr/>
          <p:nvPr/>
        </p:nvSpPr>
        <p:spPr>
          <a:xfrm>
            <a:off x="7336366" y="4485422"/>
            <a:ext cx="1270001" cy="127000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2989721" y="6083300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1" name="Shape 221"/>
          <p:cNvSpPr/>
          <p:nvPr/>
        </p:nvSpPr>
        <p:spPr>
          <a:xfrm flipV="1">
            <a:off x="5381636" y="4197245"/>
            <a:ext cx="1" cy="1612960"/>
          </a:xfrm>
          <a:prstGeom prst="line">
            <a:avLst/>
          </a:prstGeom>
          <a:ln w="762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22" name="Shape 222"/>
          <p:cNvSpPr/>
          <p:nvPr/>
        </p:nvSpPr>
        <p:spPr>
          <a:xfrm>
            <a:off x="2741868" y="6461549"/>
            <a:ext cx="176570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Fulcrum</a:t>
            </a:r>
          </a:p>
        </p:txBody>
      </p:sp>
      <p:sp>
        <p:nvSpPr>
          <p:cNvPr id="223" name="Shape 223"/>
          <p:cNvSpPr/>
          <p:nvPr/>
        </p:nvSpPr>
        <p:spPr>
          <a:xfrm>
            <a:off x="6757932" y="4679875"/>
            <a:ext cx="237607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Resistance</a:t>
            </a:r>
          </a:p>
        </p:txBody>
      </p:sp>
      <p:sp>
        <p:nvSpPr>
          <p:cNvPr id="224" name="Shape 224"/>
          <p:cNvSpPr/>
          <p:nvPr/>
        </p:nvSpPr>
        <p:spPr>
          <a:xfrm>
            <a:off x="4790934" y="3596501"/>
            <a:ext cx="118140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Effort</a:t>
            </a:r>
          </a:p>
        </p:txBody>
      </p:sp>
      <p:sp>
        <p:nvSpPr>
          <p:cNvPr id="225" name="Shape 225"/>
          <p:cNvSpPr/>
          <p:nvPr/>
        </p:nvSpPr>
        <p:spPr>
          <a:xfrm flipV="1">
            <a:off x="9167717" y="4197245"/>
            <a:ext cx="1" cy="1612960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26" name="Shape 226"/>
          <p:cNvSpPr/>
          <p:nvPr/>
        </p:nvSpPr>
        <p:spPr>
          <a:xfrm>
            <a:off x="9214381" y="4796572"/>
            <a:ext cx="224851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40FF"/>
                </a:solidFill>
              </a:defRPr>
            </a:lvl1pPr>
          </a:lstStyle>
          <a:p>
            <a:r>
              <a:t>Movement</a:t>
            </a:r>
          </a:p>
        </p:txBody>
      </p:sp>
      <p:pic>
        <p:nvPicPr>
          <p:cNvPr id="227" name="Flexion.jpg"/>
          <p:cNvPicPr>
            <a:picLocks noChangeAspect="1"/>
          </p:cNvPicPr>
          <p:nvPr/>
        </p:nvPicPr>
        <p:blipFill>
          <a:blip r:embed="rId3"/>
          <a:srcRect t="23788" r="5" b="2"/>
          <a:stretch>
            <a:fillRect/>
          </a:stretch>
        </p:blipFill>
        <p:spPr>
          <a:xfrm>
            <a:off x="9749899" y="6221372"/>
            <a:ext cx="2903142" cy="33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15" y="0"/>
                </a:moveTo>
                <a:cubicBezTo>
                  <a:pt x="9780" y="0"/>
                  <a:pt x="9671" y="35"/>
                  <a:pt x="9440" y="343"/>
                </a:cubicBezTo>
                <a:cubicBezTo>
                  <a:pt x="9085" y="820"/>
                  <a:pt x="9008" y="1871"/>
                  <a:pt x="9284" y="2477"/>
                </a:cubicBezTo>
                <a:cubicBezTo>
                  <a:pt x="9481" y="2909"/>
                  <a:pt x="9482" y="2994"/>
                  <a:pt x="9293" y="3231"/>
                </a:cubicBezTo>
                <a:cubicBezTo>
                  <a:pt x="9176" y="3377"/>
                  <a:pt x="9117" y="3497"/>
                  <a:pt x="9163" y="3497"/>
                </a:cubicBezTo>
                <a:cubicBezTo>
                  <a:pt x="9208" y="3497"/>
                  <a:pt x="9140" y="3637"/>
                  <a:pt x="9012" y="3809"/>
                </a:cubicBezTo>
                <a:cubicBezTo>
                  <a:pt x="8884" y="3981"/>
                  <a:pt x="8829" y="4122"/>
                  <a:pt x="8891" y="4122"/>
                </a:cubicBezTo>
                <a:cubicBezTo>
                  <a:pt x="8953" y="4122"/>
                  <a:pt x="8857" y="4257"/>
                  <a:pt x="8678" y="4424"/>
                </a:cubicBezTo>
                <a:cubicBezTo>
                  <a:pt x="8500" y="4591"/>
                  <a:pt x="8274" y="4700"/>
                  <a:pt x="8176" y="4667"/>
                </a:cubicBezTo>
                <a:cubicBezTo>
                  <a:pt x="7871" y="4564"/>
                  <a:pt x="7166" y="5203"/>
                  <a:pt x="6963" y="5767"/>
                </a:cubicBezTo>
                <a:cubicBezTo>
                  <a:pt x="6704" y="6486"/>
                  <a:pt x="5853" y="7990"/>
                  <a:pt x="5705" y="7990"/>
                </a:cubicBezTo>
                <a:cubicBezTo>
                  <a:pt x="5482" y="7990"/>
                  <a:pt x="5132" y="7551"/>
                  <a:pt x="4674" y="6691"/>
                </a:cubicBezTo>
                <a:cubicBezTo>
                  <a:pt x="4248" y="5890"/>
                  <a:pt x="4227" y="5797"/>
                  <a:pt x="4388" y="5320"/>
                </a:cubicBezTo>
                <a:cubicBezTo>
                  <a:pt x="4816" y="4051"/>
                  <a:pt x="4858" y="3863"/>
                  <a:pt x="4754" y="3654"/>
                </a:cubicBezTo>
                <a:cubicBezTo>
                  <a:pt x="4694" y="3532"/>
                  <a:pt x="4657" y="3388"/>
                  <a:pt x="4671" y="3331"/>
                </a:cubicBezTo>
                <a:cubicBezTo>
                  <a:pt x="4711" y="3175"/>
                  <a:pt x="4107" y="3373"/>
                  <a:pt x="3659" y="3665"/>
                </a:cubicBezTo>
                <a:cubicBezTo>
                  <a:pt x="3439" y="3807"/>
                  <a:pt x="3223" y="4066"/>
                  <a:pt x="3180" y="4240"/>
                </a:cubicBezTo>
                <a:cubicBezTo>
                  <a:pt x="3137" y="4415"/>
                  <a:pt x="3077" y="4633"/>
                  <a:pt x="3044" y="4723"/>
                </a:cubicBezTo>
                <a:cubicBezTo>
                  <a:pt x="3012" y="4814"/>
                  <a:pt x="3149" y="5075"/>
                  <a:pt x="3349" y="5304"/>
                </a:cubicBezTo>
                <a:cubicBezTo>
                  <a:pt x="3548" y="5534"/>
                  <a:pt x="3840" y="6133"/>
                  <a:pt x="3998" y="6637"/>
                </a:cubicBezTo>
                <a:cubicBezTo>
                  <a:pt x="4156" y="7141"/>
                  <a:pt x="4516" y="7990"/>
                  <a:pt x="4795" y="8522"/>
                </a:cubicBezTo>
                <a:cubicBezTo>
                  <a:pt x="5211" y="9313"/>
                  <a:pt x="5362" y="9491"/>
                  <a:pt x="5625" y="9491"/>
                </a:cubicBezTo>
                <a:cubicBezTo>
                  <a:pt x="6045" y="9491"/>
                  <a:pt x="6849" y="8663"/>
                  <a:pt x="7420" y="7644"/>
                </a:cubicBezTo>
                <a:cubicBezTo>
                  <a:pt x="7662" y="7213"/>
                  <a:pt x="7931" y="6881"/>
                  <a:pt x="8017" y="6906"/>
                </a:cubicBezTo>
                <a:cubicBezTo>
                  <a:pt x="8162" y="6948"/>
                  <a:pt x="8505" y="8752"/>
                  <a:pt x="8457" y="9220"/>
                </a:cubicBezTo>
                <a:cubicBezTo>
                  <a:pt x="8425" y="9529"/>
                  <a:pt x="8252" y="9987"/>
                  <a:pt x="7946" y="10580"/>
                </a:cubicBezTo>
                <a:cubicBezTo>
                  <a:pt x="7796" y="10872"/>
                  <a:pt x="7674" y="11157"/>
                  <a:pt x="7674" y="11213"/>
                </a:cubicBezTo>
                <a:cubicBezTo>
                  <a:pt x="7674" y="11413"/>
                  <a:pt x="6880" y="11951"/>
                  <a:pt x="5785" y="12492"/>
                </a:cubicBezTo>
                <a:cubicBezTo>
                  <a:pt x="4828" y="12963"/>
                  <a:pt x="4603" y="13143"/>
                  <a:pt x="4152" y="13793"/>
                </a:cubicBezTo>
                <a:cubicBezTo>
                  <a:pt x="4019" y="13984"/>
                  <a:pt x="3903" y="14156"/>
                  <a:pt x="3809" y="14299"/>
                </a:cubicBezTo>
                <a:cubicBezTo>
                  <a:pt x="3500" y="15037"/>
                  <a:pt x="3396" y="15849"/>
                  <a:pt x="3537" y="16574"/>
                </a:cubicBezTo>
                <a:cubicBezTo>
                  <a:pt x="3560" y="16689"/>
                  <a:pt x="3581" y="16807"/>
                  <a:pt x="3600" y="16928"/>
                </a:cubicBezTo>
                <a:cubicBezTo>
                  <a:pt x="3802" y="17980"/>
                  <a:pt x="3846" y="18833"/>
                  <a:pt x="3691" y="18917"/>
                </a:cubicBezTo>
                <a:cubicBezTo>
                  <a:pt x="3605" y="18963"/>
                  <a:pt x="3551" y="19123"/>
                  <a:pt x="3567" y="19271"/>
                </a:cubicBezTo>
                <a:cubicBezTo>
                  <a:pt x="3597" y="19544"/>
                  <a:pt x="3494" y="19867"/>
                  <a:pt x="3257" y="20257"/>
                </a:cubicBezTo>
                <a:cubicBezTo>
                  <a:pt x="3185" y="20376"/>
                  <a:pt x="3127" y="20559"/>
                  <a:pt x="3127" y="20663"/>
                </a:cubicBezTo>
                <a:cubicBezTo>
                  <a:pt x="3127" y="20745"/>
                  <a:pt x="3046" y="20885"/>
                  <a:pt x="2935" y="21009"/>
                </a:cubicBezTo>
                <a:cubicBezTo>
                  <a:pt x="2893" y="21088"/>
                  <a:pt x="2822" y="21147"/>
                  <a:pt x="2714" y="21195"/>
                </a:cubicBezTo>
                <a:cubicBezTo>
                  <a:pt x="2495" y="21324"/>
                  <a:pt x="2181" y="21352"/>
                  <a:pt x="1279" y="21352"/>
                </a:cubicBezTo>
                <a:cubicBezTo>
                  <a:pt x="521" y="21352"/>
                  <a:pt x="0" y="21402"/>
                  <a:pt x="0" y="21476"/>
                </a:cubicBezTo>
                <a:cubicBezTo>
                  <a:pt x="0" y="21558"/>
                  <a:pt x="3696" y="21600"/>
                  <a:pt x="10801" y="21600"/>
                </a:cubicBezTo>
                <a:cubicBezTo>
                  <a:pt x="21507" y="21600"/>
                  <a:pt x="21600" y="21600"/>
                  <a:pt x="21600" y="21352"/>
                </a:cubicBezTo>
                <a:cubicBezTo>
                  <a:pt x="21600" y="21146"/>
                  <a:pt x="21507" y="21102"/>
                  <a:pt x="21057" y="21102"/>
                </a:cubicBezTo>
                <a:cubicBezTo>
                  <a:pt x="20757" y="21102"/>
                  <a:pt x="20146" y="21167"/>
                  <a:pt x="19698" y="21246"/>
                </a:cubicBezTo>
                <a:lnTo>
                  <a:pt x="18886" y="21388"/>
                </a:lnTo>
                <a:lnTo>
                  <a:pt x="18316" y="20903"/>
                </a:lnTo>
                <a:cubicBezTo>
                  <a:pt x="17867" y="20519"/>
                  <a:pt x="17755" y="20342"/>
                  <a:pt x="17800" y="20071"/>
                </a:cubicBezTo>
                <a:cubicBezTo>
                  <a:pt x="17836" y="19849"/>
                  <a:pt x="17765" y="19656"/>
                  <a:pt x="17599" y="19524"/>
                </a:cubicBezTo>
                <a:cubicBezTo>
                  <a:pt x="17292" y="19280"/>
                  <a:pt x="17317" y="19152"/>
                  <a:pt x="18006" y="17354"/>
                </a:cubicBezTo>
                <a:cubicBezTo>
                  <a:pt x="18459" y="16173"/>
                  <a:pt x="18499" y="15959"/>
                  <a:pt x="18417" y="15175"/>
                </a:cubicBezTo>
                <a:cubicBezTo>
                  <a:pt x="18366" y="14696"/>
                  <a:pt x="18237" y="14185"/>
                  <a:pt x="18127" y="14038"/>
                </a:cubicBezTo>
                <a:cubicBezTo>
                  <a:pt x="17966" y="13822"/>
                  <a:pt x="17070" y="13366"/>
                  <a:pt x="16037" y="12941"/>
                </a:cubicBezTo>
                <a:cubicBezTo>
                  <a:pt x="16013" y="12932"/>
                  <a:pt x="15989" y="12923"/>
                  <a:pt x="15969" y="12912"/>
                </a:cubicBezTo>
                <a:cubicBezTo>
                  <a:pt x="15759" y="12827"/>
                  <a:pt x="15547" y="12742"/>
                  <a:pt x="15331" y="12662"/>
                </a:cubicBezTo>
                <a:cubicBezTo>
                  <a:pt x="14828" y="12590"/>
                  <a:pt x="13479" y="12133"/>
                  <a:pt x="13199" y="11910"/>
                </a:cubicBezTo>
                <a:cubicBezTo>
                  <a:pt x="13028" y="11774"/>
                  <a:pt x="12951" y="11508"/>
                  <a:pt x="12942" y="11009"/>
                </a:cubicBezTo>
                <a:cubicBezTo>
                  <a:pt x="12935" y="10620"/>
                  <a:pt x="12878" y="10103"/>
                  <a:pt x="12815" y="9863"/>
                </a:cubicBezTo>
                <a:cubicBezTo>
                  <a:pt x="12636" y="9173"/>
                  <a:pt x="12989" y="7990"/>
                  <a:pt x="13373" y="7990"/>
                </a:cubicBezTo>
                <a:cubicBezTo>
                  <a:pt x="13440" y="7990"/>
                  <a:pt x="13632" y="8230"/>
                  <a:pt x="13799" y="8522"/>
                </a:cubicBezTo>
                <a:cubicBezTo>
                  <a:pt x="14250" y="9313"/>
                  <a:pt x="14763" y="9863"/>
                  <a:pt x="15045" y="9863"/>
                </a:cubicBezTo>
                <a:cubicBezTo>
                  <a:pt x="15404" y="9863"/>
                  <a:pt x="15853" y="9283"/>
                  <a:pt x="16999" y="7332"/>
                </a:cubicBezTo>
                <a:lnTo>
                  <a:pt x="18009" y="5612"/>
                </a:lnTo>
                <a:lnTo>
                  <a:pt x="17590" y="5147"/>
                </a:lnTo>
                <a:cubicBezTo>
                  <a:pt x="17094" y="4599"/>
                  <a:pt x="16935" y="4499"/>
                  <a:pt x="16557" y="4499"/>
                </a:cubicBezTo>
                <a:cubicBezTo>
                  <a:pt x="15963" y="4499"/>
                  <a:pt x="15909" y="4656"/>
                  <a:pt x="16279" y="5335"/>
                </a:cubicBezTo>
                <a:cubicBezTo>
                  <a:pt x="16472" y="5690"/>
                  <a:pt x="16695" y="6014"/>
                  <a:pt x="16772" y="6056"/>
                </a:cubicBezTo>
                <a:cubicBezTo>
                  <a:pt x="17054" y="6209"/>
                  <a:pt x="16894" y="6598"/>
                  <a:pt x="16190" y="7479"/>
                </a:cubicBezTo>
                <a:cubicBezTo>
                  <a:pt x="15755" y="8023"/>
                  <a:pt x="15388" y="8365"/>
                  <a:pt x="15260" y="8341"/>
                </a:cubicBezTo>
                <a:cubicBezTo>
                  <a:pt x="15040" y="8301"/>
                  <a:pt x="14509" y="7267"/>
                  <a:pt x="14144" y="6170"/>
                </a:cubicBezTo>
                <a:cubicBezTo>
                  <a:pt x="14028" y="5820"/>
                  <a:pt x="13798" y="5385"/>
                  <a:pt x="13636" y="5204"/>
                </a:cubicBezTo>
                <a:cubicBezTo>
                  <a:pt x="13412" y="4953"/>
                  <a:pt x="13352" y="4733"/>
                  <a:pt x="13385" y="4282"/>
                </a:cubicBezTo>
                <a:cubicBezTo>
                  <a:pt x="13419" y="3816"/>
                  <a:pt x="13364" y="3629"/>
                  <a:pt x="13128" y="3406"/>
                </a:cubicBezTo>
                <a:cubicBezTo>
                  <a:pt x="12912" y="3202"/>
                  <a:pt x="12808" y="2901"/>
                  <a:pt x="12756" y="2337"/>
                </a:cubicBezTo>
                <a:cubicBezTo>
                  <a:pt x="12675" y="1452"/>
                  <a:pt x="12270" y="649"/>
                  <a:pt x="11708" y="261"/>
                </a:cubicBezTo>
                <a:cubicBezTo>
                  <a:pt x="11424" y="64"/>
                  <a:pt x="11129" y="0"/>
                  <a:pt x="10515" y="0"/>
                </a:cubicBezTo>
                <a:close/>
                <a:moveTo>
                  <a:pt x="9736" y="13951"/>
                </a:moveTo>
                <a:cubicBezTo>
                  <a:pt x="9831" y="13948"/>
                  <a:pt x="9924" y="13948"/>
                  <a:pt x="10019" y="13951"/>
                </a:cubicBezTo>
                <a:cubicBezTo>
                  <a:pt x="10776" y="13970"/>
                  <a:pt x="11547" y="14143"/>
                  <a:pt x="12792" y="14483"/>
                </a:cubicBezTo>
                <a:cubicBezTo>
                  <a:pt x="13300" y="14621"/>
                  <a:pt x="14121" y="14794"/>
                  <a:pt x="14619" y="14865"/>
                </a:cubicBezTo>
                <a:cubicBezTo>
                  <a:pt x="15118" y="14936"/>
                  <a:pt x="15751" y="15074"/>
                  <a:pt x="16025" y="15175"/>
                </a:cubicBezTo>
                <a:lnTo>
                  <a:pt x="16521" y="15358"/>
                </a:lnTo>
                <a:lnTo>
                  <a:pt x="16435" y="16076"/>
                </a:lnTo>
                <a:cubicBezTo>
                  <a:pt x="16387" y="16471"/>
                  <a:pt x="16339" y="17520"/>
                  <a:pt x="16329" y="18408"/>
                </a:cubicBezTo>
                <a:cubicBezTo>
                  <a:pt x="16320" y="19297"/>
                  <a:pt x="16254" y="20111"/>
                  <a:pt x="16184" y="20218"/>
                </a:cubicBezTo>
                <a:cubicBezTo>
                  <a:pt x="16115" y="20326"/>
                  <a:pt x="15993" y="20578"/>
                  <a:pt x="15913" y="20776"/>
                </a:cubicBezTo>
                <a:lnTo>
                  <a:pt x="15765" y="21138"/>
                </a:lnTo>
                <a:lnTo>
                  <a:pt x="11684" y="21040"/>
                </a:lnTo>
                <a:cubicBezTo>
                  <a:pt x="9440" y="20985"/>
                  <a:pt x="7124" y="20952"/>
                  <a:pt x="6538" y="20965"/>
                </a:cubicBezTo>
                <a:cubicBezTo>
                  <a:pt x="5951" y="20978"/>
                  <a:pt x="5358" y="21017"/>
                  <a:pt x="5221" y="21053"/>
                </a:cubicBezTo>
                <a:cubicBezTo>
                  <a:pt x="4848" y="21150"/>
                  <a:pt x="4762" y="20819"/>
                  <a:pt x="4769" y="19353"/>
                </a:cubicBezTo>
                <a:cubicBezTo>
                  <a:pt x="4774" y="18358"/>
                  <a:pt x="4847" y="17847"/>
                  <a:pt x="5079" y="17230"/>
                </a:cubicBezTo>
                <a:cubicBezTo>
                  <a:pt x="5247" y="16784"/>
                  <a:pt x="5425" y="16096"/>
                  <a:pt x="5475" y="15699"/>
                </a:cubicBezTo>
                <a:cubicBezTo>
                  <a:pt x="5582" y="14829"/>
                  <a:pt x="5731" y="14720"/>
                  <a:pt x="7329" y="14346"/>
                </a:cubicBezTo>
                <a:cubicBezTo>
                  <a:pt x="8370" y="14102"/>
                  <a:pt x="9070" y="13968"/>
                  <a:pt x="9736" y="1395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8" name="Shape 228"/>
          <p:cNvSpPr/>
          <p:nvPr/>
        </p:nvSpPr>
        <p:spPr>
          <a:xfrm>
            <a:off x="10419659" y="7731674"/>
            <a:ext cx="443844" cy="416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satOff val="18648"/>
              <a:lumOff val="5971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>
            <a:off x="9603018" y="6531703"/>
            <a:ext cx="443844" cy="48772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>
            <a:off x="10476480" y="6655819"/>
            <a:ext cx="1" cy="737191"/>
          </a:xfrm>
          <a:prstGeom prst="line">
            <a:avLst/>
          </a:prstGeom>
          <a:ln w="38100">
            <a:solidFill>
              <a:srgbClr val="FF26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31" name="Shape 231"/>
          <p:cNvSpPr/>
          <p:nvPr/>
        </p:nvSpPr>
        <p:spPr>
          <a:xfrm>
            <a:off x="9651505" y="7077839"/>
            <a:ext cx="1256239" cy="861492"/>
          </a:xfrm>
          <a:prstGeom prst="line">
            <a:avLst/>
          </a:prstGeom>
          <a:ln w="25400">
            <a:solidFill>
              <a:srgbClr val="0080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232" name="Shape 232"/>
          <p:cNvSpPr/>
          <p:nvPr/>
        </p:nvSpPr>
        <p:spPr>
          <a:xfrm flipV="1">
            <a:off x="9527129" y="6390420"/>
            <a:ext cx="1" cy="647701"/>
          </a:xfrm>
          <a:prstGeom prst="line">
            <a:avLst/>
          </a:prstGeom>
          <a:ln w="25400">
            <a:solidFill>
              <a:srgbClr val="FF40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pic>
        <p:nvPicPr>
          <p:cNvPr id="233" name="pasted-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8696" y="3210723"/>
            <a:ext cx="2050037" cy="1419257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hape 234"/>
          <p:cNvSpPr>
            <a:spLocks noGrp="1"/>
          </p:cNvSpPr>
          <p:nvPr>
            <p:ph type="title" idx="4294967295"/>
          </p:nvPr>
        </p:nvSpPr>
        <p:spPr>
          <a:xfrm>
            <a:off x="2413000" y="802582"/>
            <a:ext cx="8686800" cy="762000"/>
          </a:xfrm>
          <a:prstGeom prst="rect">
            <a:avLst/>
          </a:prstGeom>
        </p:spPr>
        <p:txBody>
          <a:bodyPr/>
          <a:lstStyle>
            <a:lvl1pPr defTabSz="549148">
              <a:defRPr sz="4324">
                <a:effectLst>
                  <a:outerShdw dist="43740" dir="2700000" rotWithShape="0">
                    <a:srgbClr val="000000">
                      <a:alpha val="33333"/>
                    </a:srgbClr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Levers</a:t>
            </a: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304</Words>
  <Application>Microsoft Office PowerPoint</Application>
  <PresentationFormat>Custom</PresentationFormat>
  <Paragraphs>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Principles of Force</vt:lpstr>
      <vt:lpstr>Applications of Force</vt:lpstr>
      <vt:lpstr>Applications of Force</vt:lpstr>
      <vt:lpstr>Applications of Force</vt:lpstr>
      <vt:lpstr>Levers</vt:lpstr>
      <vt:lpstr>Levers</vt:lpstr>
      <vt:lpstr>Levers</vt:lpstr>
      <vt:lpstr>Levers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12</cp:revision>
  <dcterms:modified xsi:type="dcterms:W3CDTF">2026-09-08T02:32:00Z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2025-11-20T05:35:15Z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39de95ca-cf70-45ec-a6d5-479e6107ca62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