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8" r:id="rId22"/>
    <p:sldId id="276" r:id="rId23"/>
    <p:sldId id="277" r:id="rId2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660E2A-6D96-4594-983B-10223314A0FA}" v="59" dt="2026-09-08T07:43:39.47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36"/>
    <p:restoredTop sz="94244"/>
  </p:normalViewPr>
  <p:slideViewPr>
    <p:cSldViewPr snapToGrid="0">
      <p:cViewPr varScale="1">
        <p:scale>
          <a:sx n="70" d="100"/>
          <a:sy n="70" d="100"/>
        </p:scale>
        <p:origin x="126" y="1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dine Wild" userId="d2fad3d3-e8f2-49cc-9b88-830c9ac61e23" providerId="ADAL" clId="{905C07AB-5E61-469D-8ED2-F9AB5C24D518}"/>
    <pc:docChg chg="custSel modSld">
      <pc:chgData name="Nadine Wild" userId="d2fad3d3-e8f2-49cc-9b88-830c9ac61e23" providerId="ADAL" clId="{905C07AB-5E61-469D-8ED2-F9AB5C24D518}" dt="2026-09-08T07:45:13.326" v="60" actId="1076"/>
      <pc:docMkLst>
        <pc:docMk/>
      </pc:docMkLst>
      <pc:sldChg chg="modSp">
        <pc:chgData name="Nadine Wild" userId="d2fad3d3-e8f2-49cc-9b88-830c9ac61e23" providerId="ADAL" clId="{905C07AB-5E61-469D-8ED2-F9AB5C24D518}" dt="2026-09-08T07:37:32.704" v="1" actId="20577"/>
        <pc:sldMkLst>
          <pc:docMk/>
          <pc:sldMk cId="0" sldId="263"/>
        </pc:sldMkLst>
        <pc:spChg chg="mod">
          <ac:chgData name="Nadine Wild" userId="d2fad3d3-e8f2-49cc-9b88-830c9ac61e23" providerId="ADAL" clId="{905C07AB-5E61-469D-8ED2-F9AB5C24D518}" dt="2026-09-08T07:37:32.704" v="1" actId="20577"/>
          <ac:spMkLst>
            <pc:docMk/>
            <pc:sldMk cId="0" sldId="263"/>
            <ac:spMk id="170" creationId="{00000000-0000-0000-0000-000000000000}"/>
          </ac:spMkLst>
        </pc:spChg>
      </pc:sldChg>
      <pc:sldChg chg="modSp mod">
        <pc:chgData name="Nadine Wild" userId="d2fad3d3-e8f2-49cc-9b88-830c9ac61e23" providerId="ADAL" clId="{905C07AB-5E61-469D-8ED2-F9AB5C24D518}" dt="2026-09-08T07:45:13.326" v="60" actId="1076"/>
        <pc:sldMkLst>
          <pc:docMk/>
          <pc:sldMk cId="0" sldId="267"/>
        </pc:sldMkLst>
        <pc:spChg chg="mod">
          <ac:chgData name="Nadine Wild" userId="d2fad3d3-e8f2-49cc-9b88-830c9ac61e23" providerId="ADAL" clId="{905C07AB-5E61-469D-8ED2-F9AB5C24D518}" dt="2026-09-08T07:43:39.471" v="59" actId="20577"/>
          <ac:spMkLst>
            <pc:docMk/>
            <pc:sldMk cId="0" sldId="267"/>
            <ac:spMk id="190" creationId="{00000000-0000-0000-0000-000000000000}"/>
          </ac:spMkLst>
        </pc:spChg>
        <pc:picChg chg="mod">
          <ac:chgData name="Nadine Wild" userId="d2fad3d3-e8f2-49cc-9b88-830c9ac61e23" providerId="ADAL" clId="{905C07AB-5E61-469D-8ED2-F9AB5C24D518}" dt="2026-09-08T07:45:13.326" v="60" actId="1076"/>
          <ac:picMkLst>
            <pc:docMk/>
            <pc:sldMk cId="0" sldId="267"/>
            <ac:picMk id="191"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1143000" y="685800"/>
            <a:ext cx="4572000" cy="3429000"/>
          </a:xfrm>
          <a:prstGeom prst="rect">
            <a:avLst/>
          </a:prstGeom>
        </p:spPr>
        <p:txBody>
          <a:bodyPr/>
          <a:lstStyle/>
          <a:p>
            <a:endParaRPr/>
          </a:p>
        </p:txBody>
      </p:sp>
      <p:sp>
        <p:nvSpPr>
          <p:cNvPr id="126" name="Shape 12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159608089"/>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noRot="1" noChangeAspect="1"/>
          </p:cNvSpPr>
          <p:nvPr>
            <p:ph type="sldImg"/>
          </p:nvPr>
        </p:nvSpPr>
        <p:spPr>
          <a:prstGeom prst="rect">
            <a:avLst/>
          </a:prstGeom>
        </p:spPr>
        <p:txBody>
          <a:bodyPr/>
          <a:lstStyle/>
          <a:p>
            <a:endParaRPr/>
          </a:p>
        </p:txBody>
      </p:sp>
      <p:sp>
        <p:nvSpPr>
          <p:cNvPr id="178" name="Shape 178"/>
          <p:cNvSpPr>
            <a:spLocks noGrp="1"/>
          </p:cNvSpPr>
          <p:nvPr>
            <p:ph type="body" sz="quarter" idx="1"/>
          </p:nvPr>
        </p:nvSpPr>
        <p:spPr>
          <a:prstGeom prst="rect">
            <a:avLst/>
          </a:prstGeom>
        </p:spPr>
        <p:txBody>
          <a:bodyPr/>
          <a:lstStyle>
            <a:lvl1pPr defTabSz="584200">
              <a:lnSpc>
                <a:spcPct val="100000"/>
              </a:lnSpc>
              <a:defRPr>
                <a:latin typeface="Lucida Grande"/>
                <a:ea typeface="Lucida Grande"/>
                <a:cs typeface="Lucida Grande"/>
                <a:sym typeface="Lucida Grande"/>
              </a:defRPr>
            </a:lvl1pPr>
          </a:lstStyle>
          <a:p>
            <a:r>
              <a:t>Image</a:t>
            </a:r>
          </a:p>
        </p:txBody>
      </p:sp>
    </p:spTree>
    <p:extLst>
      <p:ext uri="{BB962C8B-B14F-4D97-AF65-F5344CB8AC3E}">
        <p14:creationId xmlns:p14="http://schemas.microsoft.com/office/powerpoint/2010/main" val="799368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noRot="1" noChangeAspect="1"/>
          </p:cNvSpPr>
          <p:nvPr>
            <p:ph type="sldImg"/>
          </p:nvPr>
        </p:nvSpPr>
        <p:spPr>
          <a:prstGeom prst="rect">
            <a:avLst/>
          </a:prstGeom>
        </p:spPr>
        <p:txBody>
          <a:bodyPr/>
          <a:lstStyle/>
          <a:p>
            <a:endParaRPr/>
          </a:p>
        </p:txBody>
      </p:sp>
      <p:sp>
        <p:nvSpPr>
          <p:cNvPr id="184" name="Shape 184"/>
          <p:cNvSpPr>
            <a:spLocks noGrp="1"/>
          </p:cNvSpPr>
          <p:nvPr>
            <p:ph type="body" sz="quarter" idx="1"/>
          </p:nvPr>
        </p:nvSpPr>
        <p:spPr>
          <a:prstGeom prst="rect">
            <a:avLst/>
          </a:prstGeom>
        </p:spPr>
        <p:txBody>
          <a:bodyPr/>
          <a:lstStyle>
            <a:lvl1pPr defTabSz="584200">
              <a:lnSpc>
                <a:spcPct val="100000"/>
              </a:lnSpc>
              <a:defRPr>
                <a:latin typeface="Lucida Grande"/>
                <a:ea typeface="Lucida Grande"/>
                <a:cs typeface="Lucida Grande"/>
                <a:sym typeface="Lucida Grande"/>
              </a:defRPr>
            </a:lvl1pPr>
          </a:lstStyle>
          <a:p>
            <a:r>
              <a:t>Image</a:t>
            </a:r>
          </a:p>
        </p:txBody>
      </p:sp>
    </p:spTree>
    <p:extLst>
      <p:ext uri="{BB962C8B-B14F-4D97-AF65-F5344CB8AC3E}">
        <p14:creationId xmlns:p14="http://schemas.microsoft.com/office/powerpoint/2010/main" val="3341467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noRot="1" noChangeAspect="1"/>
          </p:cNvSpPr>
          <p:nvPr>
            <p:ph type="sldImg"/>
          </p:nvPr>
        </p:nvSpPr>
        <p:spPr>
          <a:prstGeom prst="rect">
            <a:avLst/>
          </a:prstGeom>
        </p:spPr>
        <p:txBody>
          <a:bodyPr/>
          <a:lstStyle/>
          <a:p>
            <a:endParaRPr/>
          </a:p>
        </p:txBody>
      </p:sp>
      <p:sp>
        <p:nvSpPr>
          <p:cNvPr id="198" name="Shape 198"/>
          <p:cNvSpPr>
            <a:spLocks noGrp="1"/>
          </p:cNvSpPr>
          <p:nvPr>
            <p:ph type="body" sz="quarter" idx="1"/>
          </p:nvPr>
        </p:nvSpPr>
        <p:spPr>
          <a:prstGeom prst="rect">
            <a:avLst/>
          </a:prstGeom>
        </p:spPr>
        <p:txBody>
          <a:bodyPr/>
          <a:lstStyle>
            <a:lvl1pPr defTabSz="584200">
              <a:lnSpc>
                <a:spcPct val="100000"/>
              </a:lnSpc>
              <a:defRPr>
                <a:latin typeface="Lucida Grande"/>
                <a:ea typeface="Lucida Grande"/>
                <a:cs typeface="Lucida Grande"/>
                <a:sym typeface="Lucida Grande"/>
              </a:defRPr>
            </a:lvl1pPr>
          </a:lstStyle>
          <a:p>
            <a:r>
              <a:t>Image</a:t>
            </a:r>
          </a:p>
        </p:txBody>
      </p:sp>
    </p:spTree>
    <p:extLst>
      <p:ext uri="{BB962C8B-B14F-4D97-AF65-F5344CB8AC3E}">
        <p14:creationId xmlns:p14="http://schemas.microsoft.com/office/powerpoint/2010/main" val="134980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4" name="Shape 14"/>
          <p:cNvSpPr>
            <a:spLocks noGrp="1"/>
          </p:cNvSpPr>
          <p:nvPr>
            <p:ph type="sldNum" sz="quarter" idx="2"/>
          </p:nvPr>
        </p:nvSpPr>
        <p:spPr>
          <a:prstGeom prst="rect">
            <a:avLst/>
          </a:prstGeom>
        </p:spPr>
        <p:txBody>
          <a:bodyPr/>
          <a:lstStyle/>
          <a:p>
            <a:fld id="{86CB4B4D-7CA3-9044-876B-883B54F8677D}" type="slidenum">
              <a:t>‹#›</a:t>
            </a:fld>
            <a:endParaRPr/>
          </a:p>
        </p:txBody>
      </p:sp>
      <p:pic>
        <p:nvPicPr>
          <p:cNvPr id="3" name="Picture 2" descr="A person doing push ups&#10;&#10;AI-generated content may be incorrect.">
            <a:extLst>
              <a:ext uri="{FF2B5EF4-FFF2-40B4-BE49-F238E27FC236}">
                <a16:creationId xmlns:a16="http://schemas.microsoft.com/office/drawing/2014/main" id="{23E89A0B-D88E-5ACB-5ADF-6FC80394BF1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pic>
        <p:nvPicPr>
          <p:cNvPr id="21" name="08.jpg"/>
          <p:cNvPicPr>
            <a:picLocks noChangeAspect="1"/>
          </p:cNvPicPr>
          <p:nvPr/>
        </p:nvPicPr>
        <p:blipFill>
          <a:blip r:embed="rId2"/>
          <a:stretch>
            <a:fillRect/>
          </a:stretch>
        </p:blipFill>
        <p:spPr>
          <a:xfrm>
            <a:off x="0" y="0"/>
            <a:ext cx="13004800" cy="9753600"/>
          </a:xfrm>
          <a:prstGeom prst="rect">
            <a:avLst/>
          </a:prstGeom>
          <a:ln w="12700">
            <a:miter lim="400000"/>
          </a:ln>
        </p:spPr>
      </p:pic>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29" name="Shape 2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36" name="Shape 36"/>
          <p:cNvSpPr>
            <a:spLocks noGrp="1"/>
          </p:cNvSpPr>
          <p:nvPr>
            <p:ph type="pic" idx="13"/>
          </p:nvPr>
        </p:nvSpPr>
        <p:spPr>
          <a:xfrm>
            <a:off x="1606550" y="635000"/>
            <a:ext cx="9779000" cy="5918200"/>
          </a:xfrm>
          <a:prstGeom prst="rect">
            <a:avLst/>
          </a:prstGeom>
        </p:spPr>
        <p:txBody>
          <a:bodyPr lIns="91439" tIns="45719" rIns="91439" bIns="45719" anchor="t">
            <a:noAutofit/>
          </a:bodyPr>
          <a:lstStyle/>
          <a:p>
            <a:endParaRPr/>
          </a:p>
        </p:txBody>
      </p:sp>
      <p:sp>
        <p:nvSpPr>
          <p:cNvPr id="37" name="Shape 37"/>
          <p:cNvSpPr>
            <a:spLocks noGrp="1"/>
          </p:cNvSpPr>
          <p:nvPr>
            <p:ph type="title"/>
          </p:nvPr>
        </p:nvSpPr>
        <p:spPr>
          <a:xfrm>
            <a:off x="1270000" y="6718300"/>
            <a:ext cx="10464800" cy="1422400"/>
          </a:xfrm>
          <a:prstGeom prst="rect">
            <a:avLst/>
          </a:prstGeom>
        </p:spPr>
        <p:txBody>
          <a:bodyPr anchor="b"/>
          <a:lstStyle/>
          <a:p>
            <a:r>
              <a:t>Title Text</a:t>
            </a:r>
          </a:p>
        </p:txBody>
      </p:sp>
      <p:sp>
        <p:nvSpPr>
          <p:cNvPr id="38" name="Shape 38"/>
          <p:cNvSpPr>
            <a:spLocks noGrp="1"/>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atin typeface="+mn-lt"/>
                <a:ea typeface="+mn-ea"/>
                <a:cs typeface="+mn-cs"/>
                <a:sym typeface="Helvetica Light"/>
              </a:defRPr>
            </a:lvl1pPr>
            <a:lvl2pPr marL="0" indent="228600" algn="ctr">
              <a:spcBef>
                <a:spcPts val="0"/>
              </a:spcBef>
              <a:buSzTx/>
              <a:buNone/>
              <a:defRPr sz="3200">
                <a:latin typeface="+mn-lt"/>
                <a:ea typeface="+mn-ea"/>
                <a:cs typeface="+mn-cs"/>
                <a:sym typeface="Helvetica Light"/>
              </a:defRPr>
            </a:lvl2pPr>
            <a:lvl3pPr marL="0" indent="457200" algn="ctr">
              <a:spcBef>
                <a:spcPts val="0"/>
              </a:spcBef>
              <a:buSzTx/>
              <a:buNone/>
              <a:defRPr sz="3200">
                <a:latin typeface="+mn-lt"/>
                <a:ea typeface="+mn-ea"/>
                <a:cs typeface="+mn-cs"/>
                <a:sym typeface="Helvetica Light"/>
              </a:defRPr>
            </a:lvl3pPr>
            <a:lvl4pPr marL="0" indent="685800" algn="ctr">
              <a:spcBef>
                <a:spcPts val="0"/>
              </a:spcBef>
              <a:buSzTx/>
              <a:buNone/>
              <a:defRPr sz="3200">
                <a:latin typeface="+mn-lt"/>
                <a:ea typeface="+mn-ea"/>
                <a:cs typeface="+mn-cs"/>
                <a:sym typeface="Helvetica Light"/>
              </a:defRPr>
            </a:lvl4pPr>
            <a:lvl5pPr marL="0" indent="914400" algn="ctr">
              <a:spcBef>
                <a:spcPts val="0"/>
              </a:spcBef>
              <a:buSzTx/>
              <a:buNone/>
              <a:defRPr sz="320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39" name="Shape 39"/>
          <p:cNvSpPr>
            <a:spLocks noGrp="1"/>
          </p:cNvSpPr>
          <p:nvPr>
            <p:ph type="sldNum" sz="quarter" idx="2"/>
          </p:nvPr>
        </p:nvSpPr>
        <p:spPr>
          <a:xfrm>
            <a:off x="6311798" y="9245600"/>
            <a:ext cx="368504" cy="3810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46" name="Shape 46"/>
          <p:cNvSpPr>
            <a:spLocks noGrp="1"/>
          </p:cNvSpPr>
          <p:nvPr>
            <p:ph type="pic" sz="half" idx="13"/>
          </p:nvPr>
        </p:nvSpPr>
        <p:spPr>
          <a:xfrm>
            <a:off x="6718300" y="635000"/>
            <a:ext cx="5334000" cy="8229600"/>
          </a:xfrm>
          <a:prstGeom prst="rect">
            <a:avLst/>
          </a:prstGeom>
        </p:spPr>
        <p:txBody>
          <a:bodyPr lIns="91439" tIns="45719" rIns="91439" bIns="45719" anchor="t">
            <a:noAutofit/>
          </a:bodyPr>
          <a:lstStyle/>
          <a:p>
            <a:endParaRPr/>
          </a:p>
        </p:txBody>
      </p:sp>
      <p:sp>
        <p:nvSpPr>
          <p:cNvPr id="47" name="Shape 47"/>
          <p:cNvSpPr>
            <a:spLocks noGrp="1"/>
          </p:cNvSpPr>
          <p:nvPr>
            <p:ph type="title"/>
          </p:nvPr>
        </p:nvSpPr>
        <p:spPr>
          <a:xfrm>
            <a:off x="952500" y="635000"/>
            <a:ext cx="5334000" cy="3987800"/>
          </a:xfrm>
          <a:prstGeom prst="rect">
            <a:avLst/>
          </a:prstGeom>
        </p:spPr>
        <p:txBody>
          <a:bodyPr anchor="b"/>
          <a:lstStyle>
            <a:lvl1pPr>
              <a:defRPr sz="6000">
                <a:latin typeface="+mn-lt"/>
                <a:ea typeface="+mn-ea"/>
                <a:cs typeface="+mn-cs"/>
                <a:sym typeface="Helvetica Light"/>
              </a:defRPr>
            </a:lvl1pPr>
          </a:lstStyle>
          <a:p>
            <a:pPr>
              <a:defRPr>
                <a:effectLst/>
              </a:defRPr>
            </a:pPr>
            <a:r>
              <a:t>Title Text</a:t>
            </a:r>
          </a:p>
        </p:txBody>
      </p:sp>
      <p:sp>
        <p:nvSpPr>
          <p:cNvPr id="48" name="Shape 48"/>
          <p:cNvSpPr>
            <a:spLocks noGrp="1"/>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atin typeface="+mn-lt"/>
                <a:ea typeface="+mn-ea"/>
                <a:cs typeface="+mn-cs"/>
                <a:sym typeface="Helvetica Light"/>
              </a:defRPr>
            </a:lvl1pPr>
            <a:lvl2pPr marL="0" indent="228600" algn="ctr">
              <a:spcBef>
                <a:spcPts val="0"/>
              </a:spcBef>
              <a:buSzTx/>
              <a:buNone/>
              <a:defRPr sz="3200">
                <a:latin typeface="+mn-lt"/>
                <a:ea typeface="+mn-ea"/>
                <a:cs typeface="+mn-cs"/>
                <a:sym typeface="Helvetica Light"/>
              </a:defRPr>
            </a:lvl2pPr>
            <a:lvl3pPr marL="0" indent="457200" algn="ctr">
              <a:spcBef>
                <a:spcPts val="0"/>
              </a:spcBef>
              <a:buSzTx/>
              <a:buNone/>
              <a:defRPr sz="3200">
                <a:latin typeface="+mn-lt"/>
                <a:ea typeface="+mn-ea"/>
                <a:cs typeface="+mn-cs"/>
                <a:sym typeface="Helvetica Light"/>
              </a:defRPr>
            </a:lvl3pPr>
            <a:lvl4pPr marL="0" indent="685800" algn="ctr">
              <a:spcBef>
                <a:spcPts val="0"/>
              </a:spcBef>
              <a:buSzTx/>
              <a:buNone/>
              <a:defRPr sz="3200">
                <a:latin typeface="+mn-lt"/>
                <a:ea typeface="+mn-ea"/>
                <a:cs typeface="+mn-cs"/>
                <a:sym typeface="Helvetica Light"/>
              </a:defRPr>
            </a:lvl4pPr>
            <a:lvl5pPr marL="0" indent="914400" algn="ctr">
              <a:spcBef>
                <a:spcPts val="0"/>
              </a:spcBef>
              <a:buSzTx/>
              <a:buNone/>
              <a:defRPr sz="320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57" name="Shape 57"/>
          <p:cNvSpPr>
            <a:spLocks noGrp="1"/>
          </p:cNvSpPr>
          <p:nvPr>
            <p:ph type="body" idx="1"/>
          </p:nvPr>
        </p:nvSpPr>
        <p:spPr>
          <a:xfrm>
            <a:off x="952500" y="2406028"/>
            <a:ext cx="11099800" cy="7125790"/>
          </a:xfrm>
          <a:prstGeom prst="rect">
            <a:avLst/>
          </a:prstGeom>
        </p:spPr>
        <p:txBody>
          <a:bodyPr anchor="t"/>
          <a:lstStyle>
            <a:lvl1pPr>
              <a:buClr>
                <a:srgbClr val="34F933"/>
              </a:buClr>
            </a:lvl1pPr>
            <a:lvl2pPr>
              <a:buClr>
                <a:srgbClr val="34F933"/>
              </a:buClr>
            </a:lvl2pPr>
            <a:lvl3pPr>
              <a:buClr>
                <a:srgbClr val="34F933"/>
              </a:buClr>
            </a:lvl3pPr>
            <a:lvl4pPr>
              <a:buClr>
                <a:srgbClr val="34F933"/>
              </a:buClr>
            </a:lvl4pPr>
            <a:lvl5pPr>
              <a:buClr>
                <a:srgbClr val="34F933"/>
              </a:buClr>
            </a:lvl5p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pic>
        <p:nvPicPr>
          <p:cNvPr id="3" name="Picture 2" descr="A green line on a black background&#10;&#10;AI-generated content may be incorrect.">
            <a:extLst>
              <a:ext uri="{FF2B5EF4-FFF2-40B4-BE49-F238E27FC236}">
                <a16:creationId xmlns:a16="http://schemas.microsoft.com/office/drawing/2014/main" id="{860528C4-C849-F5BD-FE05-F2E0EBFA636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71500" y="-884238"/>
            <a:ext cx="13576300" cy="385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6718300" y="2603500"/>
            <a:ext cx="5334000" cy="6286500"/>
          </a:xfrm>
          <a:prstGeom prst="rect">
            <a:avLst/>
          </a:prstGeom>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952500" y="2603500"/>
            <a:ext cx="5334000" cy="6286500"/>
          </a:xfrm>
          <a:prstGeom prst="rect">
            <a:avLst/>
          </a:prstGeom>
        </p:spPr>
        <p:txBody>
          <a:bodyPr/>
          <a:lstStyle>
            <a:lvl1pPr marL="342900" indent="-342900">
              <a:spcBef>
                <a:spcPts val="3200"/>
              </a:spcBef>
              <a:defRPr sz="2800">
                <a:latin typeface="+mn-lt"/>
                <a:ea typeface="+mn-ea"/>
                <a:cs typeface="+mn-cs"/>
                <a:sym typeface="Helvetica Light"/>
              </a:defRPr>
            </a:lvl1pPr>
            <a:lvl2pPr marL="685800" indent="-342900">
              <a:spcBef>
                <a:spcPts val="3200"/>
              </a:spcBef>
              <a:defRPr sz="2800">
                <a:latin typeface="+mn-lt"/>
                <a:ea typeface="+mn-ea"/>
                <a:cs typeface="+mn-cs"/>
                <a:sym typeface="Helvetica Light"/>
              </a:defRPr>
            </a:lvl2pPr>
            <a:lvl3pPr marL="1028700" indent="-342900">
              <a:spcBef>
                <a:spcPts val="3200"/>
              </a:spcBef>
              <a:defRPr sz="2800">
                <a:latin typeface="+mn-lt"/>
                <a:ea typeface="+mn-ea"/>
                <a:cs typeface="+mn-cs"/>
                <a:sym typeface="Helvetica Light"/>
              </a:defRPr>
            </a:lvl3pPr>
            <a:lvl4pPr marL="1371600" indent="-342900">
              <a:spcBef>
                <a:spcPts val="3200"/>
              </a:spcBef>
              <a:defRPr sz="2800">
                <a:latin typeface="+mn-lt"/>
                <a:ea typeface="+mn-ea"/>
                <a:cs typeface="+mn-cs"/>
                <a:sym typeface="Helvetica Light"/>
              </a:defRPr>
            </a:lvl4pPr>
            <a:lvl5pPr marL="1714500" indent="-342900">
              <a:spcBef>
                <a:spcPts val="3200"/>
              </a:spcBef>
              <a:defRPr sz="2800">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75" name="Shape 75"/>
          <p:cNvSpPr>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6718300" y="5092700"/>
            <a:ext cx="5334000" cy="3771900"/>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6724518" y="889000"/>
            <a:ext cx="5334001" cy="3771900"/>
          </a:xfrm>
          <a:prstGeom prst="rect">
            <a:avLst/>
          </a:prstGeom>
        </p:spPr>
        <p:txBody>
          <a:bodyPr lIns="91439" tIns="45719" rIns="91439" bIns="45719" anchor="t">
            <a:noAutofit/>
          </a:bodyPr>
          <a:lstStyle/>
          <a:p>
            <a:endParaRPr/>
          </a:p>
        </p:txBody>
      </p:sp>
      <p:sp>
        <p:nvSpPr>
          <p:cNvPr id="85" name="Shape 85"/>
          <p:cNvSpPr>
            <a:spLocks noGrp="1"/>
          </p:cNvSpPr>
          <p:nvPr>
            <p:ph type="pic" sz="half" idx="15"/>
          </p:nvPr>
        </p:nvSpPr>
        <p:spPr>
          <a:xfrm>
            <a:off x="952500" y="889000"/>
            <a:ext cx="5334000" cy="7975600"/>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1270000" y="6362700"/>
            <a:ext cx="10464800" cy="469900"/>
          </a:xfrm>
          <a:prstGeom prst="rect">
            <a:avLst/>
          </a:prstGeom>
        </p:spPr>
        <p:txBody>
          <a:bodyPr anchor="t">
            <a:spAutoFit/>
          </a:bodyPr>
          <a:lstStyle>
            <a:lvl1pPr marL="0" indent="0" algn="ctr">
              <a:spcBef>
                <a:spcPts val="0"/>
              </a:spcBef>
              <a:buSzTx/>
              <a:buNone/>
              <a:defRPr sz="2400">
                <a:latin typeface="+mn-lt"/>
                <a:ea typeface="+mn-ea"/>
                <a:cs typeface="+mn-cs"/>
                <a:sym typeface="Helvetica Light"/>
              </a:defRPr>
            </a:lvl1pPr>
          </a:lstStyle>
          <a:p>
            <a:r>
              <a:t>–Johnny Appleseed</a:t>
            </a:r>
          </a:p>
        </p:txBody>
      </p:sp>
      <p:sp>
        <p:nvSpPr>
          <p:cNvPr id="94" name="Shape 94"/>
          <p:cNvSpPr>
            <a:spLocks noGrp="1"/>
          </p:cNvSpPr>
          <p:nvPr>
            <p:ph type="body" sz="quarter" idx="14"/>
          </p:nvPr>
        </p:nvSpPr>
        <p:spPr>
          <a:xfrm>
            <a:off x="1270000" y="4267200"/>
            <a:ext cx="10464800" cy="685800"/>
          </a:xfrm>
          <a:prstGeom prst="rect">
            <a:avLst/>
          </a:prstGeom>
        </p:spPr>
        <p:txBody>
          <a:bodyPr>
            <a:spAutoFit/>
          </a:bodyPr>
          <a:lstStyle>
            <a:lvl1pPr marL="0" indent="0" algn="ctr">
              <a:spcBef>
                <a:spcPts val="0"/>
              </a:spcBef>
              <a:buSzTx/>
              <a:buNone/>
              <a:defRPr sz="3800">
                <a:latin typeface="+mn-lt"/>
                <a:ea typeface="+mn-ea"/>
                <a:cs typeface="+mn-cs"/>
                <a:sym typeface="Helvetica Light"/>
              </a:defRPr>
            </a:lvl1pPr>
          </a:lstStyle>
          <a:p>
            <a:r>
              <a:t>“Type a quote here.” </a:t>
            </a: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Muscular System">
    <p:spTree>
      <p:nvGrpSpPr>
        <p:cNvPr id="1" name=""/>
        <p:cNvGrpSpPr/>
        <p:nvPr/>
      </p:nvGrpSpPr>
      <p:grpSpPr>
        <a:xfrm>
          <a:off x="0" y="0"/>
          <a:ext cx="0" cy="0"/>
          <a:chOff x="0" y="0"/>
          <a:chExt cx="0" cy="0"/>
        </a:xfrm>
      </p:grpSpPr>
      <p:sp>
        <p:nvSpPr>
          <p:cNvPr id="118" name="Shape 118"/>
          <p:cNvSpPr>
            <a:spLocks noGrp="1"/>
          </p:cNvSpPr>
          <p:nvPr>
            <p:ph type="body" idx="1"/>
          </p:nvPr>
        </p:nvSpPr>
        <p:spPr>
          <a:xfrm>
            <a:off x="1219200" y="2324100"/>
            <a:ext cx="10388600" cy="6807200"/>
          </a:xfrm>
          <a:prstGeom prst="rect">
            <a:avLst/>
          </a:prstGeom>
        </p:spPr>
        <p:txBody>
          <a:bodyPr anchor="t">
            <a:noAutofit/>
          </a:bodyPr>
          <a:lstStyle>
            <a:lvl1pPr marL="0" indent="0">
              <a:buSzTx/>
              <a:buNone/>
              <a:defRPr sz="4000"/>
            </a:lvl1pPr>
            <a:lvl2pPr marL="584200" indent="-584200">
              <a:buSzPct val="100000"/>
              <a:buAutoNum type="arabicPeriod"/>
              <a:defRPr sz="4000"/>
            </a:lvl2pPr>
            <a:lvl3pPr marL="1041400" indent="-457200">
              <a:buClr>
                <a:srgbClr val="006641"/>
              </a:buClr>
              <a:buSzPct val="100000"/>
              <a:buFont typeface="Lucida Grande"/>
              <a:buChar char="‣"/>
              <a:defRPr sz="4000"/>
            </a:lvl3pPr>
            <a:lvl4pPr marL="1498600" indent="-431800">
              <a:buClr>
                <a:srgbClr val="006641"/>
              </a:buClr>
              <a:buSzPct val="100000"/>
              <a:buChar char="-"/>
              <a:defRPr sz="4000"/>
            </a:lvl4pPr>
            <a:lvl5pPr marL="1498600" indent="-431800">
              <a:buSzPct val="100000"/>
              <a:buChar char="-"/>
              <a:defRPr sz="4000">
                <a:solidFill>
                  <a:srgbClr val="006641"/>
                </a:solidFill>
              </a:defRPr>
            </a:lvl5pPr>
          </a:lstStyle>
          <a:p>
            <a:r>
              <a:t>Body Level One</a:t>
            </a:r>
          </a:p>
          <a:p>
            <a:pPr lvl="1"/>
            <a:r>
              <a:t>Body Level Two</a:t>
            </a:r>
          </a:p>
          <a:p>
            <a:pPr lvl="2"/>
            <a:r>
              <a:t>Body Level Three</a:t>
            </a:r>
          </a:p>
          <a:p>
            <a:pPr lvl="3"/>
            <a:r>
              <a:t>Body Level Four</a:t>
            </a:r>
          </a:p>
          <a:p>
            <a:pPr lvl="4"/>
            <a:r>
              <a:t>Body Level Five</a:t>
            </a:r>
          </a:p>
        </p:txBody>
      </p:sp>
      <p:sp>
        <p:nvSpPr>
          <p:cNvPr id="119" name="Shape 119"/>
          <p:cNvSpPr>
            <a:spLocks noGrp="1"/>
          </p:cNvSpPr>
          <p:nvPr>
            <p:ph type="sldNum" sz="quarter" idx="2"/>
          </p:nvPr>
        </p:nvSpPr>
        <p:spPr>
          <a:xfrm>
            <a:off x="6324600" y="9258300"/>
            <a:ext cx="342900" cy="368300"/>
          </a:xfrm>
          <a:prstGeom prst="rect">
            <a:avLst/>
          </a:prstGeom>
        </p:spPr>
        <p:txBody>
          <a:bodyPr/>
          <a:lstStyle>
            <a:lvl1pPr>
              <a:defRPr>
                <a:latin typeface="Gill Sans"/>
                <a:ea typeface="Gill Sans"/>
                <a:cs typeface="Gill Sans"/>
                <a:sym typeface="Gill Sans"/>
              </a:defRPr>
            </a:lvl1pPr>
          </a:lstStyle>
          <a:p>
            <a:fld id="{86CB4B4D-7CA3-9044-876B-883B54F8677D}" type="slidenum">
              <a:t>‹#›</a:t>
            </a:fld>
            <a:endParaRPr/>
          </a:p>
        </p:txBody>
      </p:sp>
      <p:pic>
        <p:nvPicPr>
          <p:cNvPr id="2" name="Picture 2" descr="A green line on a black background&#10;&#10;AI-generated content may be incorrect.">
            <a:extLst>
              <a:ext uri="{FF2B5EF4-FFF2-40B4-BE49-F238E27FC236}">
                <a16:creationId xmlns:a16="http://schemas.microsoft.com/office/drawing/2014/main" id="{05D5FEC6-DA77-13AC-C6A4-9243AAF2D3D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71500" y="-884238"/>
            <a:ext cx="13576300" cy="385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3"/>
          <p:cNvSpPr/>
          <p:nvPr/>
        </p:nvSpPr>
        <p:spPr>
          <a:xfrm>
            <a:off x="9062101" y="2295189"/>
            <a:ext cx="3797301" cy="3937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a:lnSpc>
                <a:spcPct val="119999"/>
              </a:lnSpc>
              <a:spcBef>
                <a:spcPts val="900"/>
              </a:spcBef>
              <a:defRPr sz="1800" b="1">
                <a:solidFill>
                  <a:srgbClr val="FFFFFF"/>
                </a:solidFill>
                <a:latin typeface="+mj-lt"/>
                <a:ea typeface="+mj-ea"/>
                <a:cs typeface="+mj-cs"/>
                <a:sym typeface="Arial"/>
              </a:defRPr>
            </a:pPr>
            <a:r>
              <a:t>A-PE — THE ULTIMATE </a:t>
            </a:r>
            <a:br/>
            <a:r>
              <a:t>RESOURCE CENTRE FOR PE</a:t>
            </a:r>
            <a:endParaRPr sz="1400"/>
          </a:p>
          <a:p>
            <a:pPr algn="l">
              <a:lnSpc>
                <a:spcPct val="119999"/>
              </a:lnSpc>
              <a:spcBef>
                <a:spcPts val="900"/>
              </a:spcBef>
              <a:defRPr sz="1200">
                <a:solidFill>
                  <a:srgbClr val="FFFFFF"/>
                </a:solidFill>
                <a:latin typeface="+mj-lt"/>
                <a:ea typeface="+mj-ea"/>
                <a:cs typeface="+mj-cs"/>
                <a:sym typeface="Arial"/>
              </a:defRPr>
            </a:pPr>
            <a:r>
              <a:t>All resources are board specific and </a:t>
            </a:r>
            <a:br/>
            <a:r>
              <a:t>designed to meet the learning needs of your students.</a:t>
            </a:r>
          </a:p>
          <a:p>
            <a:pPr algn="l">
              <a:lnSpc>
                <a:spcPct val="119999"/>
              </a:lnSpc>
              <a:spcBef>
                <a:spcPts val="900"/>
              </a:spcBef>
              <a:defRPr sz="1200">
                <a:solidFill>
                  <a:srgbClr val="FFFFFF"/>
                </a:solidFill>
                <a:latin typeface="+mj-lt"/>
                <a:ea typeface="+mj-ea"/>
                <a:cs typeface="+mj-cs"/>
                <a:sym typeface="Arial"/>
              </a:defRPr>
            </a:pPr>
            <a:r>
              <a:t>If you need a learning task, a worksheet, exam style questions, relevant videos or a presentation....IT”S ALL HERE.</a:t>
            </a:r>
          </a:p>
          <a:p>
            <a:pPr algn="l">
              <a:lnSpc>
                <a:spcPct val="119999"/>
              </a:lnSpc>
              <a:defRPr sz="1200">
                <a:solidFill>
                  <a:srgbClr val="FFFFFF"/>
                </a:solidFill>
                <a:latin typeface="+mj-lt"/>
                <a:ea typeface="+mj-ea"/>
                <a:cs typeface="+mj-cs"/>
                <a:sym typeface="Arial"/>
              </a:defRPr>
            </a:pPr>
            <a:r>
              <a:t>© Copyright</a:t>
            </a:r>
          </a:p>
          <a:p>
            <a:pPr algn="l">
              <a:lnSpc>
                <a:spcPct val="119999"/>
              </a:lnSpc>
              <a:defRPr sz="1400" b="1">
                <a:solidFill>
                  <a:srgbClr val="FFFFFF"/>
                </a:solidFill>
                <a:latin typeface="+mj-lt"/>
                <a:ea typeface="+mj-ea"/>
                <a:cs typeface="+mj-cs"/>
                <a:sym typeface="Arial"/>
              </a:defRPr>
            </a:pPr>
            <a:endParaRPr sz="1200"/>
          </a:p>
          <a:p>
            <a:pPr algn="l">
              <a:lnSpc>
                <a:spcPct val="119999"/>
              </a:lnSpc>
              <a:defRPr sz="1400" b="1">
                <a:solidFill>
                  <a:srgbClr val="FFFFFF"/>
                </a:solidFill>
                <a:latin typeface="+mj-lt"/>
                <a:ea typeface="+mj-ea"/>
                <a:cs typeface="+mj-cs"/>
                <a:sym typeface="Arial"/>
              </a:defRPr>
            </a:pPr>
            <a:r>
              <a:t>Find out more at</a:t>
            </a:r>
          </a:p>
          <a:p>
            <a:pPr algn="l">
              <a:lnSpc>
                <a:spcPct val="119999"/>
              </a:lnSpc>
              <a:defRPr sz="3000">
                <a:solidFill>
                  <a:srgbClr val="FFFFFF"/>
                </a:solidFill>
                <a:latin typeface="+mj-lt"/>
                <a:ea typeface="+mj-ea"/>
                <a:cs typeface="+mj-cs"/>
                <a:sym typeface="Arial"/>
              </a:defRPr>
            </a:pPr>
            <a:r>
              <a:t>www.a-pe.co.uk</a:t>
            </a:r>
          </a:p>
        </p:txBody>
      </p:sp>
      <p:sp>
        <p:nvSpPr>
          <p:cNvPr id="4" name="Shape 4"/>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5" name="Shape 5"/>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hape 6"/>
          <p:cNvSpPr>
            <a:spLocks noGrp="1"/>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pic>
        <p:nvPicPr>
          <p:cNvPr id="7" name="Picture 2" descr="A person doing push ups&#10;&#10;AI-generated content may be incorrect.">
            <a:extLst>
              <a:ext uri="{FF2B5EF4-FFF2-40B4-BE49-F238E27FC236}">
                <a16:creationId xmlns:a16="http://schemas.microsoft.com/office/drawing/2014/main" id="{027D7458-DEA9-B6D4-DE73-947579472C7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txStyles>
    <p:titleStyle>
      <a:lvl1pPr marL="0" marR="0" indent="0" algn="ctr" defTabSz="584200" rtl="0" latinLnBrk="0">
        <a:lnSpc>
          <a:spcPct val="100000"/>
        </a:lnSpc>
        <a:spcBef>
          <a:spcPts val="0"/>
        </a:spcBef>
        <a:spcAft>
          <a:spcPts val="0"/>
        </a:spcAft>
        <a:buClrTx/>
        <a:buSzTx/>
        <a:buFontTx/>
        <a:buNone/>
        <a:tabLst/>
        <a:defRPr sz="4600" b="0" i="0" u="none" strike="noStrike" cap="none" spc="0" baseline="0">
          <a:ln>
            <a:noFill/>
          </a:ln>
          <a:solidFill>
            <a:srgbClr val="000000"/>
          </a:solidFill>
          <a:effectLst>
            <a:outerShdw dist="46532" dir="2700000" rotWithShape="0">
              <a:srgbClr val="000000">
                <a:alpha val="33333"/>
              </a:srgbClr>
            </a:outerShdw>
          </a:effectLst>
          <a:uFillTx/>
          <a:latin typeface="+mj-lt"/>
          <a:ea typeface="+mj-ea"/>
          <a:cs typeface="+mj-cs"/>
          <a:sym typeface="Arial"/>
        </a:defRPr>
      </a:lvl1pPr>
      <a:lvl2pPr marL="0" marR="0" indent="228600" algn="ctr" defTabSz="584200" rtl="0" latinLnBrk="0">
        <a:lnSpc>
          <a:spcPct val="100000"/>
        </a:lnSpc>
        <a:spcBef>
          <a:spcPts val="0"/>
        </a:spcBef>
        <a:spcAft>
          <a:spcPts val="0"/>
        </a:spcAft>
        <a:buClrTx/>
        <a:buSzTx/>
        <a:buFontTx/>
        <a:buNone/>
        <a:tabLst/>
        <a:defRPr sz="4600" b="0" i="0" u="none" strike="noStrike" cap="none" spc="0" baseline="0">
          <a:ln>
            <a:noFill/>
          </a:ln>
          <a:solidFill>
            <a:srgbClr val="000000"/>
          </a:solidFill>
          <a:effectLst>
            <a:outerShdw dist="46532" dir="2700000" rotWithShape="0">
              <a:srgbClr val="000000">
                <a:alpha val="33333"/>
              </a:srgbClr>
            </a:outerShdw>
          </a:effectLst>
          <a:uFillTx/>
          <a:latin typeface="+mj-lt"/>
          <a:ea typeface="+mj-ea"/>
          <a:cs typeface="+mj-cs"/>
          <a:sym typeface="Arial"/>
        </a:defRPr>
      </a:lvl2pPr>
      <a:lvl3pPr marL="0" marR="0" indent="457200" algn="ctr" defTabSz="584200" rtl="0" latinLnBrk="0">
        <a:lnSpc>
          <a:spcPct val="100000"/>
        </a:lnSpc>
        <a:spcBef>
          <a:spcPts val="0"/>
        </a:spcBef>
        <a:spcAft>
          <a:spcPts val="0"/>
        </a:spcAft>
        <a:buClrTx/>
        <a:buSzTx/>
        <a:buFontTx/>
        <a:buNone/>
        <a:tabLst/>
        <a:defRPr sz="4600" b="0" i="0" u="none" strike="noStrike" cap="none" spc="0" baseline="0">
          <a:ln>
            <a:noFill/>
          </a:ln>
          <a:solidFill>
            <a:srgbClr val="000000"/>
          </a:solidFill>
          <a:effectLst>
            <a:outerShdw dist="46532" dir="2700000" rotWithShape="0">
              <a:srgbClr val="000000">
                <a:alpha val="33333"/>
              </a:srgbClr>
            </a:outerShdw>
          </a:effectLst>
          <a:uFillTx/>
          <a:latin typeface="+mj-lt"/>
          <a:ea typeface="+mj-ea"/>
          <a:cs typeface="+mj-cs"/>
          <a:sym typeface="Arial"/>
        </a:defRPr>
      </a:lvl3pPr>
      <a:lvl4pPr marL="0" marR="0" indent="685800" algn="ctr" defTabSz="584200" rtl="0" latinLnBrk="0">
        <a:lnSpc>
          <a:spcPct val="100000"/>
        </a:lnSpc>
        <a:spcBef>
          <a:spcPts val="0"/>
        </a:spcBef>
        <a:spcAft>
          <a:spcPts val="0"/>
        </a:spcAft>
        <a:buClrTx/>
        <a:buSzTx/>
        <a:buFontTx/>
        <a:buNone/>
        <a:tabLst/>
        <a:defRPr sz="4600" b="0" i="0" u="none" strike="noStrike" cap="none" spc="0" baseline="0">
          <a:ln>
            <a:noFill/>
          </a:ln>
          <a:solidFill>
            <a:srgbClr val="000000"/>
          </a:solidFill>
          <a:effectLst>
            <a:outerShdw dist="46532" dir="2700000" rotWithShape="0">
              <a:srgbClr val="000000">
                <a:alpha val="33333"/>
              </a:srgbClr>
            </a:outerShdw>
          </a:effectLst>
          <a:uFillTx/>
          <a:latin typeface="+mj-lt"/>
          <a:ea typeface="+mj-ea"/>
          <a:cs typeface="+mj-cs"/>
          <a:sym typeface="Arial"/>
        </a:defRPr>
      </a:lvl4pPr>
      <a:lvl5pPr marL="0" marR="0" indent="914400" algn="ctr" defTabSz="584200" rtl="0" latinLnBrk="0">
        <a:lnSpc>
          <a:spcPct val="100000"/>
        </a:lnSpc>
        <a:spcBef>
          <a:spcPts val="0"/>
        </a:spcBef>
        <a:spcAft>
          <a:spcPts val="0"/>
        </a:spcAft>
        <a:buClrTx/>
        <a:buSzTx/>
        <a:buFontTx/>
        <a:buNone/>
        <a:tabLst/>
        <a:defRPr sz="4600" b="0" i="0" u="none" strike="noStrike" cap="none" spc="0" baseline="0">
          <a:ln>
            <a:noFill/>
          </a:ln>
          <a:solidFill>
            <a:srgbClr val="000000"/>
          </a:solidFill>
          <a:effectLst>
            <a:outerShdw dist="46532" dir="2700000" rotWithShape="0">
              <a:srgbClr val="000000">
                <a:alpha val="33333"/>
              </a:srgbClr>
            </a:outerShdw>
          </a:effectLst>
          <a:uFillTx/>
          <a:latin typeface="+mj-lt"/>
          <a:ea typeface="+mj-ea"/>
          <a:cs typeface="+mj-cs"/>
          <a:sym typeface="Arial"/>
        </a:defRPr>
      </a:lvl5pPr>
      <a:lvl6pPr marL="0" marR="0" indent="1143000" algn="ctr" defTabSz="584200" rtl="0" latinLnBrk="0">
        <a:lnSpc>
          <a:spcPct val="100000"/>
        </a:lnSpc>
        <a:spcBef>
          <a:spcPts val="0"/>
        </a:spcBef>
        <a:spcAft>
          <a:spcPts val="0"/>
        </a:spcAft>
        <a:buClrTx/>
        <a:buSzTx/>
        <a:buFontTx/>
        <a:buNone/>
        <a:tabLst/>
        <a:defRPr sz="4600" b="0" i="0" u="none" strike="noStrike" cap="none" spc="0" baseline="0">
          <a:ln>
            <a:noFill/>
          </a:ln>
          <a:solidFill>
            <a:srgbClr val="000000"/>
          </a:solidFill>
          <a:effectLst>
            <a:outerShdw dist="46532" dir="2700000" rotWithShape="0">
              <a:srgbClr val="000000">
                <a:alpha val="33333"/>
              </a:srgbClr>
            </a:outerShdw>
          </a:effectLst>
          <a:uFillTx/>
          <a:latin typeface="+mj-lt"/>
          <a:ea typeface="+mj-ea"/>
          <a:cs typeface="+mj-cs"/>
          <a:sym typeface="Arial"/>
        </a:defRPr>
      </a:lvl6pPr>
      <a:lvl7pPr marL="0" marR="0" indent="1371600" algn="ctr" defTabSz="584200" rtl="0" latinLnBrk="0">
        <a:lnSpc>
          <a:spcPct val="100000"/>
        </a:lnSpc>
        <a:spcBef>
          <a:spcPts val="0"/>
        </a:spcBef>
        <a:spcAft>
          <a:spcPts val="0"/>
        </a:spcAft>
        <a:buClrTx/>
        <a:buSzTx/>
        <a:buFontTx/>
        <a:buNone/>
        <a:tabLst/>
        <a:defRPr sz="4600" b="0" i="0" u="none" strike="noStrike" cap="none" spc="0" baseline="0">
          <a:ln>
            <a:noFill/>
          </a:ln>
          <a:solidFill>
            <a:srgbClr val="000000"/>
          </a:solidFill>
          <a:effectLst>
            <a:outerShdw dist="46532" dir="2700000" rotWithShape="0">
              <a:srgbClr val="000000">
                <a:alpha val="33333"/>
              </a:srgbClr>
            </a:outerShdw>
          </a:effectLst>
          <a:uFillTx/>
          <a:latin typeface="+mj-lt"/>
          <a:ea typeface="+mj-ea"/>
          <a:cs typeface="+mj-cs"/>
          <a:sym typeface="Arial"/>
        </a:defRPr>
      </a:lvl7pPr>
      <a:lvl8pPr marL="0" marR="0" indent="1600200" algn="ctr" defTabSz="584200" rtl="0" latinLnBrk="0">
        <a:lnSpc>
          <a:spcPct val="100000"/>
        </a:lnSpc>
        <a:spcBef>
          <a:spcPts val="0"/>
        </a:spcBef>
        <a:spcAft>
          <a:spcPts val="0"/>
        </a:spcAft>
        <a:buClrTx/>
        <a:buSzTx/>
        <a:buFontTx/>
        <a:buNone/>
        <a:tabLst/>
        <a:defRPr sz="4600" b="0" i="0" u="none" strike="noStrike" cap="none" spc="0" baseline="0">
          <a:ln>
            <a:noFill/>
          </a:ln>
          <a:solidFill>
            <a:srgbClr val="000000"/>
          </a:solidFill>
          <a:effectLst>
            <a:outerShdw dist="46532" dir="2700000" rotWithShape="0">
              <a:srgbClr val="000000">
                <a:alpha val="33333"/>
              </a:srgbClr>
            </a:outerShdw>
          </a:effectLst>
          <a:uFillTx/>
          <a:latin typeface="+mj-lt"/>
          <a:ea typeface="+mj-ea"/>
          <a:cs typeface="+mj-cs"/>
          <a:sym typeface="Arial"/>
        </a:defRPr>
      </a:lvl8pPr>
      <a:lvl9pPr marL="0" marR="0" indent="1828800" algn="ctr" defTabSz="584200" rtl="0" latinLnBrk="0">
        <a:lnSpc>
          <a:spcPct val="100000"/>
        </a:lnSpc>
        <a:spcBef>
          <a:spcPts val="0"/>
        </a:spcBef>
        <a:spcAft>
          <a:spcPts val="0"/>
        </a:spcAft>
        <a:buClrTx/>
        <a:buSzTx/>
        <a:buFontTx/>
        <a:buNone/>
        <a:tabLst/>
        <a:defRPr sz="4600" b="0" i="0" u="none" strike="noStrike" cap="none" spc="0" baseline="0">
          <a:ln>
            <a:noFill/>
          </a:ln>
          <a:solidFill>
            <a:srgbClr val="000000"/>
          </a:solidFill>
          <a:effectLst>
            <a:outerShdw dist="46532" dir="2700000" rotWithShape="0">
              <a:srgbClr val="000000">
                <a:alpha val="33333"/>
              </a:srgbClr>
            </a:outerShdw>
          </a:effectLst>
          <a:uFillTx/>
          <a:latin typeface="+mj-lt"/>
          <a:ea typeface="+mj-ea"/>
          <a:cs typeface="+mj-cs"/>
          <a:sym typeface="Arial"/>
        </a:defRPr>
      </a:lvl9pPr>
    </p:titleStyle>
    <p:bodyStyle>
      <a:lvl1pPr marL="444500" marR="0" indent="-444500" algn="l" defTabSz="584200" rtl="0" latinLnBrk="0">
        <a:lnSpc>
          <a:spcPct val="100000"/>
        </a:lnSpc>
        <a:spcBef>
          <a:spcPts val="1700"/>
        </a:spcBef>
        <a:spcAft>
          <a:spcPts val="0"/>
        </a:spcAft>
        <a:buClrTx/>
        <a:buSzPct val="132000"/>
        <a:buFontTx/>
        <a:buChar char="•"/>
        <a:tabLst/>
        <a:defRPr sz="3600" b="0" i="0" u="none" strike="noStrike" cap="none" spc="0" baseline="0">
          <a:ln>
            <a:noFill/>
          </a:ln>
          <a:solidFill>
            <a:srgbClr val="000000"/>
          </a:solidFill>
          <a:uFillTx/>
          <a:latin typeface="+mj-lt"/>
          <a:ea typeface="+mj-ea"/>
          <a:cs typeface="+mj-cs"/>
          <a:sym typeface="Arial"/>
        </a:defRPr>
      </a:lvl1pPr>
      <a:lvl2pPr marL="889000" marR="0" indent="-444500" algn="l" defTabSz="584200" rtl="0" latinLnBrk="0">
        <a:lnSpc>
          <a:spcPct val="100000"/>
        </a:lnSpc>
        <a:spcBef>
          <a:spcPts val="1700"/>
        </a:spcBef>
        <a:spcAft>
          <a:spcPts val="0"/>
        </a:spcAft>
        <a:buClrTx/>
        <a:buSzPct val="75000"/>
        <a:buFontTx/>
        <a:buChar char="•"/>
        <a:tabLst/>
        <a:defRPr sz="3600" b="0" i="0" u="none" strike="noStrike" cap="none" spc="0" baseline="0">
          <a:ln>
            <a:noFill/>
          </a:ln>
          <a:solidFill>
            <a:srgbClr val="000000"/>
          </a:solidFill>
          <a:uFillTx/>
          <a:latin typeface="+mj-lt"/>
          <a:ea typeface="+mj-ea"/>
          <a:cs typeface="+mj-cs"/>
          <a:sym typeface="Arial"/>
        </a:defRPr>
      </a:lvl2pPr>
      <a:lvl3pPr marL="1333500" marR="0" indent="-444500" algn="l" defTabSz="584200" rtl="0" latinLnBrk="0">
        <a:lnSpc>
          <a:spcPct val="100000"/>
        </a:lnSpc>
        <a:spcBef>
          <a:spcPts val="1700"/>
        </a:spcBef>
        <a:spcAft>
          <a:spcPts val="0"/>
        </a:spcAft>
        <a:buClrTx/>
        <a:buSzPct val="75000"/>
        <a:buFontTx/>
        <a:buChar char="•"/>
        <a:tabLst/>
        <a:defRPr sz="3600" b="0" i="0" u="none" strike="noStrike" cap="none" spc="0" baseline="0">
          <a:ln>
            <a:noFill/>
          </a:ln>
          <a:solidFill>
            <a:srgbClr val="000000"/>
          </a:solidFill>
          <a:uFillTx/>
          <a:latin typeface="+mj-lt"/>
          <a:ea typeface="+mj-ea"/>
          <a:cs typeface="+mj-cs"/>
          <a:sym typeface="Arial"/>
        </a:defRPr>
      </a:lvl3pPr>
      <a:lvl4pPr marL="1778000" marR="0" indent="-444500" algn="l" defTabSz="584200" rtl="0" latinLnBrk="0">
        <a:lnSpc>
          <a:spcPct val="100000"/>
        </a:lnSpc>
        <a:spcBef>
          <a:spcPts val="1700"/>
        </a:spcBef>
        <a:spcAft>
          <a:spcPts val="0"/>
        </a:spcAft>
        <a:buClrTx/>
        <a:buSzPct val="75000"/>
        <a:buFontTx/>
        <a:buChar char="•"/>
        <a:tabLst/>
        <a:defRPr sz="3600" b="0" i="0" u="none" strike="noStrike" cap="none" spc="0" baseline="0">
          <a:ln>
            <a:noFill/>
          </a:ln>
          <a:solidFill>
            <a:srgbClr val="000000"/>
          </a:solidFill>
          <a:uFillTx/>
          <a:latin typeface="+mj-lt"/>
          <a:ea typeface="+mj-ea"/>
          <a:cs typeface="+mj-cs"/>
          <a:sym typeface="Arial"/>
        </a:defRPr>
      </a:lvl4pPr>
      <a:lvl5pPr marL="2222500" marR="0" indent="-444500" algn="l" defTabSz="584200" rtl="0" latinLnBrk="0">
        <a:lnSpc>
          <a:spcPct val="100000"/>
        </a:lnSpc>
        <a:spcBef>
          <a:spcPts val="1700"/>
        </a:spcBef>
        <a:spcAft>
          <a:spcPts val="0"/>
        </a:spcAft>
        <a:buClrTx/>
        <a:buSzPct val="75000"/>
        <a:buFontTx/>
        <a:buChar char="•"/>
        <a:tabLst/>
        <a:defRPr sz="3600" b="0" i="0" u="none" strike="noStrike" cap="none" spc="0" baseline="0">
          <a:ln>
            <a:noFill/>
          </a:ln>
          <a:solidFill>
            <a:srgbClr val="000000"/>
          </a:solidFill>
          <a:uFillTx/>
          <a:latin typeface="+mj-lt"/>
          <a:ea typeface="+mj-ea"/>
          <a:cs typeface="+mj-cs"/>
          <a:sym typeface="Arial"/>
        </a:defRPr>
      </a:lvl5pPr>
      <a:lvl6pPr marL="2667000" marR="0" indent="-444500" algn="l" defTabSz="584200" rtl="0" latinLnBrk="0">
        <a:lnSpc>
          <a:spcPct val="100000"/>
        </a:lnSpc>
        <a:spcBef>
          <a:spcPts val="1700"/>
        </a:spcBef>
        <a:spcAft>
          <a:spcPts val="0"/>
        </a:spcAft>
        <a:buClrTx/>
        <a:buSzPct val="75000"/>
        <a:buFontTx/>
        <a:buChar char="•"/>
        <a:tabLst/>
        <a:defRPr sz="3600" b="0" i="0" u="none" strike="noStrike" cap="none" spc="0" baseline="0">
          <a:ln>
            <a:noFill/>
          </a:ln>
          <a:solidFill>
            <a:srgbClr val="000000"/>
          </a:solidFill>
          <a:uFillTx/>
          <a:latin typeface="+mj-lt"/>
          <a:ea typeface="+mj-ea"/>
          <a:cs typeface="+mj-cs"/>
          <a:sym typeface="Arial"/>
        </a:defRPr>
      </a:lvl6pPr>
      <a:lvl7pPr marL="3111500" marR="0" indent="-444500" algn="l" defTabSz="584200" rtl="0" latinLnBrk="0">
        <a:lnSpc>
          <a:spcPct val="100000"/>
        </a:lnSpc>
        <a:spcBef>
          <a:spcPts val="1700"/>
        </a:spcBef>
        <a:spcAft>
          <a:spcPts val="0"/>
        </a:spcAft>
        <a:buClrTx/>
        <a:buSzPct val="75000"/>
        <a:buFontTx/>
        <a:buChar char="•"/>
        <a:tabLst/>
        <a:defRPr sz="3600" b="0" i="0" u="none" strike="noStrike" cap="none" spc="0" baseline="0">
          <a:ln>
            <a:noFill/>
          </a:ln>
          <a:solidFill>
            <a:srgbClr val="000000"/>
          </a:solidFill>
          <a:uFillTx/>
          <a:latin typeface="+mj-lt"/>
          <a:ea typeface="+mj-ea"/>
          <a:cs typeface="+mj-cs"/>
          <a:sym typeface="Arial"/>
        </a:defRPr>
      </a:lvl7pPr>
      <a:lvl8pPr marL="3556000" marR="0" indent="-444500" algn="l" defTabSz="584200" rtl="0" latinLnBrk="0">
        <a:lnSpc>
          <a:spcPct val="100000"/>
        </a:lnSpc>
        <a:spcBef>
          <a:spcPts val="1700"/>
        </a:spcBef>
        <a:spcAft>
          <a:spcPts val="0"/>
        </a:spcAft>
        <a:buClrTx/>
        <a:buSzPct val="75000"/>
        <a:buFontTx/>
        <a:buChar char="•"/>
        <a:tabLst/>
        <a:defRPr sz="3600" b="0" i="0" u="none" strike="noStrike" cap="none" spc="0" baseline="0">
          <a:ln>
            <a:noFill/>
          </a:ln>
          <a:solidFill>
            <a:srgbClr val="000000"/>
          </a:solidFill>
          <a:uFillTx/>
          <a:latin typeface="+mj-lt"/>
          <a:ea typeface="+mj-ea"/>
          <a:cs typeface="+mj-cs"/>
          <a:sym typeface="Arial"/>
        </a:defRPr>
      </a:lvl8pPr>
      <a:lvl9pPr marL="4000500" marR="0" indent="-444500" algn="l" defTabSz="584200" rtl="0" latinLnBrk="0">
        <a:lnSpc>
          <a:spcPct val="100000"/>
        </a:lnSpc>
        <a:spcBef>
          <a:spcPts val="1700"/>
        </a:spcBef>
        <a:spcAft>
          <a:spcPts val="0"/>
        </a:spcAft>
        <a:buClrTx/>
        <a:buSzPct val="75000"/>
        <a:buFontTx/>
        <a:buChar char="•"/>
        <a:tabLst/>
        <a:defRPr sz="3600" b="0" i="0" u="none" strike="noStrike" cap="none" spc="0" baseline="0">
          <a:ln>
            <a:noFill/>
          </a:ln>
          <a:solidFill>
            <a:srgbClr val="000000"/>
          </a:solidFill>
          <a:uFillTx/>
          <a:latin typeface="+mj-lt"/>
          <a:ea typeface="+mj-ea"/>
          <a:cs typeface="+mj-cs"/>
          <a:sym typeface="Arial"/>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4.ti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brianmac.co.uk/msftable.htm"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E1AE8A-F902-3686-2495-70DC33FBCEC2}"/>
              </a:ext>
            </a:extLst>
          </p:cNvPr>
          <p:cNvSpPr txBox="1">
            <a:spLocks noChangeArrowheads="1"/>
          </p:cNvSpPr>
          <p:nvPr/>
        </p:nvSpPr>
        <p:spPr bwMode="auto">
          <a:xfrm>
            <a:off x="669925" y="1060450"/>
            <a:ext cx="74168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700"/>
              </a:spcBef>
              <a:buSzPct val="132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700"/>
              </a:spcBef>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444500">
              <a:spcBef>
                <a:spcPts val="1700"/>
              </a:spcBef>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700"/>
              </a:spcBef>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700"/>
              </a:spcBef>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584200" eaLnBrk="0" fontAlgn="base" hangingPunct="0">
              <a:spcBef>
                <a:spcPts val="1700"/>
              </a:spcBef>
              <a:spcAft>
                <a:spcPct val="0"/>
              </a:spcAft>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584200" eaLnBrk="0" fontAlgn="base" hangingPunct="0">
              <a:spcBef>
                <a:spcPts val="1700"/>
              </a:spcBef>
              <a:spcAft>
                <a:spcPct val="0"/>
              </a:spcAft>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584200" eaLnBrk="0" fontAlgn="base" hangingPunct="0">
              <a:spcBef>
                <a:spcPts val="1700"/>
              </a:spcBef>
              <a:spcAft>
                <a:spcPct val="0"/>
              </a:spcAft>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584200" eaLnBrk="0" fontAlgn="base" hangingPunct="0">
              <a:spcBef>
                <a:spcPts val="1700"/>
              </a:spcBef>
              <a:spcAft>
                <a:spcPct val="0"/>
              </a:spcAft>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l" eaLnBrk="1">
              <a:spcBef>
                <a:spcPct val="0"/>
              </a:spcBef>
              <a:buSzPct val="100000"/>
              <a:buFontTx/>
              <a:buNone/>
            </a:pPr>
            <a:r>
              <a:rPr lang="en-AU" altLang="en-US" sz="6600" b="1" dirty="0">
                <a:solidFill>
                  <a:schemeClr val="bg1"/>
                </a:solidFill>
                <a:latin typeface="Helvetica (Headings)"/>
                <a:ea typeface="Gill Sans" charset="0"/>
                <a:cs typeface="ADLaM Display" panose="02010000000000000000" pitchFamily="2" charset="0"/>
                <a:sym typeface="Gill Sans" charset="0"/>
              </a:rPr>
              <a:t>The components of fitness</a:t>
            </a:r>
          </a:p>
        </p:txBody>
      </p:sp>
      <p:sp>
        <p:nvSpPr>
          <p:cNvPr id="3" name="TextBox 2">
            <a:extLst>
              <a:ext uri="{FF2B5EF4-FFF2-40B4-BE49-F238E27FC236}">
                <a16:creationId xmlns:a16="http://schemas.microsoft.com/office/drawing/2014/main" id="{B35B22C4-4B1A-FA7D-285E-33855DD36855}"/>
              </a:ext>
            </a:extLst>
          </p:cNvPr>
          <p:cNvSpPr txBox="1">
            <a:spLocks noChangeArrowheads="1"/>
          </p:cNvSpPr>
          <p:nvPr/>
        </p:nvSpPr>
        <p:spPr bwMode="auto">
          <a:xfrm>
            <a:off x="669925" y="8980488"/>
            <a:ext cx="81359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700"/>
              </a:spcBef>
              <a:buSzPct val="132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700"/>
              </a:spcBef>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444500">
              <a:spcBef>
                <a:spcPts val="1700"/>
              </a:spcBef>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700"/>
              </a:spcBef>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700"/>
              </a:spcBef>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584200" eaLnBrk="0" fontAlgn="base" hangingPunct="0">
              <a:spcBef>
                <a:spcPts val="1700"/>
              </a:spcBef>
              <a:spcAft>
                <a:spcPct val="0"/>
              </a:spcAft>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584200" eaLnBrk="0" fontAlgn="base" hangingPunct="0">
              <a:spcBef>
                <a:spcPts val="1700"/>
              </a:spcBef>
              <a:spcAft>
                <a:spcPct val="0"/>
              </a:spcAft>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584200" eaLnBrk="0" fontAlgn="base" hangingPunct="0">
              <a:spcBef>
                <a:spcPts val="1700"/>
              </a:spcBef>
              <a:spcAft>
                <a:spcPct val="0"/>
              </a:spcAft>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584200" eaLnBrk="0" fontAlgn="base" hangingPunct="0">
              <a:spcBef>
                <a:spcPts val="1700"/>
              </a:spcBef>
              <a:spcAft>
                <a:spcPct val="0"/>
              </a:spcAft>
              <a:buSzPct val="75000"/>
              <a:buChar char="•"/>
              <a:defRPr sz="36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l" eaLnBrk="1">
              <a:spcBef>
                <a:spcPct val="0"/>
              </a:spcBef>
              <a:buSzPct val="100000"/>
              <a:buFontTx/>
              <a:buNone/>
            </a:pPr>
            <a:r>
              <a:rPr lang="en-AU" altLang="en-US" sz="2000" dirty="0">
                <a:solidFill>
                  <a:schemeClr val="bg1"/>
                </a:solidFill>
                <a:latin typeface="Gill Sans" charset="0"/>
                <a:sym typeface="Gill Sans" charset="0"/>
              </a:rPr>
              <a:t>2.3 Health, fitness and training</a:t>
            </a:r>
          </a:p>
        </p:txBody>
      </p:sp>
    </p:spTree>
  </p:cSld>
  <p:clrMapOvr>
    <a:masterClrMapping/>
  </p:clrMapOvr>
  <p:transition spd="med" advTm="2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p:nvPr/>
        </p:nvSpPr>
        <p:spPr>
          <a:xfrm>
            <a:off x="986318" y="704283"/>
            <a:ext cx="7811692"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DF7FD"/>
                </a:solidFill>
                <a:latin typeface="Helvetica"/>
                <a:ea typeface="Helvetica"/>
                <a:cs typeface="Helvetica"/>
                <a:sym typeface="Helvetica"/>
              </a:defRPr>
            </a:lvl1pPr>
          </a:lstStyle>
          <a:p>
            <a:pPr>
              <a:defRPr b="0">
                <a:latin typeface="+mn-lt"/>
                <a:ea typeface="+mn-ea"/>
                <a:cs typeface="+mn-cs"/>
                <a:sym typeface="Helvetica Light"/>
              </a:defRPr>
            </a:pPr>
            <a:r>
              <a:rPr b="1">
                <a:latin typeface="Helvetica"/>
                <a:ea typeface="Helvetica"/>
                <a:cs typeface="Helvetica"/>
                <a:sym typeface="Helvetica"/>
              </a:rPr>
              <a:t>Health-related Fitness Components</a:t>
            </a:r>
          </a:p>
        </p:txBody>
      </p:sp>
      <p:sp>
        <p:nvSpPr>
          <p:cNvPr id="130" name="Shape 130"/>
          <p:cNvSpPr/>
          <p:nvPr/>
        </p:nvSpPr>
        <p:spPr>
          <a:xfrm>
            <a:off x="986318" y="6403200"/>
            <a:ext cx="7354715"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DF7FD"/>
                </a:solidFill>
                <a:latin typeface="Helvetica"/>
                <a:ea typeface="Helvetica"/>
                <a:cs typeface="Helvetica"/>
                <a:sym typeface="Helvetica"/>
              </a:defRPr>
            </a:lvl1pPr>
          </a:lstStyle>
          <a:p>
            <a:pPr>
              <a:defRPr b="0">
                <a:latin typeface="+mn-lt"/>
                <a:ea typeface="+mn-ea"/>
                <a:cs typeface="+mn-cs"/>
                <a:sym typeface="Helvetica Light"/>
              </a:defRPr>
            </a:pPr>
            <a:r>
              <a:rPr b="1" dirty="0">
                <a:latin typeface="Helvetica"/>
                <a:ea typeface="Helvetica"/>
                <a:cs typeface="Helvetica"/>
                <a:sym typeface="Helvetica"/>
              </a:rPr>
              <a:t>Skill-related Fitness Components</a:t>
            </a:r>
          </a:p>
        </p:txBody>
      </p:sp>
      <p:sp>
        <p:nvSpPr>
          <p:cNvPr id="131" name="Shape 131"/>
          <p:cNvSpPr/>
          <p:nvPr/>
        </p:nvSpPr>
        <p:spPr>
          <a:xfrm>
            <a:off x="986318" y="2878384"/>
            <a:ext cx="6009234"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DF7FD"/>
                </a:solidFill>
                <a:latin typeface="Helvetica"/>
                <a:ea typeface="Helvetica"/>
                <a:cs typeface="Helvetica"/>
                <a:sym typeface="Helvetica"/>
              </a:defRPr>
            </a:lvl1pPr>
          </a:lstStyle>
          <a:p>
            <a:pPr>
              <a:defRPr b="0">
                <a:latin typeface="+mn-lt"/>
                <a:ea typeface="+mn-ea"/>
                <a:cs typeface="+mn-cs"/>
                <a:sym typeface="Helvetica Light"/>
              </a:defRPr>
            </a:pPr>
            <a:r>
              <a:rPr b="1">
                <a:latin typeface="Helvetica"/>
                <a:ea typeface="Helvetica"/>
                <a:cs typeface="Helvetica"/>
                <a:sym typeface="Helvetica"/>
              </a:rPr>
              <a:t>Cardio-vascular endurance</a:t>
            </a:r>
          </a:p>
        </p:txBody>
      </p:sp>
      <p:sp>
        <p:nvSpPr>
          <p:cNvPr id="132" name="Shape 132"/>
          <p:cNvSpPr/>
          <p:nvPr/>
        </p:nvSpPr>
        <p:spPr>
          <a:xfrm>
            <a:off x="6174027" y="1566539"/>
            <a:ext cx="1993777"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DF7FD"/>
                </a:solidFill>
                <a:latin typeface="Helvetica"/>
                <a:ea typeface="Helvetica"/>
                <a:cs typeface="Helvetica"/>
                <a:sym typeface="Helvetica"/>
              </a:defRPr>
            </a:lvl1pPr>
          </a:lstStyle>
          <a:p>
            <a:pPr>
              <a:defRPr b="0">
                <a:latin typeface="+mn-lt"/>
                <a:ea typeface="+mn-ea"/>
                <a:cs typeface="+mn-cs"/>
                <a:sym typeface="Helvetica Light"/>
              </a:defRPr>
            </a:pPr>
            <a:r>
              <a:rPr b="1">
                <a:latin typeface="Helvetica"/>
                <a:ea typeface="Helvetica"/>
                <a:cs typeface="Helvetica"/>
                <a:sym typeface="Helvetica"/>
              </a:rPr>
              <a:t>Strength</a:t>
            </a:r>
          </a:p>
        </p:txBody>
      </p:sp>
      <p:sp>
        <p:nvSpPr>
          <p:cNvPr id="133" name="Shape 133"/>
          <p:cNvSpPr/>
          <p:nvPr/>
        </p:nvSpPr>
        <p:spPr>
          <a:xfrm>
            <a:off x="1791901" y="1680647"/>
            <a:ext cx="2223047"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DF7FD"/>
                </a:solidFill>
                <a:latin typeface="Helvetica"/>
                <a:ea typeface="Helvetica"/>
                <a:cs typeface="Helvetica"/>
                <a:sym typeface="Helvetica"/>
              </a:defRPr>
            </a:lvl1pPr>
          </a:lstStyle>
          <a:p>
            <a:pPr>
              <a:defRPr b="0">
                <a:latin typeface="+mn-lt"/>
                <a:ea typeface="+mn-ea"/>
                <a:cs typeface="+mn-cs"/>
                <a:sym typeface="Helvetica Light"/>
              </a:defRPr>
            </a:pPr>
            <a:r>
              <a:rPr b="1">
                <a:latin typeface="Helvetica"/>
                <a:ea typeface="Helvetica"/>
                <a:cs typeface="Helvetica"/>
                <a:sym typeface="Helvetica"/>
              </a:rPr>
              <a:t>Flexibility</a:t>
            </a:r>
          </a:p>
        </p:txBody>
      </p:sp>
      <p:sp>
        <p:nvSpPr>
          <p:cNvPr id="134" name="Shape 134"/>
          <p:cNvSpPr/>
          <p:nvPr/>
        </p:nvSpPr>
        <p:spPr>
          <a:xfrm>
            <a:off x="9883419" y="704282"/>
            <a:ext cx="1486348"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DF7FD"/>
                </a:solidFill>
                <a:latin typeface="Helvetica"/>
                <a:ea typeface="Helvetica"/>
                <a:cs typeface="Helvetica"/>
                <a:sym typeface="Helvetica"/>
              </a:defRPr>
            </a:lvl1pPr>
          </a:lstStyle>
          <a:p>
            <a:pPr>
              <a:defRPr b="0">
                <a:latin typeface="+mn-lt"/>
                <a:ea typeface="+mn-ea"/>
                <a:cs typeface="+mn-cs"/>
                <a:sym typeface="Helvetica Light"/>
              </a:defRPr>
            </a:pPr>
            <a:r>
              <a:rPr b="1">
                <a:latin typeface="Helvetica"/>
                <a:ea typeface="Helvetica"/>
                <a:cs typeface="Helvetica"/>
                <a:sym typeface="Helvetica"/>
              </a:rPr>
              <a:t>Power</a:t>
            </a:r>
          </a:p>
        </p:txBody>
      </p:sp>
      <p:sp>
        <p:nvSpPr>
          <p:cNvPr id="135" name="Shape 135"/>
          <p:cNvSpPr/>
          <p:nvPr/>
        </p:nvSpPr>
        <p:spPr>
          <a:xfrm>
            <a:off x="9883419" y="6814838"/>
            <a:ext cx="1486348"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DF7FD"/>
                </a:solidFill>
                <a:latin typeface="Helvetica"/>
                <a:ea typeface="Helvetica"/>
                <a:cs typeface="Helvetica"/>
                <a:sym typeface="Helvetica"/>
              </a:defRPr>
            </a:lvl1pPr>
          </a:lstStyle>
          <a:p>
            <a:pPr>
              <a:defRPr b="0">
                <a:latin typeface="+mn-lt"/>
                <a:ea typeface="+mn-ea"/>
                <a:cs typeface="+mn-cs"/>
                <a:sym typeface="Helvetica Light"/>
              </a:defRPr>
            </a:pPr>
            <a:r>
              <a:rPr b="1" dirty="0">
                <a:latin typeface="Helvetica"/>
                <a:ea typeface="Helvetica"/>
                <a:cs typeface="Helvetica"/>
                <a:sym typeface="Helvetica"/>
              </a:rPr>
              <a:t>Speed</a:t>
            </a:r>
          </a:p>
        </p:txBody>
      </p:sp>
      <p:sp>
        <p:nvSpPr>
          <p:cNvPr id="136" name="Shape 136"/>
          <p:cNvSpPr/>
          <p:nvPr/>
        </p:nvSpPr>
        <p:spPr>
          <a:xfrm>
            <a:off x="1185982" y="7208439"/>
            <a:ext cx="1511351"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DF7FD"/>
                </a:solidFill>
                <a:latin typeface="Helvetica"/>
                <a:ea typeface="Helvetica"/>
                <a:cs typeface="Helvetica"/>
                <a:sym typeface="Helvetica"/>
              </a:defRPr>
            </a:lvl1pPr>
          </a:lstStyle>
          <a:p>
            <a:pPr>
              <a:defRPr b="0">
                <a:latin typeface="+mn-lt"/>
                <a:ea typeface="+mn-ea"/>
                <a:cs typeface="+mn-cs"/>
                <a:sym typeface="Helvetica Light"/>
              </a:defRPr>
            </a:pPr>
            <a:r>
              <a:rPr b="1">
                <a:latin typeface="Helvetica"/>
                <a:ea typeface="Helvetica"/>
                <a:cs typeface="Helvetica"/>
                <a:sym typeface="Helvetica"/>
              </a:rPr>
              <a:t>Agility</a:t>
            </a:r>
          </a:p>
        </p:txBody>
      </p:sp>
      <p:sp>
        <p:nvSpPr>
          <p:cNvPr id="137" name="Shape 137"/>
          <p:cNvSpPr/>
          <p:nvPr/>
        </p:nvSpPr>
        <p:spPr>
          <a:xfrm>
            <a:off x="3159474" y="8561434"/>
            <a:ext cx="1867868"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DF7FD"/>
                </a:solidFill>
                <a:latin typeface="Helvetica"/>
                <a:ea typeface="Helvetica"/>
                <a:cs typeface="Helvetica"/>
                <a:sym typeface="Helvetica"/>
              </a:defRPr>
            </a:lvl1pPr>
          </a:lstStyle>
          <a:p>
            <a:pPr>
              <a:defRPr b="0">
                <a:latin typeface="+mn-lt"/>
                <a:ea typeface="+mn-ea"/>
                <a:cs typeface="+mn-cs"/>
                <a:sym typeface="Helvetica Light"/>
              </a:defRPr>
            </a:pPr>
            <a:r>
              <a:rPr b="1">
                <a:latin typeface="Helvetica"/>
                <a:ea typeface="Helvetica"/>
                <a:cs typeface="Helvetica"/>
                <a:sym typeface="Helvetica"/>
              </a:rPr>
              <a:t>Balance</a:t>
            </a:r>
          </a:p>
        </p:txBody>
      </p:sp>
      <p:sp>
        <p:nvSpPr>
          <p:cNvPr id="138" name="Shape 138"/>
          <p:cNvSpPr/>
          <p:nvPr/>
        </p:nvSpPr>
        <p:spPr>
          <a:xfrm>
            <a:off x="5093838" y="7518162"/>
            <a:ext cx="3110881"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DF7FD"/>
                </a:solidFill>
                <a:latin typeface="Helvetica"/>
                <a:ea typeface="Helvetica"/>
                <a:cs typeface="Helvetica"/>
                <a:sym typeface="Helvetica"/>
              </a:defRPr>
            </a:lvl1pPr>
          </a:lstStyle>
          <a:p>
            <a:pPr>
              <a:defRPr b="0">
                <a:latin typeface="+mn-lt"/>
                <a:ea typeface="+mn-ea"/>
                <a:cs typeface="+mn-cs"/>
                <a:sym typeface="Helvetica Light"/>
              </a:defRPr>
            </a:pPr>
            <a:r>
              <a:rPr b="1">
                <a:latin typeface="Helvetica"/>
                <a:ea typeface="Helvetica"/>
                <a:cs typeface="Helvetica"/>
                <a:sym typeface="Helvetica"/>
              </a:rPr>
              <a:t>Co-ordination</a:t>
            </a:r>
          </a:p>
        </p:txBody>
      </p:sp>
      <p:sp>
        <p:nvSpPr>
          <p:cNvPr id="139" name="Shape 139"/>
          <p:cNvSpPr/>
          <p:nvPr/>
        </p:nvSpPr>
        <p:spPr>
          <a:xfrm>
            <a:off x="9405790" y="7860485"/>
            <a:ext cx="3231208"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DF7FD"/>
                </a:solidFill>
                <a:latin typeface="Helvetica"/>
                <a:ea typeface="Helvetica"/>
                <a:cs typeface="Helvetica"/>
                <a:sym typeface="Helvetica"/>
              </a:defRPr>
            </a:lvl1pPr>
          </a:lstStyle>
          <a:p>
            <a:pPr>
              <a:defRPr b="0">
                <a:latin typeface="+mn-lt"/>
                <a:ea typeface="+mn-ea"/>
                <a:cs typeface="+mn-cs"/>
                <a:sym typeface="Helvetica Light"/>
              </a:defRPr>
            </a:pPr>
            <a:r>
              <a:rPr b="1">
                <a:latin typeface="Helvetica"/>
                <a:ea typeface="Helvetica"/>
                <a:cs typeface="Helvetica"/>
                <a:sym typeface="Helvetica"/>
              </a:rPr>
              <a:t>Reaction Time</a:t>
            </a:r>
          </a:p>
        </p:txBody>
      </p:sp>
      <p:sp>
        <p:nvSpPr>
          <p:cNvPr id="140" name="Shape 140"/>
          <p:cNvSpPr/>
          <p:nvPr/>
        </p:nvSpPr>
        <p:spPr>
          <a:xfrm>
            <a:off x="7513071" y="8561434"/>
            <a:ext cx="1604666"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DF7FD"/>
                </a:solidFill>
                <a:latin typeface="Helvetica"/>
                <a:ea typeface="Helvetica"/>
                <a:cs typeface="Helvetica"/>
                <a:sym typeface="Helvetica"/>
              </a:defRPr>
            </a:lvl1pPr>
          </a:lstStyle>
          <a:p>
            <a:pPr>
              <a:defRPr b="0">
                <a:latin typeface="+mn-lt"/>
                <a:ea typeface="+mn-ea"/>
                <a:cs typeface="+mn-cs"/>
                <a:sym typeface="Helvetica Light"/>
              </a:defRPr>
            </a:pPr>
            <a:r>
              <a:rPr b="1">
                <a:latin typeface="Helvetica"/>
                <a:ea typeface="Helvetica"/>
                <a:cs typeface="Helvetica"/>
                <a:sym typeface="Helvetica"/>
              </a:rPr>
              <a:t>Timing</a:t>
            </a:r>
          </a:p>
        </p:txBody>
      </p:sp>
      <p:sp>
        <p:nvSpPr>
          <p:cNvPr id="141" name="Shape 141"/>
          <p:cNvSpPr/>
          <p:nvPr/>
        </p:nvSpPr>
        <p:spPr>
          <a:xfrm>
            <a:off x="3751427" y="4552950"/>
            <a:ext cx="5501946" cy="6477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a:solidFill>
                  <a:srgbClr val="34F933"/>
                </a:solidFill>
              </a:defRPr>
            </a:lvl1pPr>
          </a:lstStyle>
          <a:p>
            <a:pPr>
              <a:defRPr>
                <a:solidFill>
                  <a:srgbClr val="000000"/>
                </a:solidFill>
              </a:defRPr>
            </a:pPr>
            <a:r>
              <a:rPr>
                <a:solidFill>
                  <a:srgbClr val="34F933"/>
                </a:solidFill>
              </a:rPr>
              <a:t>The components of fitness</a:t>
            </a:r>
          </a:p>
        </p:txBody>
      </p:sp>
      <p:sp>
        <p:nvSpPr>
          <p:cNvPr id="15" name="Shape 131"/>
          <p:cNvSpPr/>
          <p:nvPr/>
        </p:nvSpPr>
        <p:spPr>
          <a:xfrm>
            <a:off x="7397446" y="2300320"/>
            <a:ext cx="4591001" cy="65659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solidFill>
                  <a:srgbClr val="FDF7FD"/>
                </a:solidFill>
                <a:latin typeface="Helvetica"/>
                <a:ea typeface="Helvetica"/>
                <a:cs typeface="Helvetica"/>
                <a:sym typeface="Helvetica"/>
              </a:defRPr>
            </a:lvl1pPr>
          </a:lstStyle>
          <a:p>
            <a:pPr>
              <a:defRPr b="0">
                <a:latin typeface="+mn-lt"/>
                <a:ea typeface="+mn-ea"/>
                <a:cs typeface="+mn-cs"/>
                <a:sym typeface="Helvetica Light"/>
              </a:defRPr>
            </a:pPr>
            <a:r>
              <a:rPr lang="en-GB" b="1" dirty="0">
                <a:latin typeface="Helvetica"/>
                <a:ea typeface="Helvetica"/>
                <a:cs typeface="Helvetica"/>
                <a:sym typeface="Helvetica"/>
              </a:rPr>
              <a:t>Muscular</a:t>
            </a:r>
            <a:r>
              <a:rPr b="1" dirty="0">
                <a:latin typeface="Helvetica"/>
                <a:ea typeface="Helvetica"/>
                <a:cs typeface="Helvetica"/>
                <a:sym typeface="Helvetica"/>
              </a:rPr>
              <a:t> endurance</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fill="hold"/>
                                        <p:tgtEl>
                                          <p:spTgt spid="1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100"/>
                                  </p:iterate>
                                  <p:childTnLst>
                                    <p:set>
                                      <p:cBhvr>
                                        <p:cTn id="10" fill="hold"/>
                                        <p:tgtEl>
                                          <p:spTgt spid="1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100"/>
                                  </p:iterate>
                                  <p:childTnLst>
                                    <p:set>
                                      <p:cBhvr>
                                        <p:cTn id="14" fill="hold"/>
                                        <p:tgtEl>
                                          <p:spTgt spid="1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100"/>
                                  </p:iterate>
                                  <p:childTnLst>
                                    <p:set>
                                      <p:cBhvr>
                                        <p:cTn id="18" fill="hold"/>
                                        <p:tgtEl>
                                          <p:spTgt spid="1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100"/>
                                  </p:iterate>
                                  <p:childTnLst>
                                    <p:set>
                                      <p:cBhvr>
                                        <p:cTn id="22" fill="hold"/>
                                        <p:tgtEl>
                                          <p:spTgt spid="1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100"/>
                                  </p:iterate>
                                  <p:childTnLst>
                                    <p:set>
                                      <p:cBhvr>
                                        <p:cTn id="26" fill="hold"/>
                                        <p:tgtEl>
                                          <p:spTgt spid="1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type="lt">
                                    <p:tmAbs val="100"/>
                                  </p:iterate>
                                  <p:childTnLst>
                                    <p:set>
                                      <p:cBhvr>
                                        <p:cTn id="30" fill="hold"/>
                                        <p:tgtEl>
                                          <p:spTgt spid="1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type="lt">
                                    <p:tmAbs val="100"/>
                                  </p:iterate>
                                  <p:childTnLst>
                                    <p:set>
                                      <p:cBhvr>
                                        <p:cTn id="34" fill="hold"/>
                                        <p:tgtEl>
                                          <p:spTgt spid="1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type="lt">
                                    <p:tmAbs val="100"/>
                                  </p:iterate>
                                  <p:childTnLst>
                                    <p:set>
                                      <p:cBhvr>
                                        <p:cTn id="38" fill="hold"/>
                                        <p:tgtEl>
                                          <p:spTgt spid="13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iterate type="lt">
                                    <p:tmAbs val="100"/>
                                  </p:iterate>
                                  <p:childTnLst>
                                    <p:set>
                                      <p:cBhvr>
                                        <p:cTn id="42" fill="hold"/>
                                        <p:tgtEl>
                                          <p:spTgt spid="1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type="lt">
                                    <p:tmAbs val="100"/>
                                  </p:iterate>
                                  <p:childTnLst>
                                    <p:set>
                                      <p:cBhvr>
                                        <p:cTn id="46" fill="hold"/>
                                        <p:tgtEl>
                                          <p:spTgt spid="13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iterate type="lt">
                                    <p:tmAbs val="100"/>
                                  </p:iterate>
                                  <p:childTnLst>
                                    <p:set>
                                      <p:cBhvr>
                                        <p:cTn id="50" fill="hold"/>
                                        <p:tgtEl>
                                          <p:spTgt spid="14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iterate type="lt">
                                    <p:tmAbs val="100"/>
                                  </p:iterate>
                                  <p:childTnLst>
                                    <p:set>
                                      <p:cBhvr>
                                        <p:cTn id="54" fill="hold"/>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animBg="1" advAuto="0"/>
      <p:bldP spid="130" grpId="0" animBg="1" advAuto="0"/>
      <p:bldP spid="131" grpId="0" animBg="1" advAuto="0"/>
      <p:bldP spid="132" grpId="0" animBg="1" advAuto="0"/>
      <p:bldP spid="133" grpId="0" animBg="1" advAuto="0"/>
      <p:bldP spid="134" grpId="0" animBg="1" advAuto="0"/>
      <p:bldP spid="135" grpId="0" animBg="1" advAuto="0"/>
      <p:bldP spid="136" grpId="0" animBg="1" advAuto="0"/>
      <p:bldP spid="137" grpId="0" animBg="1" advAuto="0"/>
      <p:bldP spid="138" grpId="0" animBg="1" advAuto="0"/>
      <p:bldP spid="139" grpId="0" animBg="1" advAuto="0"/>
      <p:bldP spid="140" grpId="0" animBg="1" advAuto="0"/>
      <p:bldP spid="15"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hape 143"/>
          <p:cNvSpPr>
            <a:spLocks noGrp="1"/>
          </p:cNvSpPr>
          <p:nvPr>
            <p:ph type="body" sz="half" idx="1"/>
          </p:nvPr>
        </p:nvSpPr>
        <p:spPr>
          <a:xfrm>
            <a:off x="1104900" y="4978400"/>
            <a:ext cx="10883900" cy="3987800"/>
          </a:xfrm>
          <a:prstGeom prst="rect">
            <a:avLst/>
          </a:prstGeom>
        </p:spPr>
        <p:txBody>
          <a:bodyPr numCol="2" spcCol="544195">
            <a:normAutofit fontScale="92500"/>
          </a:bodyPr>
          <a:lstStyle/>
          <a:p>
            <a:pPr algn="ctr" defTabSz="549148">
              <a:spcBef>
                <a:spcPts val="1500"/>
              </a:spcBef>
              <a:defRPr sz="2538" b="1"/>
            </a:pPr>
            <a:r>
              <a:rPr dirty="0"/>
              <a:t>Health-Related Fitness Components</a:t>
            </a:r>
          </a:p>
          <a:p>
            <a:pPr marL="978916" lvl="2" indent="-429768" defTabSz="549148">
              <a:spcBef>
                <a:spcPts val="1500"/>
              </a:spcBef>
              <a:buClr>
                <a:srgbClr val="000000"/>
              </a:buClr>
              <a:buAutoNum type="arabicPeriod"/>
              <a:defRPr sz="2538" b="1">
                <a:solidFill>
                  <a:srgbClr val="006641"/>
                </a:solidFill>
              </a:defRPr>
            </a:pPr>
            <a:r>
              <a:rPr dirty="0">
                <a:solidFill>
                  <a:srgbClr val="34F933"/>
                </a:solidFill>
              </a:rPr>
              <a:t>Cardiovascular Endurance</a:t>
            </a:r>
            <a:endParaRPr lang="en-GB" dirty="0">
              <a:solidFill>
                <a:srgbClr val="34F933"/>
              </a:solidFill>
            </a:endParaRPr>
          </a:p>
          <a:p>
            <a:pPr marL="978916" lvl="2" indent="-429768" defTabSz="549148">
              <a:spcBef>
                <a:spcPts val="1500"/>
              </a:spcBef>
              <a:buClr>
                <a:srgbClr val="000000"/>
              </a:buClr>
              <a:buAutoNum type="arabicPeriod"/>
              <a:defRPr sz="2538" b="1">
                <a:solidFill>
                  <a:srgbClr val="006641"/>
                </a:solidFill>
              </a:defRPr>
            </a:pPr>
            <a:r>
              <a:rPr lang="en-GB" dirty="0">
                <a:solidFill>
                  <a:srgbClr val="34F933"/>
                </a:solidFill>
              </a:rPr>
              <a:t>Muscular Endurance</a:t>
            </a:r>
            <a:endParaRPr dirty="0">
              <a:solidFill>
                <a:srgbClr val="34F933"/>
              </a:solidFill>
            </a:endParaRPr>
          </a:p>
          <a:p>
            <a:pPr marL="978916" lvl="2" indent="-429768" defTabSz="549148">
              <a:spcBef>
                <a:spcPts val="1500"/>
              </a:spcBef>
              <a:buClr>
                <a:srgbClr val="000000"/>
              </a:buClr>
              <a:buAutoNum type="arabicPeriod"/>
              <a:defRPr sz="2538" b="1">
                <a:solidFill>
                  <a:srgbClr val="006641"/>
                </a:solidFill>
              </a:defRPr>
            </a:pPr>
            <a:r>
              <a:rPr dirty="0">
                <a:solidFill>
                  <a:srgbClr val="34F933"/>
                </a:solidFill>
              </a:rPr>
              <a:t>Strength</a:t>
            </a:r>
          </a:p>
          <a:p>
            <a:pPr marL="978916" lvl="2" indent="-429768" defTabSz="549148">
              <a:spcBef>
                <a:spcPts val="1500"/>
              </a:spcBef>
              <a:buClr>
                <a:srgbClr val="000000"/>
              </a:buClr>
              <a:buAutoNum type="arabicPeriod"/>
              <a:defRPr sz="2538" b="1">
                <a:solidFill>
                  <a:srgbClr val="006641"/>
                </a:solidFill>
              </a:defRPr>
            </a:pPr>
            <a:r>
              <a:rPr dirty="0">
                <a:solidFill>
                  <a:srgbClr val="34F933"/>
                </a:solidFill>
              </a:rPr>
              <a:t>Flexibility</a:t>
            </a:r>
          </a:p>
          <a:p>
            <a:pPr marL="978916" lvl="2" indent="-429768" defTabSz="549148">
              <a:spcBef>
                <a:spcPts val="1500"/>
              </a:spcBef>
              <a:buClr>
                <a:srgbClr val="000000"/>
              </a:buClr>
              <a:buAutoNum type="arabicPeriod"/>
              <a:defRPr sz="2538" b="1">
                <a:solidFill>
                  <a:srgbClr val="006641"/>
                </a:solidFill>
              </a:defRPr>
            </a:pPr>
            <a:r>
              <a:rPr dirty="0">
                <a:solidFill>
                  <a:srgbClr val="34F933"/>
                </a:solidFill>
              </a:rPr>
              <a:t>Power</a:t>
            </a:r>
          </a:p>
          <a:p>
            <a:pPr marL="978916" lvl="2" indent="-429768" defTabSz="549148">
              <a:spcBef>
                <a:spcPts val="1500"/>
              </a:spcBef>
              <a:buClr>
                <a:srgbClr val="000000"/>
              </a:buClr>
              <a:buAutoNum type="arabicPeriod"/>
              <a:defRPr sz="2538" b="1">
                <a:solidFill>
                  <a:srgbClr val="006641"/>
                </a:solidFill>
              </a:defRPr>
            </a:pPr>
            <a:r>
              <a:rPr dirty="0">
                <a:solidFill>
                  <a:srgbClr val="34F933"/>
                </a:solidFill>
              </a:rPr>
              <a:t>Speed</a:t>
            </a:r>
          </a:p>
          <a:p>
            <a:pPr algn="ctr" defTabSz="549148">
              <a:spcBef>
                <a:spcPts val="1500"/>
              </a:spcBef>
              <a:defRPr sz="2538" b="1"/>
            </a:pPr>
            <a:r>
              <a:rPr dirty="0"/>
              <a:t>Skill-Related Fitness Components</a:t>
            </a:r>
          </a:p>
          <a:p>
            <a:pPr marL="978916" lvl="2" indent="-429768" defTabSz="549148">
              <a:spcBef>
                <a:spcPts val="1500"/>
              </a:spcBef>
              <a:buClr>
                <a:srgbClr val="000000"/>
              </a:buClr>
              <a:buAutoNum type="arabicPeriod"/>
              <a:defRPr sz="2538" b="1">
                <a:solidFill>
                  <a:srgbClr val="006641"/>
                </a:solidFill>
              </a:defRPr>
            </a:pPr>
            <a:r>
              <a:rPr dirty="0">
                <a:solidFill>
                  <a:srgbClr val="34F933"/>
                </a:solidFill>
              </a:rPr>
              <a:t>Agility</a:t>
            </a:r>
          </a:p>
          <a:p>
            <a:pPr marL="978916" lvl="2" indent="-429768" defTabSz="549148">
              <a:spcBef>
                <a:spcPts val="1500"/>
              </a:spcBef>
              <a:buClr>
                <a:srgbClr val="000000"/>
              </a:buClr>
              <a:buAutoNum type="arabicPeriod"/>
              <a:defRPr sz="2538" b="1">
                <a:solidFill>
                  <a:srgbClr val="006641"/>
                </a:solidFill>
              </a:defRPr>
            </a:pPr>
            <a:r>
              <a:rPr dirty="0">
                <a:solidFill>
                  <a:srgbClr val="34F933"/>
                </a:solidFill>
              </a:rPr>
              <a:t>Balance</a:t>
            </a:r>
          </a:p>
          <a:p>
            <a:pPr marL="978916" lvl="2" indent="-429768" defTabSz="549148">
              <a:spcBef>
                <a:spcPts val="1500"/>
              </a:spcBef>
              <a:buClr>
                <a:srgbClr val="000000"/>
              </a:buClr>
              <a:buAutoNum type="arabicPeriod"/>
              <a:defRPr sz="2538" b="1">
                <a:solidFill>
                  <a:srgbClr val="006641"/>
                </a:solidFill>
              </a:defRPr>
            </a:pPr>
            <a:r>
              <a:rPr dirty="0">
                <a:solidFill>
                  <a:srgbClr val="34F933"/>
                </a:solidFill>
              </a:rPr>
              <a:t>Co-ordination</a:t>
            </a:r>
          </a:p>
          <a:p>
            <a:pPr marL="978916" lvl="2" indent="-429768" defTabSz="549148">
              <a:spcBef>
                <a:spcPts val="1500"/>
              </a:spcBef>
              <a:buClr>
                <a:srgbClr val="000000"/>
              </a:buClr>
              <a:buAutoNum type="arabicPeriod"/>
              <a:defRPr sz="2538" b="1">
                <a:solidFill>
                  <a:srgbClr val="006641"/>
                </a:solidFill>
              </a:defRPr>
            </a:pPr>
            <a:r>
              <a:rPr dirty="0">
                <a:solidFill>
                  <a:srgbClr val="34F933"/>
                </a:solidFill>
              </a:rPr>
              <a:t>Reaction Time</a:t>
            </a:r>
          </a:p>
          <a:p>
            <a:pPr marL="978916" lvl="2" indent="-429768" defTabSz="549148">
              <a:spcBef>
                <a:spcPts val="1500"/>
              </a:spcBef>
              <a:buClr>
                <a:srgbClr val="000000"/>
              </a:buClr>
              <a:buAutoNum type="arabicPeriod"/>
              <a:defRPr sz="2538" b="1">
                <a:solidFill>
                  <a:srgbClr val="006641"/>
                </a:solidFill>
              </a:defRPr>
            </a:pPr>
            <a:r>
              <a:rPr dirty="0">
                <a:solidFill>
                  <a:srgbClr val="34F933"/>
                </a:solidFill>
              </a:rPr>
              <a:t>Timing</a:t>
            </a:r>
          </a:p>
        </p:txBody>
      </p:sp>
      <p:pic>
        <p:nvPicPr>
          <p:cNvPr id="144" name="Sports vector.jpg"/>
          <p:cNvPicPr>
            <a:picLocks noChangeAspect="1"/>
          </p:cNvPicPr>
          <p:nvPr/>
        </p:nvPicPr>
        <p:blipFill>
          <a:blip r:embed="rId2"/>
          <a:srcRect l="13963" t="11765" r="79039" b="79812"/>
          <a:stretch>
            <a:fillRect/>
          </a:stretch>
        </p:blipFill>
        <p:spPr>
          <a:xfrm>
            <a:off x="10907945" y="5998390"/>
            <a:ext cx="756540" cy="905273"/>
          </a:xfrm>
          <a:custGeom>
            <a:avLst/>
            <a:gdLst/>
            <a:ahLst/>
            <a:cxnLst>
              <a:cxn ang="0">
                <a:pos x="wd2" y="hd2"/>
              </a:cxn>
              <a:cxn ang="5400000">
                <a:pos x="wd2" y="hd2"/>
              </a:cxn>
              <a:cxn ang="10800000">
                <a:pos x="wd2" y="hd2"/>
              </a:cxn>
              <a:cxn ang="16200000">
                <a:pos x="wd2" y="hd2"/>
              </a:cxn>
            </a:cxnLst>
            <a:rect l="0" t="0" r="r" b="b"/>
            <a:pathLst>
              <a:path w="21377" h="21600" extrusionOk="0">
                <a:moveTo>
                  <a:pt x="11259" y="0"/>
                </a:moveTo>
                <a:lnTo>
                  <a:pt x="11405" y="1127"/>
                </a:lnTo>
                <a:cubicBezTo>
                  <a:pt x="11495" y="1805"/>
                  <a:pt x="11810" y="2473"/>
                  <a:pt x="12190" y="2794"/>
                </a:cubicBezTo>
                <a:cubicBezTo>
                  <a:pt x="13368" y="3788"/>
                  <a:pt x="12387" y="4411"/>
                  <a:pt x="7839" y="5596"/>
                </a:cubicBezTo>
                <a:cubicBezTo>
                  <a:pt x="6649" y="5906"/>
                  <a:pt x="5674" y="6267"/>
                  <a:pt x="5674" y="6392"/>
                </a:cubicBezTo>
                <a:cubicBezTo>
                  <a:pt x="5674" y="6702"/>
                  <a:pt x="4301" y="7115"/>
                  <a:pt x="2882" y="7235"/>
                </a:cubicBezTo>
                <a:cubicBezTo>
                  <a:pt x="2236" y="7289"/>
                  <a:pt x="1567" y="7455"/>
                  <a:pt x="1402" y="7595"/>
                </a:cubicBezTo>
                <a:cubicBezTo>
                  <a:pt x="1203" y="7762"/>
                  <a:pt x="914" y="7760"/>
                  <a:pt x="549" y="7595"/>
                </a:cubicBezTo>
                <a:cubicBezTo>
                  <a:pt x="179" y="7427"/>
                  <a:pt x="0" y="7429"/>
                  <a:pt x="0" y="7604"/>
                </a:cubicBezTo>
                <a:cubicBezTo>
                  <a:pt x="0" y="8052"/>
                  <a:pt x="1170" y="8873"/>
                  <a:pt x="1805" y="8873"/>
                </a:cubicBezTo>
                <a:cubicBezTo>
                  <a:pt x="2649" y="8873"/>
                  <a:pt x="4502" y="9559"/>
                  <a:pt x="5237" y="10142"/>
                </a:cubicBezTo>
                <a:cubicBezTo>
                  <a:pt x="5693" y="10504"/>
                  <a:pt x="6635" y="10702"/>
                  <a:pt x="8893" y="10918"/>
                </a:cubicBezTo>
                <a:lnTo>
                  <a:pt x="11932" y="11212"/>
                </a:lnTo>
                <a:lnTo>
                  <a:pt x="13434" y="13068"/>
                </a:lnTo>
                <a:cubicBezTo>
                  <a:pt x="14257" y="14092"/>
                  <a:pt x="14926" y="15034"/>
                  <a:pt x="14926" y="15151"/>
                </a:cubicBezTo>
                <a:cubicBezTo>
                  <a:pt x="14926" y="15269"/>
                  <a:pt x="14714" y="15510"/>
                  <a:pt x="14455" y="15691"/>
                </a:cubicBezTo>
                <a:cubicBezTo>
                  <a:pt x="14196" y="15872"/>
                  <a:pt x="13661" y="16558"/>
                  <a:pt x="13266" y="17216"/>
                </a:cubicBezTo>
                <a:cubicBezTo>
                  <a:pt x="12872" y="17873"/>
                  <a:pt x="12274" y="18573"/>
                  <a:pt x="11943" y="18769"/>
                </a:cubicBezTo>
                <a:cubicBezTo>
                  <a:pt x="11603" y="18970"/>
                  <a:pt x="11356" y="19393"/>
                  <a:pt x="11371" y="19735"/>
                </a:cubicBezTo>
                <a:cubicBezTo>
                  <a:pt x="11386" y="20068"/>
                  <a:pt x="11302" y="20619"/>
                  <a:pt x="11192" y="20966"/>
                </a:cubicBezTo>
                <a:lnTo>
                  <a:pt x="11001" y="21600"/>
                </a:lnTo>
                <a:lnTo>
                  <a:pt x="11606" y="20966"/>
                </a:lnTo>
                <a:cubicBezTo>
                  <a:pt x="11945" y="20619"/>
                  <a:pt x="12220" y="20193"/>
                  <a:pt x="12223" y="20019"/>
                </a:cubicBezTo>
                <a:cubicBezTo>
                  <a:pt x="12227" y="19844"/>
                  <a:pt x="13247" y="18815"/>
                  <a:pt x="14477" y="17727"/>
                </a:cubicBezTo>
                <a:cubicBezTo>
                  <a:pt x="17108" y="15401"/>
                  <a:pt x="17233" y="14867"/>
                  <a:pt x="15812" y="12500"/>
                </a:cubicBezTo>
                <a:cubicBezTo>
                  <a:pt x="15322" y="11684"/>
                  <a:pt x="14928" y="10884"/>
                  <a:pt x="14926" y="10729"/>
                </a:cubicBezTo>
                <a:cubicBezTo>
                  <a:pt x="14924" y="10573"/>
                  <a:pt x="15267" y="9556"/>
                  <a:pt x="15688" y="8466"/>
                </a:cubicBezTo>
                <a:cubicBezTo>
                  <a:pt x="16153" y="7265"/>
                  <a:pt x="16419" y="6078"/>
                  <a:pt x="16361" y="5454"/>
                </a:cubicBezTo>
                <a:cubicBezTo>
                  <a:pt x="16269" y="4461"/>
                  <a:pt x="16336" y="4369"/>
                  <a:pt x="18256" y="2992"/>
                </a:cubicBezTo>
                <a:cubicBezTo>
                  <a:pt x="19352" y="2207"/>
                  <a:pt x="20452" y="1572"/>
                  <a:pt x="20701" y="1572"/>
                </a:cubicBezTo>
                <a:cubicBezTo>
                  <a:pt x="21262" y="1572"/>
                  <a:pt x="21600" y="1153"/>
                  <a:pt x="21206" y="947"/>
                </a:cubicBezTo>
                <a:cubicBezTo>
                  <a:pt x="20878" y="776"/>
                  <a:pt x="18055" y="1909"/>
                  <a:pt x="17741" y="2339"/>
                </a:cubicBezTo>
                <a:cubicBezTo>
                  <a:pt x="17440" y="2750"/>
                  <a:pt x="14885" y="3626"/>
                  <a:pt x="14421" y="3475"/>
                </a:cubicBezTo>
                <a:cubicBezTo>
                  <a:pt x="14137" y="3383"/>
                  <a:pt x="14068" y="3067"/>
                  <a:pt x="14197" y="2386"/>
                </a:cubicBezTo>
                <a:cubicBezTo>
                  <a:pt x="14421" y="1203"/>
                  <a:pt x="13746" y="434"/>
                  <a:pt x="12268" y="180"/>
                </a:cubicBezTo>
                <a:lnTo>
                  <a:pt x="11259" y="0"/>
                </a:lnTo>
                <a:close/>
                <a:moveTo>
                  <a:pt x="10676" y="5909"/>
                </a:moveTo>
                <a:cubicBezTo>
                  <a:pt x="11850" y="5870"/>
                  <a:pt x="12155" y="6225"/>
                  <a:pt x="12403" y="7273"/>
                </a:cubicBezTo>
                <a:cubicBezTo>
                  <a:pt x="12572" y="7989"/>
                  <a:pt x="12479" y="8097"/>
                  <a:pt x="11236" y="8712"/>
                </a:cubicBezTo>
                <a:cubicBezTo>
                  <a:pt x="9681" y="9482"/>
                  <a:pt x="7122" y="9633"/>
                  <a:pt x="6078" y="9015"/>
                </a:cubicBezTo>
                <a:cubicBezTo>
                  <a:pt x="5738" y="8814"/>
                  <a:pt x="4817" y="8559"/>
                  <a:pt x="4026" y="8447"/>
                </a:cubicBezTo>
                <a:cubicBezTo>
                  <a:pt x="3235" y="8335"/>
                  <a:pt x="2536" y="8100"/>
                  <a:pt x="2467" y="7926"/>
                </a:cubicBezTo>
                <a:cubicBezTo>
                  <a:pt x="2307" y="7521"/>
                  <a:pt x="4162" y="6856"/>
                  <a:pt x="5461" y="6856"/>
                </a:cubicBezTo>
                <a:cubicBezTo>
                  <a:pt x="6008" y="6856"/>
                  <a:pt x="6582" y="6753"/>
                  <a:pt x="6740" y="6619"/>
                </a:cubicBezTo>
                <a:cubicBezTo>
                  <a:pt x="6898" y="6486"/>
                  <a:pt x="7995" y="6233"/>
                  <a:pt x="9184" y="6060"/>
                </a:cubicBezTo>
                <a:cubicBezTo>
                  <a:pt x="9798" y="5972"/>
                  <a:pt x="10284" y="5922"/>
                  <a:pt x="10676" y="5909"/>
                </a:cubicBezTo>
                <a:close/>
              </a:path>
            </a:pathLst>
          </a:custGeom>
          <a:ln w="12700">
            <a:miter lim="400000"/>
          </a:ln>
        </p:spPr>
      </p:pic>
      <p:pic>
        <p:nvPicPr>
          <p:cNvPr id="145" name="Sports vector.jpg"/>
          <p:cNvPicPr>
            <a:picLocks noChangeAspect="1"/>
          </p:cNvPicPr>
          <p:nvPr/>
        </p:nvPicPr>
        <p:blipFill>
          <a:blip r:embed="rId2"/>
          <a:srcRect l="36545" t="78011" r="55372" b="10744"/>
          <a:stretch>
            <a:fillRect/>
          </a:stretch>
        </p:blipFill>
        <p:spPr>
          <a:xfrm>
            <a:off x="10344999" y="7350085"/>
            <a:ext cx="631228" cy="872890"/>
          </a:xfrm>
          <a:custGeom>
            <a:avLst/>
            <a:gdLst/>
            <a:ahLst/>
            <a:cxnLst>
              <a:cxn ang="0">
                <a:pos x="wd2" y="hd2"/>
              </a:cxn>
              <a:cxn ang="5400000">
                <a:pos x="wd2" y="hd2"/>
              </a:cxn>
              <a:cxn ang="10800000">
                <a:pos x="wd2" y="hd2"/>
              </a:cxn>
              <a:cxn ang="16200000">
                <a:pos x="wd2" y="hd2"/>
              </a:cxn>
            </a:cxnLst>
            <a:rect l="0" t="0" r="r" b="b"/>
            <a:pathLst>
              <a:path w="21125" h="21434" extrusionOk="0">
                <a:moveTo>
                  <a:pt x="11236" y="23"/>
                </a:moveTo>
                <a:cubicBezTo>
                  <a:pt x="11045" y="-29"/>
                  <a:pt x="10863" y="9"/>
                  <a:pt x="10559" y="111"/>
                </a:cubicBezTo>
                <a:cubicBezTo>
                  <a:pt x="10026" y="289"/>
                  <a:pt x="9890" y="482"/>
                  <a:pt x="9855" y="1046"/>
                </a:cubicBezTo>
                <a:cubicBezTo>
                  <a:pt x="9831" y="1435"/>
                  <a:pt x="9804" y="1897"/>
                  <a:pt x="9789" y="2079"/>
                </a:cubicBezTo>
                <a:cubicBezTo>
                  <a:pt x="9774" y="2261"/>
                  <a:pt x="9360" y="2554"/>
                  <a:pt x="8872" y="2732"/>
                </a:cubicBezTo>
                <a:cubicBezTo>
                  <a:pt x="8361" y="2920"/>
                  <a:pt x="7643" y="3459"/>
                  <a:pt x="7172" y="3999"/>
                </a:cubicBezTo>
                <a:cubicBezTo>
                  <a:pt x="6723" y="4514"/>
                  <a:pt x="6154" y="5096"/>
                  <a:pt x="5910" y="5295"/>
                </a:cubicBezTo>
                <a:cubicBezTo>
                  <a:pt x="5667" y="5495"/>
                  <a:pt x="5431" y="5833"/>
                  <a:pt x="5392" y="6046"/>
                </a:cubicBezTo>
                <a:cubicBezTo>
                  <a:pt x="4985" y="8316"/>
                  <a:pt x="4629" y="8585"/>
                  <a:pt x="3254" y="7663"/>
                </a:cubicBezTo>
                <a:cubicBezTo>
                  <a:pt x="2657" y="7263"/>
                  <a:pt x="2294" y="7151"/>
                  <a:pt x="2006" y="7264"/>
                </a:cubicBezTo>
                <a:cubicBezTo>
                  <a:pt x="1380" y="7510"/>
                  <a:pt x="199" y="8358"/>
                  <a:pt x="199" y="8560"/>
                </a:cubicBezTo>
                <a:cubicBezTo>
                  <a:pt x="199" y="8660"/>
                  <a:pt x="125" y="8875"/>
                  <a:pt x="40" y="9038"/>
                </a:cubicBezTo>
                <a:cubicBezTo>
                  <a:pt x="-155" y="9410"/>
                  <a:pt x="372" y="9419"/>
                  <a:pt x="1368" y="9067"/>
                </a:cubicBezTo>
                <a:cubicBezTo>
                  <a:pt x="2908" y="8523"/>
                  <a:pt x="3141" y="8538"/>
                  <a:pt x="4290" y="9242"/>
                </a:cubicBezTo>
                <a:cubicBezTo>
                  <a:pt x="6275" y="10459"/>
                  <a:pt x="7597" y="10718"/>
                  <a:pt x="7597" y="9885"/>
                </a:cubicBezTo>
                <a:cubicBezTo>
                  <a:pt x="7597" y="9357"/>
                  <a:pt x="7979" y="9286"/>
                  <a:pt x="10665" y="9291"/>
                </a:cubicBezTo>
                <a:cubicBezTo>
                  <a:pt x="12886" y="9295"/>
                  <a:pt x="13280" y="9343"/>
                  <a:pt x="14291" y="9778"/>
                </a:cubicBezTo>
                <a:cubicBezTo>
                  <a:pt x="15057" y="10107"/>
                  <a:pt x="15807" y="10266"/>
                  <a:pt x="16576" y="10266"/>
                </a:cubicBezTo>
                <a:cubicBezTo>
                  <a:pt x="17391" y="10266"/>
                  <a:pt x="17963" y="10398"/>
                  <a:pt x="18581" y="10733"/>
                </a:cubicBezTo>
                <a:cubicBezTo>
                  <a:pt x="19057" y="10991"/>
                  <a:pt x="19510" y="11211"/>
                  <a:pt x="19604" y="11211"/>
                </a:cubicBezTo>
                <a:cubicBezTo>
                  <a:pt x="19698" y="11211"/>
                  <a:pt x="20084" y="10715"/>
                  <a:pt x="20454" y="10110"/>
                </a:cubicBezTo>
                <a:cubicBezTo>
                  <a:pt x="21445" y="8489"/>
                  <a:pt x="21303" y="7328"/>
                  <a:pt x="20255" y="8502"/>
                </a:cubicBezTo>
                <a:cubicBezTo>
                  <a:pt x="19710" y="9112"/>
                  <a:pt x="18372" y="9710"/>
                  <a:pt x="17837" y="9583"/>
                </a:cubicBezTo>
                <a:cubicBezTo>
                  <a:pt x="17610" y="9530"/>
                  <a:pt x="16965" y="9331"/>
                  <a:pt x="16403" y="9145"/>
                </a:cubicBezTo>
                <a:cubicBezTo>
                  <a:pt x="15842" y="8958"/>
                  <a:pt x="15094" y="8710"/>
                  <a:pt x="14743" y="8599"/>
                </a:cubicBezTo>
                <a:cubicBezTo>
                  <a:pt x="14392" y="8488"/>
                  <a:pt x="13931" y="8330"/>
                  <a:pt x="13720" y="8238"/>
                </a:cubicBezTo>
                <a:cubicBezTo>
                  <a:pt x="13510" y="8147"/>
                  <a:pt x="12600" y="7827"/>
                  <a:pt x="11688" y="7537"/>
                </a:cubicBezTo>
                <a:cubicBezTo>
                  <a:pt x="9283" y="6771"/>
                  <a:pt x="9090" y="6610"/>
                  <a:pt x="9975" y="6046"/>
                </a:cubicBezTo>
                <a:cubicBezTo>
                  <a:pt x="10804" y="5517"/>
                  <a:pt x="11136" y="5481"/>
                  <a:pt x="11821" y="5861"/>
                </a:cubicBezTo>
                <a:cubicBezTo>
                  <a:pt x="12276" y="6113"/>
                  <a:pt x="13215" y="6259"/>
                  <a:pt x="13215" y="6075"/>
                </a:cubicBezTo>
                <a:cubicBezTo>
                  <a:pt x="13215" y="5750"/>
                  <a:pt x="12832" y="5403"/>
                  <a:pt x="12472" y="5403"/>
                </a:cubicBezTo>
                <a:cubicBezTo>
                  <a:pt x="12233" y="5403"/>
                  <a:pt x="11814" y="5286"/>
                  <a:pt x="11542" y="5139"/>
                </a:cubicBezTo>
                <a:cubicBezTo>
                  <a:pt x="11060" y="4881"/>
                  <a:pt x="11067" y="4849"/>
                  <a:pt x="11874" y="4009"/>
                </a:cubicBezTo>
                <a:cubicBezTo>
                  <a:pt x="12564" y="3290"/>
                  <a:pt x="12711" y="2969"/>
                  <a:pt x="12711" y="2118"/>
                </a:cubicBezTo>
                <a:cubicBezTo>
                  <a:pt x="12711" y="1257"/>
                  <a:pt x="12588" y="1001"/>
                  <a:pt x="11967" y="491"/>
                </a:cubicBezTo>
                <a:cubicBezTo>
                  <a:pt x="11632" y="216"/>
                  <a:pt x="11428" y="75"/>
                  <a:pt x="11236" y="23"/>
                </a:cubicBezTo>
                <a:close/>
                <a:moveTo>
                  <a:pt x="8806" y="10587"/>
                </a:moveTo>
                <a:lnTo>
                  <a:pt x="9005" y="11221"/>
                </a:lnTo>
                <a:cubicBezTo>
                  <a:pt x="9112" y="11572"/>
                  <a:pt x="9213" y="13502"/>
                  <a:pt x="9231" y="15509"/>
                </a:cubicBezTo>
                <a:lnTo>
                  <a:pt x="9257" y="19154"/>
                </a:lnTo>
                <a:lnTo>
                  <a:pt x="8168" y="19095"/>
                </a:lnTo>
                <a:cubicBezTo>
                  <a:pt x="7334" y="19051"/>
                  <a:pt x="7093" y="19110"/>
                  <a:pt x="7093" y="19329"/>
                </a:cubicBezTo>
                <a:cubicBezTo>
                  <a:pt x="7093" y="19530"/>
                  <a:pt x="7403" y="19629"/>
                  <a:pt x="8168" y="19670"/>
                </a:cubicBezTo>
                <a:cubicBezTo>
                  <a:pt x="9134" y="19721"/>
                  <a:pt x="9257" y="19779"/>
                  <a:pt x="9257" y="20196"/>
                </a:cubicBezTo>
                <a:cubicBezTo>
                  <a:pt x="9257" y="20639"/>
                  <a:pt x="9177" y="20664"/>
                  <a:pt x="7850" y="20664"/>
                </a:cubicBezTo>
                <a:cubicBezTo>
                  <a:pt x="7078" y="20664"/>
                  <a:pt x="5165" y="20597"/>
                  <a:pt x="3586" y="20518"/>
                </a:cubicBezTo>
                <a:cubicBezTo>
                  <a:pt x="1103" y="20394"/>
                  <a:pt x="704" y="20418"/>
                  <a:pt x="704" y="20664"/>
                </a:cubicBezTo>
                <a:cubicBezTo>
                  <a:pt x="704" y="20820"/>
                  <a:pt x="847" y="20947"/>
                  <a:pt x="1023" y="20956"/>
                </a:cubicBezTo>
                <a:cubicBezTo>
                  <a:pt x="1198" y="20966"/>
                  <a:pt x="2949" y="21088"/>
                  <a:pt x="4914" y="21220"/>
                </a:cubicBezTo>
                <a:cubicBezTo>
                  <a:pt x="9987" y="21560"/>
                  <a:pt x="9756" y="21571"/>
                  <a:pt x="12790" y="20693"/>
                </a:cubicBezTo>
                <a:lnTo>
                  <a:pt x="15553" y="19894"/>
                </a:lnTo>
                <a:lnTo>
                  <a:pt x="15526" y="15840"/>
                </a:lnTo>
                <a:cubicBezTo>
                  <a:pt x="15506" y="12894"/>
                  <a:pt x="15588" y="11677"/>
                  <a:pt x="15819" y="11406"/>
                </a:cubicBezTo>
                <a:cubicBezTo>
                  <a:pt x="15994" y="11200"/>
                  <a:pt x="16060" y="10988"/>
                  <a:pt x="15978" y="10928"/>
                </a:cubicBezTo>
                <a:cubicBezTo>
                  <a:pt x="15896" y="10868"/>
                  <a:pt x="14258" y="10768"/>
                  <a:pt x="12326" y="10704"/>
                </a:cubicBezTo>
                <a:lnTo>
                  <a:pt x="8806" y="10587"/>
                </a:lnTo>
                <a:close/>
              </a:path>
            </a:pathLst>
          </a:custGeom>
          <a:ln w="12700">
            <a:miter lim="400000"/>
          </a:ln>
        </p:spPr>
      </p:pic>
      <p:pic>
        <p:nvPicPr>
          <p:cNvPr id="146" name="Sports vector.jpg"/>
          <p:cNvPicPr>
            <a:picLocks noChangeAspect="1"/>
          </p:cNvPicPr>
          <p:nvPr/>
        </p:nvPicPr>
        <p:blipFill>
          <a:blip r:embed="rId2"/>
          <a:srcRect l="87525" t="54325" r="9425" b="33299"/>
          <a:stretch>
            <a:fillRect/>
          </a:stretch>
        </p:blipFill>
        <p:spPr>
          <a:xfrm>
            <a:off x="11807821" y="7015222"/>
            <a:ext cx="209223" cy="844072"/>
          </a:xfrm>
          <a:custGeom>
            <a:avLst/>
            <a:gdLst/>
            <a:ahLst/>
            <a:cxnLst>
              <a:cxn ang="0">
                <a:pos x="wd2" y="hd2"/>
              </a:cxn>
              <a:cxn ang="5400000">
                <a:pos x="wd2" y="hd2"/>
              </a:cxn>
              <a:cxn ang="10800000">
                <a:pos x="wd2" y="hd2"/>
              </a:cxn>
              <a:cxn ang="16200000">
                <a:pos x="wd2" y="hd2"/>
              </a:cxn>
            </a:cxnLst>
            <a:rect l="0" t="0" r="r" b="b"/>
            <a:pathLst>
              <a:path w="20931" h="21578" extrusionOk="0">
                <a:moveTo>
                  <a:pt x="10370" y="28"/>
                </a:moveTo>
                <a:cubicBezTo>
                  <a:pt x="9478" y="-22"/>
                  <a:pt x="8466" y="-7"/>
                  <a:pt x="7392" y="89"/>
                </a:cubicBezTo>
                <a:cubicBezTo>
                  <a:pt x="5904" y="223"/>
                  <a:pt x="5109" y="541"/>
                  <a:pt x="3104" y="1794"/>
                </a:cubicBezTo>
                <a:cubicBezTo>
                  <a:pt x="178" y="3621"/>
                  <a:pt x="-669" y="5329"/>
                  <a:pt x="523" y="7019"/>
                </a:cubicBezTo>
                <a:cubicBezTo>
                  <a:pt x="2088" y="9237"/>
                  <a:pt x="2435" y="10195"/>
                  <a:pt x="1873" y="10783"/>
                </a:cubicBezTo>
                <a:cubicBezTo>
                  <a:pt x="1557" y="11113"/>
                  <a:pt x="1098" y="11900"/>
                  <a:pt x="880" y="12528"/>
                </a:cubicBezTo>
                <a:cubicBezTo>
                  <a:pt x="662" y="13156"/>
                  <a:pt x="318" y="13794"/>
                  <a:pt x="86" y="13948"/>
                </a:cubicBezTo>
                <a:cubicBezTo>
                  <a:pt x="-187" y="14130"/>
                  <a:pt x="191" y="14323"/>
                  <a:pt x="1158" y="14496"/>
                </a:cubicBezTo>
                <a:cubicBezTo>
                  <a:pt x="2454" y="14728"/>
                  <a:pt x="2584" y="14861"/>
                  <a:pt x="2190" y="15470"/>
                </a:cubicBezTo>
                <a:cubicBezTo>
                  <a:pt x="1611" y="16367"/>
                  <a:pt x="1171" y="21036"/>
                  <a:pt x="1634" y="21345"/>
                </a:cubicBezTo>
                <a:cubicBezTo>
                  <a:pt x="1826" y="21472"/>
                  <a:pt x="2736" y="21578"/>
                  <a:pt x="3659" y="21578"/>
                </a:cubicBezTo>
                <a:cubicBezTo>
                  <a:pt x="5185" y="21578"/>
                  <a:pt x="5318" y="21526"/>
                  <a:pt x="4970" y="21020"/>
                </a:cubicBezTo>
                <a:cubicBezTo>
                  <a:pt x="3926" y="19502"/>
                  <a:pt x="3730" y="18182"/>
                  <a:pt x="4414" y="17144"/>
                </a:cubicBezTo>
                <a:cubicBezTo>
                  <a:pt x="4826" y="16518"/>
                  <a:pt x="5328" y="15736"/>
                  <a:pt x="5526" y="15399"/>
                </a:cubicBezTo>
                <a:cubicBezTo>
                  <a:pt x="5723" y="15062"/>
                  <a:pt x="6276" y="14644"/>
                  <a:pt x="6756" y="14476"/>
                </a:cubicBezTo>
                <a:cubicBezTo>
                  <a:pt x="7574" y="14190"/>
                  <a:pt x="7678" y="14203"/>
                  <a:pt x="8742" y="14618"/>
                </a:cubicBezTo>
                <a:cubicBezTo>
                  <a:pt x="9366" y="14862"/>
                  <a:pt x="9904" y="15270"/>
                  <a:pt x="9933" y="15531"/>
                </a:cubicBezTo>
                <a:cubicBezTo>
                  <a:pt x="9961" y="15792"/>
                  <a:pt x="10327" y="16654"/>
                  <a:pt x="10727" y="17439"/>
                </a:cubicBezTo>
                <a:cubicBezTo>
                  <a:pt x="11375" y="18709"/>
                  <a:pt x="11318" y="18915"/>
                  <a:pt x="10250" y="19376"/>
                </a:cubicBezTo>
                <a:cubicBezTo>
                  <a:pt x="9320" y="19779"/>
                  <a:pt x="9220" y="19983"/>
                  <a:pt x="9774" y="20269"/>
                </a:cubicBezTo>
                <a:cubicBezTo>
                  <a:pt x="10166" y="20472"/>
                  <a:pt x="10572" y="20791"/>
                  <a:pt x="10687" y="20979"/>
                </a:cubicBezTo>
                <a:cubicBezTo>
                  <a:pt x="10802" y="21168"/>
                  <a:pt x="11502" y="21338"/>
                  <a:pt x="12236" y="21365"/>
                </a:cubicBezTo>
                <a:cubicBezTo>
                  <a:pt x="13533" y="21413"/>
                  <a:pt x="13550" y="21331"/>
                  <a:pt x="13387" y="18118"/>
                </a:cubicBezTo>
                <a:cubicBezTo>
                  <a:pt x="13238" y="15185"/>
                  <a:pt x="13375" y="14787"/>
                  <a:pt x="14380" y="14598"/>
                </a:cubicBezTo>
                <a:cubicBezTo>
                  <a:pt x="15411" y="14403"/>
                  <a:pt x="15406" y="14217"/>
                  <a:pt x="14658" y="12538"/>
                </a:cubicBezTo>
                <a:cubicBezTo>
                  <a:pt x="14206" y="11525"/>
                  <a:pt x="13793" y="9712"/>
                  <a:pt x="13705" y="8500"/>
                </a:cubicBezTo>
                <a:lnTo>
                  <a:pt x="13546" y="6288"/>
                </a:lnTo>
                <a:lnTo>
                  <a:pt x="15611" y="5842"/>
                </a:lnTo>
                <a:cubicBezTo>
                  <a:pt x="16759" y="5593"/>
                  <a:pt x="18454" y="5134"/>
                  <a:pt x="19343" y="4817"/>
                </a:cubicBezTo>
                <a:lnTo>
                  <a:pt x="20931" y="4239"/>
                </a:lnTo>
                <a:lnTo>
                  <a:pt x="16762" y="3275"/>
                </a:lnTo>
                <a:cubicBezTo>
                  <a:pt x="12605" y="2318"/>
                  <a:pt x="12539" y="2298"/>
                  <a:pt x="13347" y="1753"/>
                </a:cubicBezTo>
                <a:cubicBezTo>
                  <a:pt x="14593" y="914"/>
                  <a:pt x="13045" y="180"/>
                  <a:pt x="10370" y="28"/>
                </a:cubicBezTo>
                <a:close/>
              </a:path>
            </a:pathLst>
          </a:custGeom>
          <a:ln w="12700">
            <a:miter lim="400000"/>
          </a:ln>
        </p:spPr>
      </p:pic>
      <p:pic>
        <p:nvPicPr>
          <p:cNvPr id="147" name="Sports vector.jpg"/>
          <p:cNvPicPr>
            <a:picLocks noChangeAspect="1"/>
          </p:cNvPicPr>
          <p:nvPr/>
        </p:nvPicPr>
        <p:blipFill>
          <a:blip r:embed="rId2"/>
          <a:srcRect l="92847" t="54321" r="28" b="34775"/>
          <a:stretch>
            <a:fillRect/>
          </a:stretch>
        </p:blipFill>
        <p:spPr>
          <a:xfrm>
            <a:off x="10972707" y="8462279"/>
            <a:ext cx="920829" cy="1400971"/>
          </a:xfrm>
          <a:custGeom>
            <a:avLst/>
            <a:gdLst/>
            <a:ahLst/>
            <a:cxnLst>
              <a:cxn ang="0">
                <a:pos x="wd2" y="hd2"/>
              </a:cxn>
              <a:cxn ang="5400000">
                <a:pos x="wd2" y="hd2"/>
              </a:cxn>
              <a:cxn ang="10800000">
                <a:pos x="wd2" y="hd2"/>
              </a:cxn>
              <a:cxn ang="16200000">
                <a:pos x="wd2" y="hd2"/>
              </a:cxn>
            </a:cxnLst>
            <a:rect l="0" t="0" r="r" b="b"/>
            <a:pathLst>
              <a:path w="21378" h="21594" extrusionOk="0">
                <a:moveTo>
                  <a:pt x="6103" y="0"/>
                </a:moveTo>
                <a:cubicBezTo>
                  <a:pt x="5024" y="3"/>
                  <a:pt x="4676" y="146"/>
                  <a:pt x="4205" y="740"/>
                </a:cubicBezTo>
                <a:cubicBezTo>
                  <a:pt x="3815" y="1232"/>
                  <a:pt x="3974" y="1791"/>
                  <a:pt x="4648" y="2239"/>
                </a:cubicBezTo>
                <a:cubicBezTo>
                  <a:pt x="5225" y="2622"/>
                  <a:pt x="6937" y="2615"/>
                  <a:pt x="7522" y="2226"/>
                </a:cubicBezTo>
                <a:cubicBezTo>
                  <a:pt x="8727" y="1426"/>
                  <a:pt x="7815" y="-6"/>
                  <a:pt x="6103" y="0"/>
                </a:cubicBezTo>
                <a:close/>
                <a:moveTo>
                  <a:pt x="8969" y="4141"/>
                </a:moveTo>
                <a:cubicBezTo>
                  <a:pt x="8827" y="4117"/>
                  <a:pt x="8720" y="4117"/>
                  <a:pt x="8656" y="4159"/>
                </a:cubicBezTo>
                <a:cubicBezTo>
                  <a:pt x="8567" y="4219"/>
                  <a:pt x="8872" y="4764"/>
                  <a:pt x="9338" y="5365"/>
                </a:cubicBezTo>
                <a:cubicBezTo>
                  <a:pt x="10096" y="6342"/>
                  <a:pt x="10367" y="6511"/>
                  <a:pt x="12010" y="7010"/>
                </a:cubicBezTo>
                <a:cubicBezTo>
                  <a:pt x="13018" y="7316"/>
                  <a:pt x="13931" y="7700"/>
                  <a:pt x="14027" y="7867"/>
                </a:cubicBezTo>
                <a:cubicBezTo>
                  <a:pt x="14274" y="8294"/>
                  <a:pt x="13954" y="9000"/>
                  <a:pt x="13253" y="9592"/>
                </a:cubicBezTo>
                <a:lnTo>
                  <a:pt x="12664" y="10087"/>
                </a:lnTo>
                <a:lnTo>
                  <a:pt x="10830" y="9329"/>
                </a:lnTo>
                <a:cubicBezTo>
                  <a:pt x="9826" y="8908"/>
                  <a:pt x="8706" y="8475"/>
                  <a:pt x="8333" y="8368"/>
                </a:cubicBezTo>
                <a:cubicBezTo>
                  <a:pt x="7342" y="8085"/>
                  <a:pt x="2704" y="6181"/>
                  <a:pt x="2519" y="5982"/>
                </a:cubicBezTo>
                <a:cubicBezTo>
                  <a:pt x="2433" y="5889"/>
                  <a:pt x="2531" y="5551"/>
                  <a:pt x="2731" y="5230"/>
                </a:cubicBezTo>
                <a:cubicBezTo>
                  <a:pt x="3140" y="4574"/>
                  <a:pt x="2817" y="4192"/>
                  <a:pt x="2031" y="4392"/>
                </a:cubicBezTo>
                <a:cubicBezTo>
                  <a:pt x="1764" y="4460"/>
                  <a:pt x="1149" y="4874"/>
                  <a:pt x="667" y="5310"/>
                </a:cubicBezTo>
                <a:cubicBezTo>
                  <a:pt x="2" y="5911"/>
                  <a:pt x="-131" y="6159"/>
                  <a:pt x="115" y="6356"/>
                </a:cubicBezTo>
                <a:cubicBezTo>
                  <a:pt x="292" y="6498"/>
                  <a:pt x="576" y="6619"/>
                  <a:pt x="741" y="6619"/>
                </a:cubicBezTo>
                <a:cubicBezTo>
                  <a:pt x="906" y="6619"/>
                  <a:pt x="1686" y="7017"/>
                  <a:pt x="2473" y="7506"/>
                </a:cubicBezTo>
                <a:cubicBezTo>
                  <a:pt x="3261" y="7995"/>
                  <a:pt x="4606" y="8608"/>
                  <a:pt x="5468" y="8870"/>
                </a:cubicBezTo>
                <a:cubicBezTo>
                  <a:pt x="6841" y="9287"/>
                  <a:pt x="7238" y="9554"/>
                  <a:pt x="8674" y="11011"/>
                </a:cubicBezTo>
                <a:lnTo>
                  <a:pt x="10305" y="12669"/>
                </a:lnTo>
                <a:lnTo>
                  <a:pt x="9909" y="13678"/>
                </a:lnTo>
                <a:cubicBezTo>
                  <a:pt x="9684" y="14233"/>
                  <a:pt x="9154" y="15232"/>
                  <a:pt x="8739" y="15899"/>
                </a:cubicBezTo>
                <a:cubicBezTo>
                  <a:pt x="7852" y="17321"/>
                  <a:pt x="7795" y="17931"/>
                  <a:pt x="8499" y="18321"/>
                </a:cubicBezTo>
                <a:cubicBezTo>
                  <a:pt x="9350" y="18793"/>
                  <a:pt x="13617" y="20025"/>
                  <a:pt x="15299" y="20285"/>
                </a:cubicBezTo>
                <a:cubicBezTo>
                  <a:pt x="16583" y="20483"/>
                  <a:pt x="16980" y="20644"/>
                  <a:pt x="17446" y="21166"/>
                </a:cubicBezTo>
                <a:cubicBezTo>
                  <a:pt x="17678" y="21426"/>
                  <a:pt x="17808" y="21514"/>
                  <a:pt x="17925" y="21594"/>
                </a:cubicBezTo>
                <a:lnTo>
                  <a:pt x="18081" y="21594"/>
                </a:lnTo>
                <a:cubicBezTo>
                  <a:pt x="18100" y="21460"/>
                  <a:pt x="18087" y="21113"/>
                  <a:pt x="18017" y="20579"/>
                </a:cubicBezTo>
                <a:cubicBezTo>
                  <a:pt x="17879" y="19523"/>
                  <a:pt x="17835" y="19459"/>
                  <a:pt x="17105" y="19459"/>
                </a:cubicBezTo>
                <a:cubicBezTo>
                  <a:pt x="16679" y="19459"/>
                  <a:pt x="15870" y="19278"/>
                  <a:pt x="15308" y="19061"/>
                </a:cubicBezTo>
                <a:cubicBezTo>
                  <a:pt x="14746" y="18844"/>
                  <a:pt x="13468" y="18411"/>
                  <a:pt x="12470" y="18095"/>
                </a:cubicBezTo>
                <a:lnTo>
                  <a:pt x="10655" y="17520"/>
                </a:lnTo>
                <a:lnTo>
                  <a:pt x="11401" y="16639"/>
                </a:lnTo>
                <a:cubicBezTo>
                  <a:pt x="11808" y="16156"/>
                  <a:pt x="12292" y="15758"/>
                  <a:pt x="12479" y="15758"/>
                </a:cubicBezTo>
                <a:cubicBezTo>
                  <a:pt x="12976" y="15758"/>
                  <a:pt x="14997" y="13893"/>
                  <a:pt x="15842" y="12650"/>
                </a:cubicBezTo>
                <a:cubicBezTo>
                  <a:pt x="16678" y="11423"/>
                  <a:pt x="18458" y="9867"/>
                  <a:pt x="18846" y="10026"/>
                </a:cubicBezTo>
                <a:cubicBezTo>
                  <a:pt x="18991" y="10085"/>
                  <a:pt x="19313" y="10432"/>
                  <a:pt x="19574" y="10797"/>
                </a:cubicBezTo>
                <a:cubicBezTo>
                  <a:pt x="20153" y="11607"/>
                  <a:pt x="19834" y="12435"/>
                  <a:pt x="18514" y="13537"/>
                </a:cubicBezTo>
                <a:cubicBezTo>
                  <a:pt x="17395" y="14473"/>
                  <a:pt x="17405" y="14785"/>
                  <a:pt x="18561" y="14785"/>
                </a:cubicBezTo>
                <a:cubicBezTo>
                  <a:pt x="19288" y="14785"/>
                  <a:pt x="19428" y="14725"/>
                  <a:pt x="19279" y="14467"/>
                </a:cubicBezTo>
                <a:cubicBezTo>
                  <a:pt x="19169" y="14277"/>
                  <a:pt x="19403" y="13842"/>
                  <a:pt x="19841" y="13403"/>
                </a:cubicBezTo>
                <a:cubicBezTo>
                  <a:pt x="20249" y="12994"/>
                  <a:pt x="20588" y="12607"/>
                  <a:pt x="20588" y="12540"/>
                </a:cubicBezTo>
                <a:cubicBezTo>
                  <a:pt x="20588" y="12474"/>
                  <a:pt x="20793" y="12109"/>
                  <a:pt x="21057" y="11739"/>
                </a:cubicBezTo>
                <a:cubicBezTo>
                  <a:pt x="21433" y="11214"/>
                  <a:pt x="21469" y="10977"/>
                  <a:pt x="21214" y="10644"/>
                </a:cubicBezTo>
                <a:cubicBezTo>
                  <a:pt x="21035" y="10409"/>
                  <a:pt x="20628" y="9727"/>
                  <a:pt x="20302" y="9133"/>
                </a:cubicBezTo>
                <a:cubicBezTo>
                  <a:pt x="19966" y="8521"/>
                  <a:pt x="19261" y="7769"/>
                  <a:pt x="18680" y="7396"/>
                </a:cubicBezTo>
                <a:cubicBezTo>
                  <a:pt x="17881" y="6881"/>
                  <a:pt x="17658" y="6577"/>
                  <a:pt x="17658" y="6031"/>
                </a:cubicBezTo>
                <a:cubicBezTo>
                  <a:pt x="17658" y="5201"/>
                  <a:pt x="17234" y="4863"/>
                  <a:pt x="16193" y="4863"/>
                </a:cubicBezTo>
                <a:cubicBezTo>
                  <a:pt x="15311" y="4863"/>
                  <a:pt x="14718" y="5192"/>
                  <a:pt x="14718" y="5677"/>
                </a:cubicBezTo>
                <a:cubicBezTo>
                  <a:pt x="14718" y="6192"/>
                  <a:pt x="14310" y="6252"/>
                  <a:pt x="12765" y="5995"/>
                </a:cubicBezTo>
                <a:cubicBezTo>
                  <a:pt x="11293" y="5749"/>
                  <a:pt x="10038" y="5172"/>
                  <a:pt x="10038" y="4741"/>
                </a:cubicBezTo>
                <a:cubicBezTo>
                  <a:pt x="10038" y="4532"/>
                  <a:pt x="9394" y="4215"/>
                  <a:pt x="8969" y="4141"/>
                </a:cubicBezTo>
                <a:close/>
              </a:path>
            </a:pathLst>
          </a:custGeom>
          <a:ln w="12700">
            <a:miter lim="400000"/>
          </a:ln>
        </p:spPr>
      </p:pic>
      <p:pic>
        <p:nvPicPr>
          <p:cNvPr id="148" name="Sports vector.jpg"/>
          <p:cNvPicPr>
            <a:picLocks noChangeAspect="1"/>
          </p:cNvPicPr>
          <p:nvPr/>
        </p:nvPicPr>
        <p:blipFill>
          <a:blip r:embed="rId2"/>
          <a:srcRect l="56738" t="90885" r="33008" b="54"/>
          <a:stretch>
            <a:fillRect/>
          </a:stretch>
        </p:blipFill>
        <p:spPr>
          <a:xfrm>
            <a:off x="9201562" y="8651707"/>
            <a:ext cx="1035051" cy="909166"/>
          </a:xfrm>
          <a:custGeom>
            <a:avLst/>
            <a:gdLst/>
            <a:ahLst/>
            <a:cxnLst>
              <a:cxn ang="0">
                <a:pos x="wd2" y="hd2"/>
              </a:cxn>
              <a:cxn ang="5400000">
                <a:pos x="wd2" y="hd2"/>
              </a:cxn>
              <a:cxn ang="10800000">
                <a:pos x="wd2" y="hd2"/>
              </a:cxn>
              <a:cxn ang="16200000">
                <a:pos x="wd2" y="hd2"/>
              </a:cxn>
            </a:cxnLst>
            <a:rect l="0" t="0" r="r" b="b"/>
            <a:pathLst>
              <a:path w="21600" h="21189" extrusionOk="0">
                <a:moveTo>
                  <a:pt x="6907" y="19"/>
                </a:moveTo>
                <a:cubicBezTo>
                  <a:pt x="6783" y="46"/>
                  <a:pt x="6645" y="104"/>
                  <a:pt x="6477" y="185"/>
                </a:cubicBezTo>
                <a:cubicBezTo>
                  <a:pt x="6112" y="360"/>
                  <a:pt x="6107" y="384"/>
                  <a:pt x="6435" y="398"/>
                </a:cubicBezTo>
                <a:cubicBezTo>
                  <a:pt x="6639" y="407"/>
                  <a:pt x="7126" y="746"/>
                  <a:pt x="7512" y="1156"/>
                </a:cubicBezTo>
                <a:cubicBezTo>
                  <a:pt x="7898" y="1567"/>
                  <a:pt x="8858" y="2412"/>
                  <a:pt x="9649" y="3034"/>
                </a:cubicBezTo>
                <a:cubicBezTo>
                  <a:pt x="10845" y="3975"/>
                  <a:pt x="11052" y="4233"/>
                  <a:pt x="10891" y="4570"/>
                </a:cubicBezTo>
                <a:cubicBezTo>
                  <a:pt x="10456" y="5477"/>
                  <a:pt x="9611" y="5851"/>
                  <a:pt x="7711" y="5994"/>
                </a:cubicBezTo>
                <a:cubicBezTo>
                  <a:pt x="5402" y="6168"/>
                  <a:pt x="4488" y="6465"/>
                  <a:pt x="3644" y="7289"/>
                </a:cubicBezTo>
                <a:cubicBezTo>
                  <a:pt x="3011" y="7908"/>
                  <a:pt x="2915" y="7927"/>
                  <a:pt x="1391" y="7816"/>
                </a:cubicBezTo>
                <a:cubicBezTo>
                  <a:pt x="586" y="7758"/>
                  <a:pt x="193" y="7798"/>
                  <a:pt x="0" y="7863"/>
                </a:cubicBezTo>
                <a:lnTo>
                  <a:pt x="0" y="8020"/>
                </a:lnTo>
                <a:cubicBezTo>
                  <a:pt x="207" y="8123"/>
                  <a:pt x="641" y="8237"/>
                  <a:pt x="1491" y="8316"/>
                </a:cubicBezTo>
                <a:cubicBezTo>
                  <a:pt x="2424" y="8403"/>
                  <a:pt x="3252" y="8541"/>
                  <a:pt x="3329" y="8630"/>
                </a:cubicBezTo>
                <a:cubicBezTo>
                  <a:pt x="3407" y="8719"/>
                  <a:pt x="3760" y="10085"/>
                  <a:pt x="4116" y="11664"/>
                </a:cubicBezTo>
                <a:cubicBezTo>
                  <a:pt x="4858" y="14950"/>
                  <a:pt x="4832" y="15702"/>
                  <a:pt x="3917" y="16974"/>
                </a:cubicBezTo>
                <a:cubicBezTo>
                  <a:pt x="3186" y="17990"/>
                  <a:pt x="3134" y="18333"/>
                  <a:pt x="3710" y="18333"/>
                </a:cubicBezTo>
                <a:cubicBezTo>
                  <a:pt x="4250" y="18333"/>
                  <a:pt x="6170" y="17251"/>
                  <a:pt x="6170" y="16946"/>
                </a:cubicBezTo>
                <a:cubicBezTo>
                  <a:pt x="6170" y="16817"/>
                  <a:pt x="6039" y="16363"/>
                  <a:pt x="5880" y="15938"/>
                </a:cubicBezTo>
                <a:cubicBezTo>
                  <a:pt x="5558" y="15075"/>
                  <a:pt x="5050" y="9498"/>
                  <a:pt x="5259" y="9120"/>
                </a:cubicBezTo>
                <a:cubicBezTo>
                  <a:pt x="5412" y="8844"/>
                  <a:pt x="7503" y="9040"/>
                  <a:pt x="9019" y="9472"/>
                </a:cubicBezTo>
                <a:cubicBezTo>
                  <a:pt x="9959" y="9740"/>
                  <a:pt x="9977" y="9763"/>
                  <a:pt x="9881" y="10536"/>
                </a:cubicBezTo>
                <a:cubicBezTo>
                  <a:pt x="9683" y="12124"/>
                  <a:pt x="9847" y="13191"/>
                  <a:pt x="10552" y="14883"/>
                </a:cubicBezTo>
                <a:cubicBezTo>
                  <a:pt x="11164" y="16354"/>
                  <a:pt x="11283" y="16907"/>
                  <a:pt x="11355" y="18675"/>
                </a:cubicBezTo>
                <a:cubicBezTo>
                  <a:pt x="11401" y="19815"/>
                  <a:pt x="11514" y="20895"/>
                  <a:pt x="11612" y="21071"/>
                </a:cubicBezTo>
                <a:cubicBezTo>
                  <a:pt x="11869" y="21537"/>
                  <a:pt x="12548" y="20538"/>
                  <a:pt x="12548" y="19693"/>
                </a:cubicBezTo>
                <a:cubicBezTo>
                  <a:pt x="12548" y="18868"/>
                  <a:pt x="12171" y="16755"/>
                  <a:pt x="11918" y="16150"/>
                </a:cubicBezTo>
                <a:cubicBezTo>
                  <a:pt x="11812" y="15898"/>
                  <a:pt x="11603" y="14991"/>
                  <a:pt x="11446" y="14134"/>
                </a:cubicBezTo>
                <a:cubicBezTo>
                  <a:pt x="11184" y="12703"/>
                  <a:pt x="11189" y="12454"/>
                  <a:pt x="11554" y="11146"/>
                </a:cubicBezTo>
                <a:cubicBezTo>
                  <a:pt x="12258" y="8620"/>
                  <a:pt x="12115" y="8686"/>
                  <a:pt x="17210" y="8686"/>
                </a:cubicBezTo>
                <a:cubicBezTo>
                  <a:pt x="19810" y="8686"/>
                  <a:pt x="21600" y="8592"/>
                  <a:pt x="21600" y="8464"/>
                </a:cubicBezTo>
                <a:cubicBezTo>
                  <a:pt x="21600" y="8345"/>
                  <a:pt x="21254" y="8216"/>
                  <a:pt x="20830" y="8177"/>
                </a:cubicBezTo>
                <a:cubicBezTo>
                  <a:pt x="20011" y="8101"/>
                  <a:pt x="19978" y="8022"/>
                  <a:pt x="20242" y="6697"/>
                </a:cubicBezTo>
                <a:cubicBezTo>
                  <a:pt x="20362" y="6095"/>
                  <a:pt x="20323" y="5968"/>
                  <a:pt x="19968" y="5865"/>
                </a:cubicBezTo>
                <a:cubicBezTo>
                  <a:pt x="19640" y="5769"/>
                  <a:pt x="19546" y="5548"/>
                  <a:pt x="19546" y="4893"/>
                </a:cubicBezTo>
                <a:cubicBezTo>
                  <a:pt x="19546" y="3980"/>
                  <a:pt x="19247" y="3215"/>
                  <a:pt x="18734" y="2775"/>
                </a:cubicBezTo>
                <a:cubicBezTo>
                  <a:pt x="18282" y="2387"/>
                  <a:pt x="17271" y="2407"/>
                  <a:pt x="16995" y="2812"/>
                </a:cubicBezTo>
                <a:cubicBezTo>
                  <a:pt x="16797" y="3103"/>
                  <a:pt x="16594" y="3086"/>
                  <a:pt x="15479" y="2646"/>
                </a:cubicBezTo>
                <a:lnTo>
                  <a:pt x="14196" y="2137"/>
                </a:lnTo>
                <a:lnTo>
                  <a:pt x="13276" y="2683"/>
                </a:lnTo>
                <a:cubicBezTo>
                  <a:pt x="12406" y="3198"/>
                  <a:pt x="12327" y="3203"/>
                  <a:pt x="11844" y="2849"/>
                </a:cubicBezTo>
                <a:cubicBezTo>
                  <a:pt x="11562" y="2643"/>
                  <a:pt x="10820" y="2268"/>
                  <a:pt x="10195" y="2007"/>
                </a:cubicBezTo>
                <a:cubicBezTo>
                  <a:pt x="9571" y="1747"/>
                  <a:pt x="8681" y="1174"/>
                  <a:pt x="8216" y="740"/>
                </a:cubicBezTo>
                <a:cubicBezTo>
                  <a:pt x="7552" y="121"/>
                  <a:pt x="7282" y="-63"/>
                  <a:pt x="6907" y="19"/>
                </a:cubicBezTo>
                <a:close/>
              </a:path>
            </a:pathLst>
          </a:custGeom>
          <a:ln w="12700">
            <a:miter lim="400000"/>
          </a:ln>
        </p:spPr>
      </p:pic>
      <p:pic>
        <p:nvPicPr>
          <p:cNvPr id="149" name="Sports vector.jpg"/>
          <p:cNvPicPr>
            <a:picLocks noChangeAspect="1"/>
          </p:cNvPicPr>
          <p:nvPr/>
        </p:nvPicPr>
        <p:blipFill>
          <a:blip r:embed="rId2"/>
          <a:srcRect l="8790" t="66844" r="82958" b="25253"/>
          <a:stretch>
            <a:fillRect/>
          </a:stretch>
        </p:blipFill>
        <p:spPr>
          <a:xfrm>
            <a:off x="11742078" y="5107801"/>
            <a:ext cx="612776" cy="583407"/>
          </a:xfrm>
          <a:custGeom>
            <a:avLst/>
            <a:gdLst/>
            <a:ahLst/>
            <a:cxnLst>
              <a:cxn ang="0">
                <a:pos x="wd2" y="hd2"/>
              </a:cxn>
              <a:cxn ang="5400000">
                <a:pos x="wd2" y="hd2"/>
              </a:cxn>
              <a:cxn ang="10800000">
                <a:pos x="wd2" y="hd2"/>
              </a:cxn>
              <a:cxn ang="16200000">
                <a:pos x="wd2" y="hd2"/>
              </a:cxn>
            </a:cxnLst>
            <a:rect l="0" t="0" r="r" b="b"/>
            <a:pathLst>
              <a:path w="21600" h="21600" extrusionOk="0">
                <a:moveTo>
                  <a:pt x="10870" y="0"/>
                </a:moveTo>
                <a:cubicBezTo>
                  <a:pt x="9939" y="0"/>
                  <a:pt x="9827" y="73"/>
                  <a:pt x="9695" y="808"/>
                </a:cubicBezTo>
                <a:cubicBezTo>
                  <a:pt x="9615" y="1251"/>
                  <a:pt x="9658" y="1891"/>
                  <a:pt x="9793" y="2219"/>
                </a:cubicBezTo>
                <a:cubicBezTo>
                  <a:pt x="10113" y="3001"/>
                  <a:pt x="9723" y="3474"/>
                  <a:pt x="8310" y="4041"/>
                </a:cubicBezTo>
                <a:cubicBezTo>
                  <a:pt x="7612" y="4321"/>
                  <a:pt x="7099" y="4748"/>
                  <a:pt x="6897" y="5202"/>
                </a:cubicBezTo>
                <a:cubicBezTo>
                  <a:pt x="6722" y="5595"/>
                  <a:pt x="6415" y="6248"/>
                  <a:pt x="6211" y="6656"/>
                </a:cubicBezTo>
                <a:cubicBezTo>
                  <a:pt x="5909" y="7264"/>
                  <a:pt x="5889" y="7671"/>
                  <a:pt x="6127" y="8875"/>
                </a:cubicBezTo>
                <a:cubicBezTo>
                  <a:pt x="6411" y="10312"/>
                  <a:pt x="6762" y="10648"/>
                  <a:pt x="7331" y="10051"/>
                </a:cubicBezTo>
                <a:cubicBezTo>
                  <a:pt x="7529" y="9843"/>
                  <a:pt x="7657" y="9844"/>
                  <a:pt x="7778" y="10051"/>
                </a:cubicBezTo>
                <a:cubicBezTo>
                  <a:pt x="7953" y="10348"/>
                  <a:pt x="5377" y="14088"/>
                  <a:pt x="4337" y="15047"/>
                </a:cubicBezTo>
                <a:cubicBezTo>
                  <a:pt x="4016" y="15342"/>
                  <a:pt x="3064" y="16481"/>
                  <a:pt x="2224" y="17589"/>
                </a:cubicBezTo>
                <a:cubicBezTo>
                  <a:pt x="1384" y="18696"/>
                  <a:pt x="543" y="19704"/>
                  <a:pt x="350" y="19822"/>
                </a:cubicBezTo>
                <a:cubicBezTo>
                  <a:pt x="156" y="19940"/>
                  <a:pt x="0" y="20327"/>
                  <a:pt x="0" y="20689"/>
                </a:cubicBezTo>
                <a:cubicBezTo>
                  <a:pt x="0" y="21168"/>
                  <a:pt x="131" y="21350"/>
                  <a:pt x="504" y="21350"/>
                </a:cubicBezTo>
                <a:cubicBezTo>
                  <a:pt x="827" y="21350"/>
                  <a:pt x="1021" y="21173"/>
                  <a:pt x="1021" y="20865"/>
                </a:cubicBezTo>
                <a:cubicBezTo>
                  <a:pt x="1021" y="20598"/>
                  <a:pt x="1340" y="20058"/>
                  <a:pt x="1735" y="19660"/>
                </a:cubicBezTo>
                <a:cubicBezTo>
                  <a:pt x="2386" y="19005"/>
                  <a:pt x="2501" y="18979"/>
                  <a:pt x="2952" y="19337"/>
                </a:cubicBezTo>
                <a:cubicBezTo>
                  <a:pt x="3765" y="19983"/>
                  <a:pt x="4141" y="19830"/>
                  <a:pt x="6058" y="18059"/>
                </a:cubicBezTo>
                <a:lnTo>
                  <a:pt x="7876" y="16369"/>
                </a:lnTo>
                <a:lnTo>
                  <a:pt x="10646" y="16060"/>
                </a:lnTo>
                <a:cubicBezTo>
                  <a:pt x="12169" y="15898"/>
                  <a:pt x="13608" y="15688"/>
                  <a:pt x="13836" y="15590"/>
                </a:cubicBezTo>
                <a:cubicBezTo>
                  <a:pt x="14141" y="15460"/>
                  <a:pt x="14431" y="15731"/>
                  <a:pt x="14927" y="16619"/>
                </a:cubicBezTo>
                <a:cubicBezTo>
                  <a:pt x="15701" y="18006"/>
                  <a:pt x="15779" y="18657"/>
                  <a:pt x="15389" y="20087"/>
                </a:cubicBezTo>
                <a:cubicBezTo>
                  <a:pt x="15095" y="21160"/>
                  <a:pt x="15105" y="21177"/>
                  <a:pt x="16228" y="21438"/>
                </a:cubicBezTo>
                <a:cubicBezTo>
                  <a:pt x="16509" y="21504"/>
                  <a:pt x="17093" y="21574"/>
                  <a:pt x="17515" y="21585"/>
                </a:cubicBezTo>
                <a:lnTo>
                  <a:pt x="18270" y="21600"/>
                </a:lnTo>
                <a:lnTo>
                  <a:pt x="17445" y="21218"/>
                </a:lnTo>
                <a:cubicBezTo>
                  <a:pt x="16986" y="21008"/>
                  <a:pt x="16535" y="20653"/>
                  <a:pt x="16452" y="20424"/>
                </a:cubicBezTo>
                <a:cubicBezTo>
                  <a:pt x="16163" y="19634"/>
                  <a:pt x="16615" y="18658"/>
                  <a:pt x="17459" y="18235"/>
                </a:cubicBezTo>
                <a:lnTo>
                  <a:pt x="18284" y="17824"/>
                </a:lnTo>
                <a:lnTo>
                  <a:pt x="18145" y="16134"/>
                </a:lnTo>
                <a:cubicBezTo>
                  <a:pt x="18070" y="15206"/>
                  <a:pt x="17856" y="14255"/>
                  <a:pt x="17669" y="14018"/>
                </a:cubicBezTo>
                <a:cubicBezTo>
                  <a:pt x="17482" y="13781"/>
                  <a:pt x="16452" y="13097"/>
                  <a:pt x="15375" y="12490"/>
                </a:cubicBezTo>
                <a:cubicBezTo>
                  <a:pt x="12947" y="11122"/>
                  <a:pt x="12671" y="10843"/>
                  <a:pt x="12870" y="10007"/>
                </a:cubicBezTo>
                <a:cubicBezTo>
                  <a:pt x="13108" y="9012"/>
                  <a:pt x="15760" y="5986"/>
                  <a:pt x="16997" y="5304"/>
                </a:cubicBezTo>
                <a:cubicBezTo>
                  <a:pt x="17607" y="4969"/>
                  <a:pt x="18327" y="4284"/>
                  <a:pt x="18620" y="3762"/>
                </a:cubicBezTo>
                <a:cubicBezTo>
                  <a:pt x="18911" y="3244"/>
                  <a:pt x="19331" y="2821"/>
                  <a:pt x="19544" y="2821"/>
                </a:cubicBezTo>
                <a:cubicBezTo>
                  <a:pt x="19756" y="2821"/>
                  <a:pt x="20300" y="2579"/>
                  <a:pt x="20761" y="2278"/>
                </a:cubicBezTo>
                <a:lnTo>
                  <a:pt x="21600" y="1734"/>
                </a:lnTo>
                <a:lnTo>
                  <a:pt x="20831" y="1896"/>
                </a:lnTo>
                <a:cubicBezTo>
                  <a:pt x="19922" y="2096"/>
                  <a:pt x="17808" y="2667"/>
                  <a:pt x="15850" y="3233"/>
                </a:cubicBezTo>
                <a:cubicBezTo>
                  <a:pt x="15077" y="3456"/>
                  <a:pt x="13812" y="3668"/>
                  <a:pt x="13038" y="3703"/>
                </a:cubicBezTo>
                <a:lnTo>
                  <a:pt x="11625" y="3762"/>
                </a:lnTo>
                <a:lnTo>
                  <a:pt x="11737" y="2953"/>
                </a:lnTo>
                <a:cubicBezTo>
                  <a:pt x="11797" y="2510"/>
                  <a:pt x="11853" y="1678"/>
                  <a:pt x="11863" y="1087"/>
                </a:cubicBezTo>
                <a:lnTo>
                  <a:pt x="11877" y="0"/>
                </a:lnTo>
                <a:lnTo>
                  <a:pt x="10870" y="0"/>
                </a:lnTo>
                <a:close/>
              </a:path>
            </a:pathLst>
          </a:custGeom>
          <a:ln w="12700">
            <a:miter lim="400000"/>
          </a:ln>
        </p:spPr>
      </p:pic>
      <p:sp>
        <p:nvSpPr>
          <p:cNvPr id="150" name="Shape 150"/>
          <p:cNvSpPr/>
          <p:nvPr/>
        </p:nvSpPr>
        <p:spPr>
          <a:xfrm>
            <a:off x="1107144" y="2393950"/>
            <a:ext cx="10795001" cy="21844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lvl="1" indent="0">
              <a:spcBef>
                <a:spcPts val="1700"/>
              </a:spcBef>
              <a:defRPr sz="3200" b="1" i="1">
                <a:solidFill>
                  <a:srgbClr val="34F933"/>
                </a:solidFill>
                <a:latin typeface="+mj-lt"/>
                <a:ea typeface="+mj-ea"/>
                <a:cs typeface="+mj-cs"/>
                <a:sym typeface="Arial"/>
              </a:defRPr>
            </a:pPr>
            <a:r>
              <a:t>“Fitness is the ability to meet the demands of the environment.”</a:t>
            </a:r>
          </a:p>
          <a:p>
            <a:pPr lvl="1" indent="0" algn="l">
              <a:spcBef>
                <a:spcPts val="1700"/>
              </a:spcBef>
              <a:defRPr sz="3200">
                <a:latin typeface="+mj-lt"/>
                <a:ea typeface="+mj-ea"/>
                <a:cs typeface="+mj-cs"/>
                <a:sym typeface="Arial"/>
              </a:defRPr>
            </a:pPr>
            <a:r>
              <a:t>Fitness components are separated into </a:t>
            </a:r>
            <a:r>
              <a:rPr b="1">
                <a:solidFill>
                  <a:srgbClr val="34F933"/>
                </a:solidFill>
              </a:rPr>
              <a:t>two different categories</a:t>
            </a:r>
            <a:r>
              <a:t>.</a:t>
            </a:r>
          </a:p>
        </p:txBody>
      </p:sp>
      <p:sp>
        <p:nvSpPr>
          <p:cNvPr id="151" name="Shape 151"/>
          <p:cNvSpPr>
            <a:spLocks noGrp="1"/>
          </p:cNvSpPr>
          <p:nvPr>
            <p:ph type="title" idx="4294967295"/>
          </p:nvPr>
        </p:nvSpPr>
        <p:spPr>
          <a:xfrm>
            <a:off x="2963477" y="791218"/>
            <a:ext cx="8686801" cy="762001"/>
          </a:xfrm>
          <a:prstGeom prst="rect">
            <a:avLst/>
          </a:prstGeom>
        </p:spPr>
        <p:txBody>
          <a:bodyPr>
            <a:normAutofit fontScale="90000"/>
          </a:bodyPr>
          <a:lstStyle>
            <a:lvl1pPr defTabSz="578358">
              <a:defRPr sz="4554">
                <a:effectLst>
                  <a:outerShdw dist="46066" dir="2700000" rotWithShape="0">
                    <a:srgbClr val="000000">
                      <a:alpha val="33333"/>
                    </a:srgbClr>
                  </a:outerShdw>
                </a:effectLst>
              </a:defRPr>
            </a:lvl1pPr>
          </a:lstStyle>
          <a:p>
            <a:r>
              <a:t>Fitness Components</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150">
                                            <p:bg/>
                                          </p:spTgt>
                                        </p:tgtEl>
                                        <p:attrNameLst>
                                          <p:attrName>style.visibility</p:attrName>
                                        </p:attrNameLst>
                                      </p:cBhvr>
                                      <p:to>
                                        <p:strVal val="visible"/>
                                      </p:to>
                                    </p:set>
                                    <p:anim calcmode="lin" valueType="num">
                                      <p:cBhvr>
                                        <p:cTn id="7" dur="1000" fill="hold"/>
                                        <p:tgtEl>
                                          <p:spTgt spid="150">
                                            <p:bg/>
                                          </p:spTgt>
                                        </p:tgtEl>
                                        <p:attrNameLst>
                                          <p:attrName>ppt_x</p:attrName>
                                        </p:attrNameLst>
                                      </p:cBhvr>
                                      <p:tavLst>
                                        <p:tav tm="0">
                                          <p:val>
                                            <p:strVal val="0-#ppt_w/2"/>
                                          </p:val>
                                        </p:tav>
                                        <p:tav tm="100000">
                                          <p:val>
                                            <p:strVal val="#ppt_x"/>
                                          </p:val>
                                        </p:tav>
                                      </p:tavLst>
                                    </p:anim>
                                    <p:anim calcmode="lin" valueType="num">
                                      <p:cBhvr>
                                        <p:cTn id="8" dur="1000" fill="hold"/>
                                        <p:tgtEl>
                                          <p:spTgt spid="150">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150">
                                            <p:txEl>
                                              <p:pRg st="0" end="0"/>
                                            </p:txEl>
                                          </p:spTgt>
                                        </p:tgtEl>
                                        <p:attrNameLst>
                                          <p:attrName>style.visibility</p:attrName>
                                        </p:attrNameLst>
                                      </p:cBhvr>
                                      <p:to>
                                        <p:strVal val="visible"/>
                                      </p:to>
                                    </p:set>
                                    <p:anim calcmode="lin" valueType="num">
                                      <p:cBhvr>
                                        <p:cTn id="11" dur="1000" fill="hold"/>
                                        <p:tgtEl>
                                          <p:spTgt spid="150">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5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150">
                                            <p:txEl>
                                              <p:pRg st="1" end="1"/>
                                            </p:txEl>
                                          </p:spTgt>
                                        </p:tgtEl>
                                        <p:attrNameLst>
                                          <p:attrName>style.visibility</p:attrName>
                                        </p:attrNameLst>
                                      </p:cBhvr>
                                      <p:to>
                                        <p:strVal val="visible"/>
                                      </p:to>
                                    </p:set>
                                    <p:anim calcmode="lin" valueType="num">
                                      <p:cBhvr>
                                        <p:cTn id="17" dur="1000" fill="hold"/>
                                        <p:tgtEl>
                                          <p:spTgt spid="150">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5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143">
                                            <p:bg/>
                                          </p:spTgt>
                                        </p:tgtEl>
                                        <p:attrNameLst>
                                          <p:attrName>style.visibility</p:attrName>
                                        </p:attrNameLst>
                                      </p:cBhvr>
                                      <p:to>
                                        <p:strVal val="visible"/>
                                      </p:to>
                                    </p:set>
                                    <p:anim calcmode="lin" valueType="num">
                                      <p:cBhvr>
                                        <p:cTn id="23" dur="1000" fill="hold"/>
                                        <p:tgtEl>
                                          <p:spTgt spid="143">
                                            <p:bg/>
                                          </p:spTgt>
                                        </p:tgtEl>
                                        <p:attrNameLst>
                                          <p:attrName>ppt_x</p:attrName>
                                        </p:attrNameLst>
                                      </p:cBhvr>
                                      <p:tavLst>
                                        <p:tav tm="0">
                                          <p:val>
                                            <p:strVal val="0-#ppt_w/2"/>
                                          </p:val>
                                        </p:tav>
                                        <p:tav tm="100000">
                                          <p:val>
                                            <p:strVal val="#ppt_x"/>
                                          </p:val>
                                        </p:tav>
                                      </p:tavLst>
                                    </p:anim>
                                    <p:anim calcmode="lin" valueType="num">
                                      <p:cBhvr>
                                        <p:cTn id="24" dur="1000" fill="hold"/>
                                        <p:tgtEl>
                                          <p:spTgt spid="143">
                                            <p:bg/>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iterate>
                                    <p:tmAbs val="0"/>
                                  </p:iterate>
                                  <p:childTnLst>
                                    <p:set>
                                      <p:cBhvr>
                                        <p:cTn id="26" fill="hold"/>
                                        <p:tgtEl>
                                          <p:spTgt spid="143">
                                            <p:txEl>
                                              <p:pRg st="0" end="0"/>
                                            </p:txEl>
                                          </p:spTgt>
                                        </p:tgtEl>
                                        <p:attrNameLst>
                                          <p:attrName>style.visibility</p:attrName>
                                        </p:attrNameLst>
                                      </p:cBhvr>
                                      <p:to>
                                        <p:strVal val="visible"/>
                                      </p:to>
                                    </p:set>
                                    <p:anim calcmode="lin" valueType="num">
                                      <p:cBhvr>
                                        <p:cTn id="27" dur="1000" fill="hold"/>
                                        <p:tgtEl>
                                          <p:spTgt spid="143">
                                            <p:txEl>
                                              <p:pRg st="0" end="0"/>
                                            </p:txEl>
                                          </p:spTgt>
                                        </p:tgtEl>
                                        <p:attrNameLst>
                                          <p:attrName>ppt_x</p:attrName>
                                        </p:attrNameLst>
                                      </p:cBhvr>
                                      <p:tavLst>
                                        <p:tav tm="0">
                                          <p:val>
                                            <p:strVal val="0-#ppt_w/2"/>
                                          </p:val>
                                        </p:tav>
                                        <p:tav tm="100000">
                                          <p:val>
                                            <p:strVal val="#ppt_x"/>
                                          </p:val>
                                        </p:tav>
                                      </p:tavLst>
                                    </p:anim>
                                    <p:anim calcmode="lin" valueType="num">
                                      <p:cBhvr>
                                        <p:cTn id="28" dur="1000" fill="hold"/>
                                        <p:tgtEl>
                                          <p:spTgt spid="1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iterate>
                                    <p:tmAbs val="0"/>
                                  </p:iterate>
                                  <p:childTnLst>
                                    <p:set>
                                      <p:cBhvr>
                                        <p:cTn id="32" fill="hold"/>
                                        <p:tgtEl>
                                          <p:spTgt spid="143">
                                            <p:txEl>
                                              <p:pRg st="1" end="1"/>
                                            </p:txEl>
                                          </p:spTgt>
                                        </p:tgtEl>
                                        <p:attrNameLst>
                                          <p:attrName>style.visibility</p:attrName>
                                        </p:attrNameLst>
                                      </p:cBhvr>
                                      <p:to>
                                        <p:strVal val="visible"/>
                                      </p:to>
                                    </p:set>
                                    <p:anim calcmode="lin" valueType="num">
                                      <p:cBhvr>
                                        <p:cTn id="33" dur="1000" fill="hold"/>
                                        <p:tgtEl>
                                          <p:spTgt spid="143">
                                            <p:txEl>
                                              <p:pRg st="1" end="1"/>
                                            </p:txEl>
                                          </p:spTgt>
                                        </p:tgtEl>
                                        <p:attrNameLst>
                                          <p:attrName>ppt_x</p:attrName>
                                        </p:attrNameLst>
                                      </p:cBhvr>
                                      <p:tavLst>
                                        <p:tav tm="0">
                                          <p:val>
                                            <p:strVal val="0-#ppt_w/2"/>
                                          </p:val>
                                        </p:tav>
                                        <p:tav tm="100000">
                                          <p:val>
                                            <p:strVal val="#ppt_x"/>
                                          </p:val>
                                        </p:tav>
                                      </p:tavLst>
                                    </p:anim>
                                    <p:anim calcmode="lin" valueType="num">
                                      <p:cBhvr>
                                        <p:cTn id="34" dur="1000" fill="hold"/>
                                        <p:tgtEl>
                                          <p:spTgt spid="143">
                                            <p:txEl>
                                              <p:pRg st="1" end="1"/>
                                            </p:txEl>
                                          </p:spTgt>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2" presetClass="entr" presetSubtype="8" fill="hold" grpId="0" nodeType="afterEffect">
                                  <p:stCondLst>
                                    <p:cond delay="0"/>
                                  </p:stCondLst>
                                  <p:iterate>
                                    <p:tmAbs val="0"/>
                                  </p:iterate>
                                  <p:childTnLst>
                                    <p:set>
                                      <p:cBhvr>
                                        <p:cTn id="37" fill="hold"/>
                                        <p:tgtEl>
                                          <p:spTgt spid="143">
                                            <p:txEl>
                                              <p:pRg st="2" end="2"/>
                                            </p:txEl>
                                          </p:spTgt>
                                        </p:tgtEl>
                                        <p:attrNameLst>
                                          <p:attrName>style.visibility</p:attrName>
                                        </p:attrNameLst>
                                      </p:cBhvr>
                                      <p:to>
                                        <p:strVal val="visible"/>
                                      </p:to>
                                    </p:set>
                                    <p:anim calcmode="lin" valueType="num">
                                      <p:cBhvr>
                                        <p:cTn id="38" dur="1000" fill="hold"/>
                                        <p:tgtEl>
                                          <p:spTgt spid="143">
                                            <p:txEl>
                                              <p:pRg st="2" end="2"/>
                                            </p:txEl>
                                          </p:spTgt>
                                        </p:tgtEl>
                                        <p:attrNameLst>
                                          <p:attrName>ppt_x</p:attrName>
                                        </p:attrNameLst>
                                      </p:cBhvr>
                                      <p:tavLst>
                                        <p:tav tm="0">
                                          <p:val>
                                            <p:strVal val="0-#ppt_w/2"/>
                                          </p:val>
                                        </p:tav>
                                        <p:tav tm="100000">
                                          <p:val>
                                            <p:strVal val="#ppt_x"/>
                                          </p:val>
                                        </p:tav>
                                      </p:tavLst>
                                    </p:anim>
                                    <p:anim calcmode="lin" valueType="num">
                                      <p:cBhvr>
                                        <p:cTn id="39" dur="1000" fill="hold"/>
                                        <p:tgtEl>
                                          <p:spTgt spid="1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iterate>
                                    <p:tmAbs val="0"/>
                                  </p:iterate>
                                  <p:childTnLst>
                                    <p:set>
                                      <p:cBhvr>
                                        <p:cTn id="43" fill="hold"/>
                                        <p:tgtEl>
                                          <p:spTgt spid="143">
                                            <p:txEl>
                                              <p:pRg st="3" end="3"/>
                                            </p:txEl>
                                          </p:spTgt>
                                        </p:tgtEl>
                                        <p:attrNameLst>
                                          <p:attrName>style.visibility</p:attrName>
                                        </p:attrNameLst>
                                      </p:cBhvr>
                                      <p:to>
                                        <p:strVal val="visible"/>
                                      </p:to>
                                    </p:set>
                                    <p:anim calcmode="lin" valueType="num">
                                      <p:cBhvr>
                                        <p:cTn id="44" dur="1000" fill="hold"/>
                                        <p:tgtEl>
                                          <p:spTgt spid="143">
                                            <p:txEl>
                                              <p:pRg st="3" end="3"/>
                                            </p:txEl>
                                          </p:spTgt>
                                        </p:tgtEl>
                                        <p:attrNameLst>
                                          <p:attrName>ppt_x</p:attrName>
                                        </p:attrNameLst>
                                      </p:cBhvr>
                                      <p:tavLst>
                                        <p:tav tm="0">
                                          <p:val>
                                            <p:strVal val="0-#ppt_w/2"/>
                                          </p:val>
                                        </p:tav>
                                        <p:tav tm="100000">
                                          <p:val>
                                            <p:strVal val="#ppt_x"/>
                                          </p:val>
                                        </p:tav>
                                      </p:tavLst>
                                    </p:anim>
                                    <p:anim calcmode="lin" valueType="num">
                                      <p:cBhvr>
                                        <p:cTn id="45" dur="1000" fill="hold"/>
                                        <p:tgtEl>
                                          <p:spTgt spid="1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grpId="0" nodeType="clickEffect">
                                  <p:stCondLst>
                                    <p:cond delay="0"/>
                                  </p:stCondLst>
                                  <p:iterate>
                                    <p:tmAbs val="0"/>
                                  </p:iterate>
                                  <p:childTnLst>
                                    <p:set>
                                      <p:cBhvr>
                                        <p:cTn id="49" fill="hold"/>
                                        <p:tgtEl>
                                          <p:spTgt spid="143">
                                            <p:txEl>
                                              <p:pRg st="4" end="4"/>
                                            </p:txEl>
                                          </p:spTgt>
                                        </p:tgtEl>
                                        <p:attrNameLst>
                                          <p:attrName>style.visibility</p:attrName>
                                        </p:attrNameLst>
                                      </p:cBhvr>
                                      <p:to>
                                        <p:strVal val="visible"/>
                                      </p:to>
                                    </p:set>
                                    <p:anim calcmode="lin" valueType="num">
                                      <p:cBhvr>
                                        <p:cTn id="50" dur="1000" fill="hold"/>
                                        <p:tgtEl>
                                          <p:spTgt spid="143">
                                            <p:txEl>
                                              <p:pRg st="4" end="4"/>
                                            </p:txEl>
                                          </p:spTgt>
                                        </p:tgtEl>
                                        <p:attrNameLst>
                                          <p:attrName>ppt_x</p:attrName>
                                        </p:attrNameLst>
                                      </p:cBhvr>
                                      <p:tavLst>
                                        <p:tav tm="0">
                                          <p:val>
                                            <p:strVal val="0-#ppt_w/2"/>
                                          </p:val>
                                        </p:tav>
                                        <p:tav tm="100000">
                                          <p:val>
                                            <p:strVal val="#ppt_x"/>
                                          </p:val>
                                        </p:tav>
                                      </p:tavLst>
                                    </p:anim>
                                    <p:anim calcmode="lin" valueType="num">
                                      <p:cBhvr>
                                        <p:cTn id="51" dur="1000" fill="hold"/>
                                        <p:tgtEl>
                                          <p:spTgt spid="14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iterate>
                                    <p:tmAbs val="0"/>
                                  </p:iterate>
                                  <p:childTnLst>
                                    <p:set>
                                      <p:cBhvr>
                                        <p:cTn id="55" fill="hold"/>
                                        <p:tgtEl>
                                          <p:spTgt spid="143">
                                            <p:txEl>
                                              <p:pRg st="5" end="5"/>
                                            </p:txEl>
                                          </p:spTgt>
                                        </p:tgtEl>
                                        <p:attrNameLst>
                                          <p:attrName>style.visibility</p:attrName>
                                        </p:attrNameLst>
                                      </p:cBhvr>
                                      <p:to>
                                        <p:strVal val="visible"/>
                                      </p:to>
                                    </p:set>
                                    <p:anim calcmode="lin" valueType="num">
                                      <p:cBhvr>
                                        <p:cTn id="56" dur="1000" fill="hold"/>
                                        <p:tgtEl>
                                          <p:spTgt spid="143">
                                            <p:txEl>
                                              <p:pRg st="5" end="5"/>
                                            </p:txEl>
                                          </p:spTgt>
                                        </p:tgtEl>
                                        <p:attrNameLst>
                                          <p:attrName>ppt_x</p:attrName>
                                        </p:attrNameLst>
                                      </p:cBhvr>
                                      <p:tavLst>
                                        <p:tav tm="0">
                                          <p:val>
                                            <p:strVal val="0-#ppt_w/2"/>
                                          </p:val>
                                        </p:tav>
                                        <p:tav tm="100000">
                                          <p:val>
                                            <p:strVal val="#ppt_x"/>
                                          </p:val>
                                        </p:tav>
                                      </p:tavLst>
                                    </p:anim>
                                    <p:anim calcmode="lin" valueType="num">
                                      <p:cBhvr>
                                        <p:cTn id="57" dur="1000" fill="hold"/>
                                        <p:tgtEl>
                                          <p:spTgt spid="14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grpId="0" nodeType="clickEffect">
                                  <p:stCondLst>
                                    <p:cond delay="0"/>
                                  </p:stCondLst>
                                  <p:iterate>
                                    <p:tmAbs val="0"/>
                                  </p:iterate>
                                  <p:childTnLst>
                                    <p:set>
                                      <p:cBhvr>
                                        <p:cTn id="61" fill="hold"/>
                                        <p:tgtEl>
                                          <p:spTgt spid="143">
                                            <p:txEl>
                                              <p:pRg st="6" end="6"/>
                                            </p:txEl>
                                          </p:spTgt>
                                        </p:tgtEl>
                                        <p:attrNameLst>
                                          <p:attrName>style.visibility</p:attrName>
                                        </p:attrNameLst>
                                      </p:cBhvr>
                                      <p:to>
                                        <p:strVal val="visible"/>
                                      </p:to>
                                    </p:set>
                                    <p:anim calcmode="lin" valueType="num">
                                      <p:cBhvr>
                                        <p:cTn id="62" dur="1000" fill="hold"/>
                                        <p:tgtEl>
                                          <p:spTgt spid="143">
                                            <p:txEl>
                                              <p:pRg st="6" end="6"/>
                                            </p:txEl>
                                          </p:spTgt>
                                        </p:tgtEl>
                                        <p:attrNameLst>
                                          <p:attrName>ppt_x</p:attrName>
                                        </p:attrNameLst>
                                      </p:cBhvr>
                                      <p:tavLst>
                                        <p:tav tm="0">
                                          <p:val>
                                            <p:strVal val="0-#ppt_w/2"/>
                                          </p:val>
                                        </p:tav>
                                        <p:tav tm="100000">
                                          <p:val>
                                            <p:strVal val="#ppt_x"/>
                                          </p:val>
                                        </p:tav>
                                      </p:tavLst>
                                    </p:anim>
                                    <p:anim calcmode="lin" valueType="num">
                                      <p:cBhvr>
                                        <p:cTn id="63" dur="1000" fill="hold"/>
                                        <p:tgtEl>
                                          <p:spTgt spid="14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grpId="0" nodeType="clickEffect">
                                  <p:stCondLst>
                                    <p:cond delay="0"/>
                                  </p:stCondLst>
                                  <p:iterate>
                                    <p:tmAbs val="0"/>
                                  </p:iterate>
                                  <p:childTnLst>
                                    <p:set>
                                      <p:cBhvr>
                                        <p:cTn id="67" fill="hold"/>
                                        <p:tgtEl>
                                          <p:spTgt spid="143">
                                            <p:txEl>
                                              <p:pRg st="7" end="7"/>
                                            </p:txEl>
                                          </p:spTgt>
                                        </p:tgtEl>
                                        <p:attrNameLst>
                                          <p:attrName>style.visibility</p:attrName>
                                        </p:attrNameLst>
                                      </p:cBhvr>
                                      <p:to>
                                        <p:strVal val="visible"/>
                                      </p:to>
                                    </p:set>
                                    <p:anim calcmode="lin" valueType="num">
                                      <p:cBhvr>
                                        <p:cTn id="68" dur="1000" fill="hold"/>
                                        <p:tgtEl>
                                          <p:spTgt spid="143">
                                            <p:txEl>
                                              <p:pRg st="7" end="7"/>
                                            </p:txEl>
                                          </p:spTgt>
                                        </p:tgtEl>
                                        <p:attrNameLst>
                                          <p:attrName>ppt_x</p:attrName>
                                        </p:attrNameLst>
                                      </p:cBhvr>
                                      <p:tavLst>
                                        <p:tav tm="0">
                                          <p:val>
                                            <p:strVal val="0-#ppt_w/2"/>
                                          </p:val>
                                        </p:tav>
                                        <p:tav tm="100000">
                                          <p:val>
                                            <p:strVal val="#ppt_x"/>
                                          </p:val>
                                        </p:tav>
                                      </p:tavLst>
                                    </p:anim>
                                    <p:anim calcmode="lin" valueType="num">
                                      <p:cBhvr>
                                        <p:cTn id="69" dur="1000" fill="hold"/>
                                        <p:tgtEl>
                                          <p:spTgt spid="14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8" fill="hold" grpId="0" nodeType="clickEffect">
                                  <p:stCondLst>
                                    <p:cond delay="0"/>
                                  </p:stCondLst>
                                  <p:iterate>
                                    <p:tmAbs val="0"/>
                                  </p:iterate>
                                  <p:childTnLst>
                                    <p:set>
                                      <p:cBhvr>
                                        <p:cTn id="73" fill="hold"/>
                                        <p:tgtEl>
                                          <p:spTgt spid="143">
                                            <p:txEl>
                                              <p:pRg st="8" end="8"/>
                                            </p:txEl>
                                          </p:spTgt>
                                        </p:tgtEl>
                                        <p:attrNameLst>
                                          <p:attrName>style.visibility</p:attrName>
                                        </p:attrNameLst>
                                      </p:cBhvr>
                                      <p:to>
                                        <p:strVal val="visible"/>
                                      </p:to>
                                    </p:set>
                                    <p:anim calcmode="lin" valueType="num">
                                      <p:cBhvr>
                                        <p:cTn id="74" dur="1000" fill="hold"/>
                                        <p:tgtEl>
                                          <p:spTgt spid="143">
                                            <p:txEl>
                                              <p:pRg st="8" end="8"/>
                                            </p:txEl>
                                          </p:spTgt>
                                        </p:tgtEl>
                                        <p:attrNameLst>
                                          <p:attrName>ppt_x</p:attrName>
                                        </p:attrNameLst>
                                      </p:cBhvr>
                                      <p:tavLst>
                                        <p:tav tm="0">
                                          <p:val>
                                            <p:strVal val="0-#ppt_w/2"/>
                                          </p:val>
                                        </p:tav>
                                        <p:tav tm="100000">
                                          <p:val>
                                            <p:strVal val="#ppt_x"/>
                                          </p:val>
                                        </p:tav>
                                      </p:tavLst>
                                    </p:anim>
                                    <p:anim calcmode="lin" valueType="num">
                                      <p:cBhvr>
                                        <p:cTn id="75" dur="1000" fill="hold"/>
                                        <p:tgtEl>
                                          <p:spTgt spid="14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fill="hold" grpId="0" nodeType="clickEffect">
                                  <p:stCondLst>
                                    <p:cond delay="0"/>
                                  </p:stCondLst>
                                  <p:iterate>
                                    <p:tmAbs val="0"/>
                                  </p:iterate>
                                  <p:childTnLst>
                                    <p:set>
                                      <p:cBhvr>
                                        <p:cTn id="79" fill="hold"/>
                                        <p:tgtEl>
                                          <p:spTgt spid="143">
                                            <p:txEl>
                                              <p:pRg st="9" end="9"/>
                                            </p:txEl>
                                          </p:spTgt>
                                        </p:tgtEl>
                                        <p:attrNameLst>
                                          <p:attrName>style.visibility</p:attrName>
                                        </p:attrNameLst>
                                      </p:cBhvr>
                                      <p:to>
                                        <p:strVal val="visible"/>
                                      </p:to>
                                    </p:set>
                                    <p:anim calcmode="lin" valueType="num">
                                      <p:cBhvr>
                                        <p:cTn id="80" dur="1000" fill="hold"/>
                                        <p:tgtEl>
                                          <p:spTgt spid="143">
                                            <p:txEl>
                                              <p:pRg st="9" end="9"/>
                                            </p:txEl>
                                          </p:spTgt>
                                        </p:tgtEl>
                                        <p:attrNameLst>
                                          <p:attrName>ppt_x</p:attrName>
                                        </p:attrNameLst>
                                      </p:cBhvr>
                                      <p:tavLst>
                                        <p:tav tm="0">
                                          <p:val>
                                            <p:strVal val="0-#ppt_w/2"/>
                                          </p:val>
                                        </p:tav>
                                        <p:tav tm="100000">
                                          <p:val>
                                            <p:strVal val="#ppt_x"/>
                                          </p:val>
                                        </p:tav>
                                      </p:tavLst>
                                    </p:anim>
                                    <p:anim calcmode="lin" valueType="num">
                                      <p:cBhvr>
                                        <p:cTn id="81" dur="1000" fill="hold"/>
                                        <p:tgtEl>
                                          <p:spTgt spid="14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8" fill="hold" grpId="0" nodeType="clickEffect">
                                  <p:stCondLst>
                                    <p:cond delay="0"/>
                                  </p:stCondLst>
                                  <p:iterate>
                                    <p:tmAbs val="0"/>
                                  </p:iterate>
                                  <p:childTnLst>
                                    <p:set>
                                      <p:cBhvr>
                                        <p:cTn id="85" fill="hold"/>
                                        <p:tgtEl>
                                          <p:spTgt spid="143">
                                            <p:txEl>
                                              <p:pRg st="10" end="10"/>
                                            </p:txEl>
                                          </p:spTgt>
                                        </p:tgtEl>
                                        <p:attrNameLst>
                                          <p:attrName>style.visibility</p:attrName>
                                        </p:attrNameLst>
                                      </p:cBhvr>
                                      <p:to>
                                        <p:strVal val="visible"/>
                                      </p:to>
                                    </p:set>
                                    <p:anim calcmode="lin" valueType="num">
                                      <p:cBhvr>
                                        <p:cTn id="86" dur="1000" fill="hold"/>
                                        <p:tgtEl>
                                          <p:spTgt spid="143">
                                            <p:txEl>
                                              <p:pRg st="10" end="10"/>
                                            </p:txEl>
                                          </p:spTgt>
                                        </p:tgtEl>
                                        <p:attrNameLst>
                                          <p:attrName>ppt_x</p:attrName>
                                        </p:attrNameLst>
                                      </p:cBhvr>
                                      <p:tavLst>
                                        <p:tav tm="0">
                                          <p:val>
                                            <p:strVal val="0-#ppt_w/2"/>
                                          </p:val>
                                        </p:tav>
                                        <p:tav tm="100000">
                                          <p:val>
                                            <p:strVal val="#ppt_x"/>
                                          </p:val>
                                        </p:tav>
                                      </p:tavLst>
                                    </p:anim>
                                    <p:anim calcmode="lin" valueType="num">
                                      <p:cBhvr>
                                        <p:cTn id="87" dur="1000" fill="hold"/>
                                        <p:tgtEl>
                                          <p:spTgt spid="14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8" fill="hold" grpId="0" nodeType="clickEffect">
                                  <p:stCondLst>
                                    <p:cond delay="0"/>
                                  </p:stCondLst>
                                  <p:iterate>
                                    <p:tmAbs val="0"/>
                                  </p:iterate>
                                  <p:childTnLst>
                                    <p:set>
                                      <p:cBhvr>
                                        <p:cTn id="91" fill="hold"/>
                                        <p:tgtEl>
                                          <p:spTgt spid="143">
                                            <p:txEl>
                                              <p:pRg st="11" end="11"/>
                                            </p:txEl>
                                          </p:spTgt>
                                        </p:tgtEl>
                                        <p:attrNameLst>
                                          <p:attrName>style.visibility</p:attrName>
                                        </p:attrNameLst>
                                      </p:cBhvr>
                                      <p:to>
                                        <p:strVal val="visible"/>
                                      </p:to>
                                    </p:set>
                                    <p:anim calcmode="lin" valueType="num">
                                      <p:cBhvr>
                                        <p:cTn id="92" dur="1000" fill="hold"/>
                                        <p:tgtEl>
                                          <p:spTgt spid="143">
                                            <p:txEl>
                                              <p:pRg st="11" end="11"/>
                                            </p:txEl>
                                          </p:spTgt>
                                        </p:tgtEl>
                                        <p:attrNameLst>
                                          <p:attrName>ppt_x</p:attrName>
                                        </p:attrNameLst>
                                      </p:cBhvr>
                                      <p:tavLst>
                                        <p:tav tm="0">
                                          <p:val>
                                            <p:strVal val="0-#ppt_w/2"/>
                                          </p:val>
                                        </p:tav>
                                        <p:tav tm="100000">
                                          <p:val>
                                            <p:strVal val="#ppt_x"/>
                                          </p:val>
                                        </p:tav>
                                      </p:tavLst>
                                    </p:anim>
                                    <p:anim calcmode="lin" valueType="num">
                                      <p:cBhvr>
                                        <p:cTn id="93" dur="1000" fill="hold"/>
                                        <p:tgtEl>
                                          <p:spTgt spid="14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8" fill="hold" grpId="0" nodeType="clickEffect">
                                  <p:stCondLst>
                                    <p:cond delay="0"/>
                                  </p:stCondLst>
                                  <p:iterate>
                                    <p:tmAbs val="0"/>
                                  </p:iterate>
                                  <p:childTnLst>
                                    <p:set>
                                      <p:cBhvr>
                                        <p:cTn id="97" fill="hold"/>
                                        <p:tgtEl>
                                          <p:spTgt spid="143">
                                            <p:txEl>
                                              <p:pRg st="12" end="12"/>
                                            </p:txEl>
                                          </p:spTgt>
                                        </p:tgtEl>
                                        <p:attrNameLst>
                                          <p:attrName>style.visibility</p:attrName>
                                        </p:attrNameLst>
                                      </p:cBhvr>
                                      <p:to>
                                        <p:strVal val="visible"/>
                                      </p:to>
                                    </p:set>
                                    <p:anim calcmode="lin" valueType="num">
                                      <p:cBhvr>
                                        <p:cTn id="98" dur="1000" fill="hold"/>
                                        <p:tgtEl>
                                          <p:spTgt spid="143">
                                            <p:txEl>
                                              <p:pRg st="12" end="12"/>
                                            </p:txEl>
                                          </p:spTgt>
                                        </p:tgtEl>
                                        <p:attrNameLst>
                                          <p:attrName>ppt_x</p:attrName>
                                        </p:attrNameLst>
                                      </p:cBhvr>
                                      <p:tavLst>
                                        <p:tav tm="0">
                                          <p:val>
                                            <p:strVal val="0-#ppt_w/2"/>
                                          </p:val>
                                        </p:tav>
                                        <p:tav tm="100000">
                                          <p:val>
                                            <p:strVal val="#ppt_x"/>
                                          </p:val>
                                        </p:tav>
                                      </p:tavLst>
                                    </p:anim>
                                    <p:anim calcmode="lin" valueType="num">
                                      <p:cBhvr>
                                        <p:cTn id="99" dur="1000" fill="hold"/>
                                        <p:tgtEl>
                                          <p:spTgt spid="143">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build="p" bldLvl="5" animBg="1" advAuto="0"/>
      <p:bldP spid="150" grpId="0" build="p" bldLvl="5"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p:cNvSpPr>
          <p:nvPr>
            <p:ph type="body" idx="1"/>
          </p:nvPr>
        </p:nvSpPr>
        <p:spPr>
          <a:xfrm>
            <a:off x="1206500" y="2324100"/>
            <a:ext cx="10388600" cy="6807200"/>
          </a:xfrm>
          <a:prstGeom prst="rect">
            <a:avLst/>
          </a:prstGeom>
        </p:spPr>
        <p:txBody>
          <a:bodyPr>
            <a:normAutofit lnSpcReduction="10000"/>
          </a:bodyPr>
          <a:lstStyle/>
          <a:p>
            <a:pPr defTabSz="514095">
              <a:spcBef>
                <a:spcPts val="1400"/>
              </a:spcBef>
              <a:defRPr sz="3520" b="1">
                <a:solidFill>
                  <a:srgbClr val="006641"/>
                </a:solidFill>
              </a:defRPr>
            </a:pPr>
            <a:r>
              <a:rPr dirty="0">
                <a:solidFill>
                  <a:srgbClr val="34F933"/>
                </a:solidFill>
              </a:rPr>
              <a:t>Cardiovascular Endurance </a:t>
            </a:r>
            <a:br>
              <a:rPr lang="en-GB" dirty="0">
                <a:solidFill>
                  <a:srgbClr val="34F933"/>
                </a:solidFill>
              </a:rPr>
            </a:br>
            <a:r>
              <a:rPr dirty="0">
                <a:solidFill>
                  <a:srgbClr val="34F933"/>
                </a:solidFill>
              </a:rPr>
              <a:t>(Aerobic Fitness</a:t>
            </a:r>
            <a:r>
              <a:rPr lang="en-US" dirty="0">
                <a:solidFill>
                  <a:srgbClr val="34F933"/>
                </a:solidFill>
              </a:rPr>
              <a:t> or Stamina</a:t>
            </a:r>
            <a:r>
              <a:rPr dirty="0">
                <a:solidFill>
                  <a:srgbClr val="34F933"/>
                </a:solidFill>
              </a:rPr>
              <a:t>)</a:t>
            </a:r>
          </a:p>
          <a:p>
            <a:pPr algn="ctr" defTabSz="514095">
              <a:spcBef>
                <a:spcPts val="1400"/>
              </a:spcBef>
              <a:defRPr sz="3520" b="1" i="1">
                <a:solidFill>
                  <a:srgbClr val="006641"/>
                </a:solidFill>
              </a:defRPr>
            </a:pPr>
            <a:r>
              <a:rPr dirty="0">
                <a:solidFill>
                  <a:srgbClr val="34F933"/>
                </a:solidFill>
              </a:rPr>
              <a:t>“The ability to perform for a long period of time”</a:t>
            </a:r>
            <a:r>
              <a:rPr dirty="0"/>
              <a:t> </a:t>
            </a:r>
          </a:p>
          <a:p>
            <a:pPr defTabSz="514095">
              <a:spcBef>
                <a:spcPts val="1400"/>
              </a:spcBef>
              <a:defRPr sz="3520" b="1"/>
            </a:pPr>
            <a:r>
              <a:rPr dirty="0"/>
              <a:t>Explanation</a:t>
            </a:r>
          </a:p>
          <a:p>
            <a:pPr marL="434622" indent="-434622" defTabSz="514095">
              <a:spcBef>
                <a:spcPts val="1400"/>
              </a:spcBef>
              <a:buClr>
                <a:srgbClr val="34F933"/>
              </a:buClr>
              <a:buSzPct val="132000"/>
              <a:buChar char="•"/>
              <a:defRPr sz="3520"/>
            </a:pPr>
            <a:r>
              <a:rPr dirty="0"/>
              <a:t>Cardiovascular refers to the </a:t>
            </a:r>
            <a:r>
              <a:rPr b="1" dirty="0">
                <a:solidFill>
                  <a:srgbClr val="34F933"/>
                </a:solidFill>
              </a:rPr>
              <a:t>heart</a:t>
            </a:r>
            <a:r>
              <a:rPr dirty="0"/>
              <a:t> and </a:t>
            </a:r>
            <a:br>
              <a:rPr dirty="0"/>
            </a:br>
            <a:r>
              <a:rPr dirty="0"/>
              <a:t>the </a:t>
            </a:r>
            <a:r>
              <a:rPr b="1" dirty="0">
                <a:solidFill>
                  <a:srgbClr val="34F933"/>
                </a:solidFill>
              </a:rPr>
              <a:t>circulatory system</a:t>
            </a:r>
            <a:r>
              <a:rPr dirty="0"/>
              <a:t> (blood vessels) </a:t>
            </a:r>
          </a:p>
          <a:p>
            <a:pPr marL="434622" indent="-434622" defTabSz="514095">
              <a:spcBef>
                <a:spcPts val="1400"/>
              </a:spcBef>
              <a:buClr>
                <a:srgbClr val="34F933"/>
              </a:buClr>
              <a:buSzPct val="132000"/>
              <a:buChar char="•"/>
              <a:defRPr sz="3520"/>
            </a:pPr>
            <a:r>
              <a:rPr dirty="0"/>
              <a:t>This is determined by the body’s ability </a:t>
            </a:r>
            <a:br>
              <a:rPr dirty="0"/>
            </a:br>
            <a:r>
              <a:rPr dirty="0"/>
              <a:t>to </a:t>
            </a:r>
            <a:r>
              <a:rPr b="1" dirty="0">
                <a:solidFill>
                  <a:srgbClr val="34F933"/>
                </a:solidFill>
              </a:rPr>
              <a:t>take in oxygen</a:t>
            </a:r>
            <a:r>
              <a:rPr dirty="0"/>
              <a:t> and </a:t>
            </a:r>
            <a:r>
              <a:rPr b="1" dirty="0">
                <a:solidFill>
                  <a:srgbClr val="34F933"/>
                </a:solidFill>
              </a:rPr>
              <a:t>deliver</a:t>
            </a:r>
            <a:r>
              <a:rPr dirty="0"/>
              <a:t> it to the </a:t>
            </a:r>
            <a:r>
              <a:rPr b="1" dirty="0">
                <a:solidFill>
                  <a:srgbClr val="34F933"/>
                </a:solidFill>
              </a:rPr>
              <a:t>working muscles</a:t>
            </a:r>
            <a:r>
              <a:rPr dirty="0"/>
              <a:t> efficiently.</a:t>
            </a:r>
          </a:p>
          <a:p>
            <a:pPr marL="434622" indent="-434622" defTabSz="514095">
              <a:spcBef>
                <a:spcPts val="1400"/>
              </a:spcBef>
              <a:buClr>
                <a:srgbClr val="34F933"/>
              </a:buClr>
              <a:buSzPct val="132000"/>
              <a:buChar char="•"/>
              <a:defRPr sz="3520"/>
            </a:pPr>
            <a:r>
              <a:rPr dirty="0"/>
              <a:t>Good cardiovascular endurance is </a:t>
            </a:r>
            <a:br>
              <a:rPr dirty="0"/>
            </a:br>
            <a:r>
              <a:rPr dirty="0"/>
              <a:t>needed for: </a:t>
            </a:r>
            <a:r>
              <a:rPr b="1" dirty="0">
                <a:solidFill>
                  <a:srgbClr val="34F933"/>
                </a:solidFill>
              </a:rPr>
              <a:t>Marathon running</a:t>
            </a:r>
            <a:r>
              <a:rPr dirty="0"/>
              <a:t>, </a:t>
            </a:r>
            <a:r>
              <a:rPr b="1" dirty="0">
                <a:solidFill>
                  <a:srgbClr val="34F933"/>
                </a:solidFill>
              </a:rPr>
              <a:t>swimming</a:t>
            </a:r>
            <a:r>
              <a:rPr dirty="0"/>
              <a:t> (long distance), </a:t>
            </a:r>
            <a:r>
              <a:rPr b="1" dirty="0">
                <a:solidFill>
                  <a:srgbClr val="34F933"/>
                </a:solidFill>
              </a:rPr>
              <a:t>cycling</a:t>
            </a:r>
            <a:r>
              <a:rPr dirty="0"/>
              <a:t> (long distance).</a:t>
            </a:r>
          </a:p>
        </p:txBody>
      </p:sp>
      <p:pic>
        <p:nvPicPr>
          <p:cNvPr id="154" name="Cyclist - Velodrome edit 1.png"/>
          <p:cNvPicPr>
            <a:picLocks noChangeAspect="1"/>
          </p:cNvPicPr>
          <p:nvPr/>
        </p:nvPicPr>
        <p:blipFill>
          <a:blip r:embed="rId2"/>
          <a:stretch>
            <a:fillRect/>
          </a:stretch>
        </p:blipFill>
        <p:spPr>
          <a:xfrm>
            <a:off x="10712325" y="3409949"/>
            <a:ext cx="3090336" cy="4635501"/>
          </a:xfrm>
          <a:prstGeom prst="rect">
            <a:avLst/>
          </a:prstGeom>
          <a:ln w="12700">
            <a:miter lim="400000"/>
          </a:ln>
        </p:spPr>
      </p:pic>
      <p:sp>
        <p:nvSpPr>
          <p:cNvPr id="155" name="Shape 155"/>
          <p:cNvSpPr>
            <a:spLocks noGrp="1"/>
          </p:cNvSpPr>
          <p:nvPr>
            <p:ph type="title" idx="4294967295"/>
          </p:nvPr>
        </p:nvSpPr>
        <p:spPr>
          <a:xfrm>
            <a:off x="2963477" y="752994"/>
            <a:ext cx="8686801" cy="762001"/>
          </a:xfrm>
          <a:prstGeom prst="rect">
            <a:avLst/>
          </a:prstGeom>
        </p:spPr>
        <p:txBody>
          <a:bodyPr>
            <a:normAutofit fontScale="90000"/>
          </a:bodyPr>
          <a:lstStyle>
            <a:lvl1pPr defTabSz="578358">
              <a:defRPr sz="4554">
                <a:solidFill>
                  <a:srgbClr val="010101"/>
                </a:solidFill>
                <a:effectLst>
                  <a:outerShdw dist="46066" dir="2700000" rotWithShape="0">
                    <a:srgbClr val="000000">
                      <a:alpha val="33333"/>
                    </a:srgbClr>
                  </a:outerShdw>
                </a:effectLst>
              </a:defRPr>
            </a:lvl1pPr>
          </a:lstStyle>
          <a:p>
            <a:r>
              <a:rPr dirty="0"/>
              <a:t>Cardiovascular Endurance</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153">
                                            <p:bg/>
                                          </p:spTgt>
                                        </p:tgtEl>
                                        <p:attrNameLst>
                                          <p:attrName>style.visibility</p:attrName>
                                        </p:attrNameLst>
                                      </p:cBhvr>
                                      <p:to>
                                        <p:strVal val="visible"/>
                                      </p:to>
                                    </p:set>
                                    <p:anim calcmode="lin" valueType="num">
                                      <p:cBhvr>
                                        <p:cTn id="7" dur="1000" fill="hold"/>
                                        <p:tgtEl>
                                          <p:spTgt spid="153">
                                            <p:bg/>
                                          </p:spTgt>
                                        </p:tgtEl>
                                        <p:attrNameLst>
                                          <p:attrName>ppt_x</p:attrName>
                                        </p:attrNameLst>
                                      </p:cBhvr>
                                      <p:tavLst>
                                        <p:tav tm="0">
                                          <p:val>
                                            <p:strVal val="0-#ppt_w/2"/>
                                          </p:val>
                                        </p:tav>
                                        <p:tav tm="100000">
                                          <p:val>
                                            <p:strVal val="#ppt_x"/>
                                          </p:val>
                                        </p:tav>
                                      </p:tavLst>
                                    </p:anim>
                                    <p:anim calcmode="lin" valueType="num">
                                      <p:cBhvr>
                                        <p:cTn id="8" dur="1000" fill="hold"/>
                                        <p:tgtEl>
                                          <p:spTgt spid="153">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153">
                                            <p:txEl>
                                              <p:pRg st="0" end="0"/>
                                            </p:txEl>
                                          </p:spTgt>
                                        </p:tgtEl>
                                        <p:attrNameLst>
                                          <p:attrName>style.visibility</p:attrName>
                                        </p:attrNameLst>
                                      </p:cBhvr>
                                      <p:to>
                                        <p:strVal val="visible"/>
                                      </p:to>
                                    </p:set>
                                    <p:anim calcmode="lin" valueType="num">
                                      <p:cBhvr>
                                        <p:cTn id="11" dur="1000" fill="hold"/>
                                        <p:tgtEl>
                                          <p:spTgt spid="153">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5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153">
                                            <p:txEl>
                                              <p:pRg st="1" end="1"/>
                                            </p:txEl>
                                          </p:spTgt>
                                        </p:tgtEl>
                                        <p:attrNameLst>
                                          <p:attrName>style.visibility</p:attrName>
                                        </p:attrNameLst>
                                      </p:cBhvr>
                                      <p:to>
                                        <p:strVal val="visible"/>
                                      </p:to>
                                    </p:set>
                                    <p:anim calcmode="lin" valueType="num">
                                      <p:cBhvr>
                                        <p:cTn id="17" dur="1000" fill="hold"/>
                                        <p:tgtEl>
                                          <p:spTgt spid="153">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5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153">
                                            <p:txEl>
                                              <p:pRg st="2" end="2"/>
                                            </p:txEl>
                                          </p:spTgt>
                                        </p:tgtEl>
                                        <p:attrNameLst>
                                          <p:attrName>style.visibility</p:attrName>
                                        </p:attrNameLst>
                                      </p:cBhvr>
                                      <p:to>
                                        <p:strVal val="visible"/>
                                      </p:to>
                                    </p:set>
                                    <p:anim calcmode="lin" valueType="num">
                                      <p:cBhvr>
                                        <p:cTn id="23" dur="1000" fill="hold"/>
                                        <p:tgtEl>
                                          <p:spTgt spid="153">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15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153">
                                            <p:txEl>
                                              <p:pRg st="3" end="3"/>
                                            </p:txEl>
                                          </p:spTgt>
                                        </p:tgtEl>
                                        <p:attrNameLst>
                                          <p:attrName>style.visibility</p:attrName>
                                        </p:attrNameLst>
                                      </p:cBhvr>
                                      <p:to>
                                        <p:strVal val="visible"/>
                                      </p:to>
                                    </p:set>
                                    <p:anim calcmode="lin" valueType="num">
                                      <p:cBhvr>
                                        <p:cTn id="29" dur="1000" fill="hold"/>
                                        <p:tgtEl>
                                          <p:spTgt spid="153">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15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153">
                                            <p:txEl>
                                              <p:pRg st="4" end="4"/>
                                            </p:txEl>
                                          </p:spTgt>
                                        </p:tgtEl>
                                        <p:attrNameLst>
                                          <p:attrName>style.visibility</p:attrName>
                                        </p:attrNameLst>
                                      </p:cBhvr>
                                      <p:to>
                                        <p:strVal val="visible"/>
                                      </p:to>
                                    </p:set>
                                    <p:anim calcmode="lin" valueType="num">
                                      <p:cBhvr>
                                        <p:cTn id="35" dur="1000" fill="hold"/>
                                        <p:tgtEl>
                                          <p:spTgt spid="153">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15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153">
                                            <p:txEl>
                                              <p:pRg st="5" end="5"/>
                                            </p:txEl>
                                          </p:spTgt>
                                        </p:tgtEl>
                                        <p:attrNameLst>
                                          <p:attrName>style.visibility</p:attrName>
                                        </p:attrNameLst>
                                      </p:cBhvr>
                                      <p:to>
                                        <p:strVal val="visible"/>
                                      </p:to>
                                    </p:set>
                                    <p:anim calcmode="lin" valueType="num">
                                      <p:cBhvr>
                                        <p:cTn id="41" dur="1000" fill="hold"/>
                                        <p:tgtEl>
                                          <p:spTgt spid="153">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15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build="p" bldLvl="5"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p:cNvSpPr>
          <p:nvPr>
            <p:ph type="body" idx="1"/>
          </p:nvPr>
        </p:nvSpPr>
        <p:spPr>
          <a:xfrm>
            <a:off x="1219200" y="2324100"/>
            <a:ext cx="9906000" cy="6807200"/>
          </a:xfrm>
          <a:prstGeom prst="rect">
            <a:avLst/>
          </a:prstGeom>
        </p:spPr>
        <p:txBody>
          <a:bodyPr>
            <a:normAutofit fontScale="92500" lnSpcReduction="10000"/>
          </a:bodyPr>
          <a:lstStyle/>
          <a:p>
            <a:pPr defTabSz="443991">
              <a:spcBef>
                <a:spcPts val="1200"/>
              </a:spcBef>
              <a:defRPr sz="3040"/>
            </a:pPr>
            <a:r>
              <a:rPr b="1" dirty="0">
                <a:solidFill>
                  <a:srgbClr val="34F933"/>
                </a:solidFill>
              </a:rPr>
              <a:t>Cardio-Vascular Endurance (Aerobic Fitness</a:t>
            </a:r>
            <a:r>
              <a:rPr lang="en-US" b="1" dirty="0">
                <a:solidFill>
                  <a:srgbClr val="34F933"/>
                </a:solidFill>
              </a:rPr>
              <a:t> or Stamina</a:t>
            </a:r>
            <a:r>
              <a:rPr b="1" dirty="0">
                <a:solidFill>
                  <a:srgbClr val="34F933"/>
                </a:solidFill>
              </a:rPr>
              <a:t>)</a:t>
            </a:r>
          </a:p>
          <a:p>
            <a:pPr defTabSz="443991">
              <a:spcBef>
                <a:spcPts val="1200"/>
              </a:spcBef>
              <a:defRPr sz="3040"/>
            </a:pPr>
            <a:r>
              <a:rPr b="1" dirty="0"/>
              <a:t>Measurement</a:t>
            </a:r>
            <a:endParaRPr b="1" dirty="0">
              <a:solidFill>
                <a:srgbClr val="009949"/>
              </a:solidFill>
            </a:endParaRPr>
          </a:p>
          <a:p>
            <a:pPr defTabSz="443991">
              <a:spcBef>
                <a:spcPts val="1200"/>
              </a:spcBef>
              <a:defRPr sz="3040"/>
            </a:pPr>
            <a:r>
              <a:rPr b="1" dirty="0">
                <a:solidFill>
                  <a:srgbClr val="34F933"/>
                </a:solidFill>
              </a:rPr>
              <a:t>Multi-stage fitness test </a:t>
            </a:r>
            <a:r>
              <a:rPr dirty="0"/>
              <a:t>-  a distance of 20m is measured out and participants must run shuttles over this distance. A track is played and the athletes must reach the end of the shuttle by the time it bleeps.  </a:t>
            </a:r>
            <a:br>
              <a:rPr dirty="0"/>
            </a:br>
            <a:r>
              <a:rPr dirty="0"/>
              <a:t>As the levels increase the time between the bleep decreases and participants must increase their speed</a:t>
            </a:r>
            <a:r>
              <a:rPr lang="en-GB" dirty="0"/>
              <a:t> until they are no longer able to keep up.</a:t>
            </a:r>
            <a:r>
              <a:rPr dirty="0"/>
              <a:t> This test is a good predictor of VO2 Max.</a:t>
            </a:r>
          </a:p>
          <a:p>
            <a:pPr defTabSz="443991">
              <a:spcBef>
                <a:spcPts val="1200"/>
              </a:spcBef>
              <a:defRPr sz="3040"/>
            </a:pPr>
            <a:r>
              <a:rPr b="1" dirty="0">
                <a:solidFill>
                  <a:srgbClr val="34F933"/>
                </a:solidFill>
              </a:rPr>
              <a:t>12 Minute Cooper Run</a:t>
            </a:r>
            <a:r>
              <a:rPr b="1" dirty="0">
                <a:solidFill>
                  <a:srgbClr val="009949"/>
                </a:solidFill>
              </a:rPr>
              <a:t> </a:t>
            </a:r>
            <a:r>
              <a:rPr dirty="0"/>
              <a:t>- A track of a known distance is created. The subject then runs around the track for 12 minutes at a pace they can sustain for the amount of time. The amount of laps they complete is recorded and the distance covered calculated.</a:t>
            </a:r>
          </a:p>
        </p:txBody>
      </p:sp>
      <p:pic>
        <p:nvPicPr>
          <p:cNvPr id="158" name="Cyclist - Velodrome edit 1.png"/>
          <p:cNvPicPr>
            <a:picLocks noChangeAspect="1"/>
          </p:cNvPicPr>
          <p:nvPr/>
        </p:nvPicPr>
        <p:blipFill>
          <a:blip r:embed="rId2"/>
          <a:stretch>
            <a:fillRect/>
          </a:stretch>
        </p:blipFill>
        <p:spPr>
          <a:xfrm>
            <a:off x="10604948" y="2824719"/>
            <a:ext cx="3039537" cy="4559301"/>
          </a:xfrm>
          <a:prstGeom prst="rect">
            <a:avLst/>
          </a:prstGeom>
          <a:ln w="12700">
            <a:miter lim="400000"/>
          </a:ln>
        </p:spPr>
      </p:pic>
      <p:sp>
        <p:nvSpPr>
          <p:cNvPr id="159" name="Shape 159"/>
          <p:cNvSpPr>
            <a:spLocks noGrp="1"/>
          </p:cNvSpPr>
          <p:nvPr>
            <p:ph type="title" idx="4294967295"/>
          </p:nvPr>
        </p:nvSpPr>
        <p:spPr>
          <a:xfrm>
            <a:off x="2963477" y="777378"/>
            <a:ext cx="8686801" cy="762001"/>
          </a:xfrm>
          <a:prstGeom prst="rect">
            <a:avLst/>
          </a:prstGeom>
        </p:spPr>
        <p:txBody>
          <a:bodyPr>
            <a:normAutofit fontScale="90000"/>
          </a:bodyPr>
          <a:lstStyle>
            <a:lvl1pPr defTabSz="578358">
              <a:defRPr sz="4554">
                <a:effectLst>
                  <a:outerShdw dist="46066" dir="2700000" rotWithShape="0">
                    <a:srgbClr val="000000">
                      <a:alpha val="33333"/>
                    </a:srgbClr>
                  </a:outerShdw>
                </a:effectLst>
              </a:defRPr>
            </a:lvl1pPr>
          </a:lstStyle>
          <a:p>
            <a:r>
              <a:t>Cardiovascular Endurance</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157">
                                            <p:bg/>
                                          </p:spTgt>
                                        </p:tgtEl>
                                        <p:attrNameLst>
                                          <p:attrName>style.visibility</p:attrName>
                                        </p:attrNameLst>
                                      </p:cBhvr>
                                      <p:to>
                                        <p:strVal val="visible"/>
                                      </p:to>
                                    </p:set>
                                    <p:anim calcmode="lin" valueType="num">
                                      <p:cBhvr>
                                        <p:cTn id="7" dur="1000" fill="hold"/>
                                        <p:tgtEl>
                                          <p:spTgt spid="157">
                                            <p:bg/>
                                          </p:spTgt>
                                        </p:tgtEl>
                                        <p:attrNameLst>
                                          <p:attrName>ppt_x</p:attrName>
                                        </p:attrNameLst>
                                      </p:cBhvr>
                                      <p:tavLst>
                                        <p:tav tm="0">
                                          <p:val>
                                            <p:strVal val="0-#ppt_w/2"/>
                                          </p:val>
                                        </p:tav>
                                        <p:tav tm="100000">
                                          <p:val>
                                            <p:strVal val="#ppt_x"/>
                                          </p:val>
                                        </p:tav>
                                      </p:tavLst>
                                    </p:anim>
                                    <p:anim calcmode="lin" valueType="num">
                                      <p:cBhvr>
                                        <p:cTn id="8" dur="1000" fill="hold"/>
                                        <p:tgtEl>
                                          <p:spTgt spid="157">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157">
                                            <p:txEl>
                                              <p:pRg st="0" end="0"/>
                                            </p:txEl>
                                          </p:spTgt>
                                        </p:tgtEl>
                                        <p:attrNameLst>
                                          <p:attrName>style.visibility</p:attrName>
                                        </p:attrNameLst>
                                      </p:cBhvr>
                                      <p:to>
                                        <p:strVal val="visible"/>
                                      </p:to>
                                    </p:set>
                                    <p:anim calcmode="lin" valueType="num">
                                      <p:cBhvr>
                                        <p:cTn id="11" dur="1000" fill="hold"/>
                                        <p:tgtEl>
                                          <p:spTgt spid="157">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5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157">
                                            <p:txEl>
                                              <p:pRg st="1" end="1"/>
                                            </p:txEl>
                                          </p:spTgt>
                                        </p:tgtEl>
                                        <p:attrNameLst>
                                          <p:attrName>style.visibility</p:attrName>
                                        </p:attrNameLst>
                                      </p:cBhvr>
                                      <p:to>
                                        <p:strVal val="visible"/>
                                      </p:to>
                                    </p:set>
                                    <p:anim calcmode="lin" valueType="num">
                                      <p:cBhvr>
                                        <p:cTn id="17" dur="1000" fill="hold"/>
                                        <p:tgtEl>
                                          <p:spTgt spid="157">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5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157">
                                            <p:txEl>
                                              <p:pRg st="2" end="2"/>
                                            </p:txEl>
                                          </p:spTgt>
                                        </p:tgtEl>
                                        <p:attrNameLst>
                                          <p:attrName>style.visibility</p:attrName>
                                        </p:attrNameLst>
                                      </p:cBhvr>
                                      <p:to>
                                        <p:strVal val="visible"/>
                                      </p:to>
                                    </p:set>
                                    <p:anim calcmode="lin" valueType="num">
                                      <p:cBhvr>
                                        <p:cTn id="23" dur="1000" fill="hold"/>
                                        <p:tgtEl>
                                          <p:spTgt spid="157">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15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157">
                                            <p:txEl>
                                              <p:pRg st="3" end="3"/>
                                            </p:txEl>
                                          </p:spTgt>
                                        </p:tgtEl>
                                        <p:attrNameLst>
                                          <p:attrName>style.visibility</p:attrName>
                                        </p:attrNameLst>
                                      </p:cBhvr>
                                      <p:to>
                                        <p:strVal val="visible"/>
                                      </p:to>
                                    </p:set>
                                    <p:anim calcmode="lin" valueType="num">
                                      <p:cBhvr>
                                        <p:cTn id="29" dur="1000" fill="hold"/>
                                        <p:tgtEl>
                                          <p:spTgt spid="157">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15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p:cNvSpPr>
          <p:nvPr>
            <p:ph type="body" idx="1"/>
          </p:nvPr>
        </p:nvSpPr>
        <p:spPr>
          <a:prstGeom prst="rect">
            <a:avLst/>
          </a:prstGeom>
        </p:spPr>
        <p:txBody>
          <a:bodyPr>
            <a:normAutofit lnSpcReduction="10000"/>
          </a:bodyPr>
          <a:lstStyle/>
          <a:p>
            <a:pPr marL="0" indent="0">
              <a:buClrTx/>
              <a:buSzTx/>
              <a:buNone/>
              <a:defRPr b="1">
                <a:solidFill>
                  <a:srgbClr val="009949"/>
                </a:solidFill>
              </a:defRPr>
            </a:pPr>
            <a:r>
              <a:rPr>
                <a:solidFill>
                  <a:srgbClr val="34F933"/>
                </a:solidFill>
              </a:rPr>
              <a:t>Muscular Endurance</a:t>
            </a:r>
          </a:p>
          <a:p>
            <a:pPr marL="0" indent="0" algn="ctr">
              <a:buClrTx/>
              <a:buSzTx/>
              <a:buNone/>
              <a:defRPr b="1" i="1">
                <a:solidFill>
                  <a:srgbClr val="009949"/>
                </a:solidFill>
              </a:defRPr>
            </a:pPr>
            <a:r>
              <a:rPr>
                <a:solidFill>
                  <a:srgbClr val="34F933"/>
                </a:solidFill>
              </a:rPr>
              <a:t>“The ability for muscles to repeat contractions without tiring”</a:t>
            </a:r>
          </a:p>
          <a:p>
            <a:pPr marL="0" indent="0">
              <a:buClrTx/>
              <a:buSzTx/>
              <a:buNone/>
              <a:defRPr b="1"/>
            </a:pPr>
            <a:r>
              <a:t>Explanation</a:t>
            </a:r>
          </a:p>
          <a:p>
            <a:pPr marL="388620" indent="-388620">
              <a:buSzPct val="75000"/>
            </a:pPr>
            <a:r>
              <a:t>Being able to continue the </a:t>
            </a:r>
            <a:r>
              <a:rPr b="1">
                <a:solidFill>
                  <a:srgbClr val="34F933"/>
                </a:solidFill>
              </a:rPr>
              <a:t>muscle contracting</a:t>
            </a:r>
            <a:r>
              <a:t> over </a:t>
            </a:r>
            <a:r>
              <a:rPr b="1">
                <a:solidFill>
                  <a:srgbClr val="34F933"/>
                </a:solidFill>
              </a:rPr>
              <a:t>prolonged periods of time </a:t>
            </a:r>
            <a:r>
              <a:t>can result in a build up of lactic acid and energy stores depleting. </a:t>
            </a:r>
          </a:p>
          <a:p>
            <a:pPr marL="388620" indent="-388620">
              <a:buSzPct val="75000"/>
            </a:pPr>
            <a:r>
              <a:t>The fitter the person the longer they can </a:t>
            </a:r>
            <a:br/>
            <a:r>
              <a:rPr b="1">
                <a:solidFill>
                  <a:srgbClr val="34F933"/>
                </a:solidFill>
              </a:rPr>
              <a:t>offset lactic acid build up</a:t>
            </a:r>
            <a:r>
              <a:t>.</a:t>
            </a:r>
          </a:p>
          <a:p>
            <a:pPr marL="388620" indent="-388620">
              <a:buSzPct val="75000"/>
            </a:pPr>
            <a:r>
              <a:t>Good muscular endurance is needed for: </a:t>
            </a:r>
            <a:br/>
            <a:r>
              <a:rPr b="1">
                <a:solidFill>
                  <a:srgbClr val="34F933"/>
                </a:solidFill>
              </a:rPr>
              <a:t>rowing, swimming and cycling </a:t>
            </a:r>
            <a:r>
              <a:t>(long distance).</a:t>
            </a:r>
          </a:p>
        </p:txBody>
      </p:sp>
      <p:sp>
        <p:nvSpPr>
          <p:cNvPr id="162" name="Shape 162"/>
          <p:cNvSpPr>
            <a:spLocks noGrp="1"/>
          </p:cNvSpPr>
          <p:nvPr>
            <p:ph type="title" idx="4294967295"/>
          </p:nvPr>
        </p:nvSpPr>
        <p:spPr>
          <a:xfrm>
            <a:off x="2963477" y="771762"/>
            <a:ext cx="8686801" cy="762001"/>
          </a:xfrm>
          <a:prstGeom prst="rect">
            <a:avLst/>
          </a:prstGeom>
        </p:spPr>
        <p:txBody>
          <a:bodyPr>
            <a:normAutofit fontScale="90000"/>
          </a:bodyPr>
          <a:lstStyle>
            <a:lvl1pPr defTabSz="578358">
              <a:defRPr sz="4554">
                <a:effectLst>
                  <a:outerShdw dist="46066" dir="2700000" rotWithShape="0">
                    <a:srgbClr val="000000">
                      <a:alpha val="33333"/>
                    </a:srgbClr>
                  </a:outerShdw>
                </a:effectLst>
              </a:defRPr>
            </a:lvl1pPr>
          </a:lstStyle>
          <a:p>
            <a:r>
              <a:t>Muscular Endurance</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61">
                                            <p:bg/>
                                          </p:spTgt>
                                        </p:tgtEl>
                                        <p:attrNameLst>
                                          <p:attrName>style.visibility</p:attrName>
                                        </p:attrNameLst>
                                      </p:cBhvr>
                                      <p:to>
                                        <p:strVal val="visible"/>
                                      </p:to>
                                    </p:set>
                                    <p:animEffect transition="in" filter="wipe(left)">
                                      <p:cBhvr>
                                        <p:cTn id="7" dur="1000"/>
                                        <p:tgtEl>
                                          <p:spTgt spid="161">
                                            <p:bg/>
                                          </p:spTgt>
                                        </p:tgtEl>
                                      </p:cBhvr>
                                    </p:animEffect>
                                  </p:childTnLst>
                                </p:cTn>
                              </p:par>
                              <p:par>
                                <p:cTn id="8" presetID="22" presetClass="entr" presetSubtype="8" fill="hold" grpId="0" nodeType="withEffect">
                                  <p:stCondLst>
                                    <p:cond delay="0"/>
                                  </p:stCondLst>
                                  <p:iterate>
                                    <p:tmAbs val="0"/>
                                  </p:iterate>
                                  <p:childTnLst>
                                    <p:set>
                                      <p:cBhvr>
                                        <p:cTn id="9" fill="hold"/>
                                        <p:tgtEl>
                                          <p:spTgt spid="161">
                                            <p:txEl>
                                              <p:pRg st="0" end="0"/>
                                            </p:txEl>
                                          </p:spTgt>
                                        </p:tgtEl>
                                        <p:attrNameLst>
                                          <p:attrName>style.visibility</p:attrName>
                                        </p:attrNameLst>
                                      </p:cBhvr>
                                      <p:to>
                                        <p:strVal val="visible"/>
                                      </p:to>
                                    </p:set>
                                    <p:animEffect transition="in" filter="wipe(left)">
                                      <p:cBhvr>
                                        <p:cTn id="10" dur="1000"/>
                                        <p:tgtEl>
                                          <p:spTgt spid="16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61">
                                            <p:txEl>
                                              <p:pRg st="1" end="1"/>
                                            </p:txEl>
                                          </p:spTgt>
                                        </p:tgtEl>
                                        <p:attrNameLst>
                                          <p:attrName>style.visibility</p:attrName>
                                        </p:attrNameLst>
                                      </p:cBhvr>
                                      <p:to>
                                        <p:strVal val="visible"/>
                                      </p:to>
                                    </p:set>
                                    <p:animEffect transition="in" filter="wipe(left)">
                                      <p:cBhvr>
                                        <p:cTn id="15" dur="1000"/>
                                        <p:tgtEl>
                                          <p:spTgt spid="16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61">
                                            <p:txEl>
                                              <p:pRg st="2" end="2"/>
                                            </p:txEl>
                                          </p:spTgt>
                                        </p:tgtEl>
                                        <p:attrNameLst>
                                          <p:attrName>style.visibility</p:attrName>
                                        </p:attrNameLst>
                                      </p:cBhvr>
                                      <p:to>
                                        <p:strVal val="visible"/>
                                      </p:to>
                                    </p:set>
                                    <p:animEffect transition="in" filter="wipe(left)">
                                      <p:cBhvr>
                                        <p:cTn id="20" dur="1000"/>
                                        <p:tgtEl>
                                          <p:spTgt spid="16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61">
                                            <p:txEl>
                                              <p:pRg st="3" end="3"/>
                                            </p:txEl>
                                          </p:spTgt>
                                        </p:tgtEl>
                                        <p:attrNameLst>
                                          <p:attrName>style.visibility</p:attrName>
                                        </p:attrNameLst>
                                      </p:cBhvr>
                                      <p:to>
                                        <p:strVal val="visible"/>
                                      </p:to>
                                    </p:set>
                                    <p:animEffect transition="in" filter="wipe(left)">
                                      <p:cBhvr>
                                        <p:cTn id="25" dur="1000"/>
                                        <p:tgtEl>
                                          <p:spTgt spid="16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61">
                                            <p:txEl>
                                              <p:pRg st="4" end="4"/>
                                            </p:txEl>
                                          </p:spTgt>
                                        </p:tgtEl>
                                        <p:attrNameLst>
                                          <p:attrName>style.visibility</p:attrName>
                                        </p:attrNameLst>
                                      </p:cBhvr>
                                      <p:to>
                                        <p:strVal val="visible"/>
                                      </p:to>
                                    </p:set>
                                    <p:animEffect transition="in" filter="wipe(left)">
                                      <p:cBhvr>
                                        <p:cTn id="30" dur="1000"/>
                                        <p:tgtEl>
                                          <p:spTgt spid="161">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161">
                                            <p:txEl>
                                              <p:pRg st="5" end="5"/>
                                            </p:txEl>
                                          </p:spTgt>
                                        </p:tgtEl>
                                        <p:attrNameLst>
                                          <p:attrName>style.visibility</p:attrName>
                                        </p:attrNameLst>
                                      </p:cBhvr>
                                      <p:to>
                                        <p:strVal val="visible"/>
                                      </p:to>
                                    </p:set>
                                    <p:animEffect transition="in" filter="wipe(left)">
                                      <p:cBhvr>
                                        <p:cTn id="35" dur="1000"/>
                                        <p:tgtEl>
                                          <p:spTgt spid="16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build="p" bldLvl="5"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hape 164"/>
          <p:cNvSpPr>
            <a:spLocks noGrp="1"/>
          </p:cNvSpPr>
          <p:nvPr>
            <p:ph type="body" idx="1"/>
          </p:nvPr>
        </p:nvSpPr>
        <p:spPr>
          <a:prstGeom prst="rect">
            <a:avLst/>
          </a:prstGeom>
        </p:spPr>
        <p:txBody>
          <a:bodyPr/>
          <a:lstStyle/>
          <a:p>
            <a:pPr marL="0" indent="0">
              <a:buSzTx/>
              <a:buNone/>
              <a:defRPr sz="3200"/>
            </a:pPr>
            <a:r>
              <a:rPr b="1">
                <a:solidFill>
                  <a:srgbClr val="34F933"/>
                </a:solidFill>
              </a:rPr>
              <a:t>Muscular Endurance </a:t>
            </a:r>
          </a:p>
          <a:p>
            <a:pPr marL="0" indent="0">
              <a:buSzTx/>
              <a:buNone/>
              <a:defRPr sz="3200"/>
            </a:pPr>
            <a:r>
              <a:rPr b="1"/>
              <a:t>Measurement </a:t>
            </a:r>
            <a:endParaRPr b="1">
              <a:solidFill>
                <a:srgbClr val="009949"/>
              </a:solidFill>
            </a:endParaRPr>
          </a:p>
          <a:p>
            <a:pPr marL="0" indent="0">
              <a:buSzTx/>
              <a:buNone/>
              <a:defRPr sz="3200"/>
            </a:pPr>
            <a:r>
              <a:rPr b="1">
                <a:solidFill>
                  <a:srgbClr val="34F933"/>
                </a:solidFill>
              </a:rPr>
              <a:t>Multi-Stage Abdominal Curl Conditioning Test</a:t>
            </a:r>
          </a:p>
          <a:p>
            <a:pPr marL="508000" indent="-508000">
              <a:buAutoNum type="arabicPeriod"/>
              <a:defRPr sz="3200"/>
            </a:pPr>
            <a:r>
              <a:t>Lie on the mat with your knees bent at </a:t>
            </a:r>
            <a:br/>
            <a:r>
              <a:t>right angles and your feet flat on the </a:t>
            </a:r>
            <a:br/>
            <a:r>
              <a:t>ground.</a:t>
            </a:r>
          </a:p>
          <a:p>
            <a:pPr marL="508000" indent="-508000">
              <a:buAutoNum type="arabicPeriod"/>
              <a:defRPr sz="3200"/>
            </a:pPr>
            <a:r>
              <a:t>Rest your hands on your thighs.</a:t>
            </a:r>
          </a:p>
          <a:p>
            <a:pPr marL="508000" indent="-508000">
              <a:buAutoNum type="arabicPeriod"/>
              <a:defRPr sz="3200"/>
            </a:pPr>
            <a:r>
              <a:t>Raise your upper body until your hands touch your knees.</a:t>
            </a:r>
          </a:p>
          <a:p>
            <a:pPr marL="508000" indent="-508000">
              <a:buAutoNum type="arabicPeriod"/>
              <a:defRPr sz="3200"/>
            </a:pPr>
            <a:r>
              <a:t>Return to start position.</a:t>
            </a:r>
          </a:p>
          <a:p>
            <a:pPr marL="508000" indent="-508000">
              <a:buAutoNum type="arabicPeriod"/>
              <a:defRPr sz="3200"/>
            </a:pPr>
            <a:r>
              <a:t>Count the number of complete sit-ups</a:t>
            </a:r>
            <a:br/>
            <a:r>
              <a:t>in one minute.</a:t>
            </a:r>
          </a:p>
        </p:txBody>
      </p:sp>
      <p:pic>
        <p:nvPicPr>
          <p:cNvPr id="165" name="Woman - Sit ups.jpg"/>
          <p:cNvPicPr>
            <a:picLocks noChangeAspect="1"/>
          </p:cNvPicPr>
          <p:nvPr/>
        </p:nvPicPr>
        <p:blipFill>
          <a:blip r:embed="rId2"/>
          <a:srcRect l="11337" t="35771" r="4086" b="12512"/>
          <a:stretch>
            <a:fillRect/>
          </a:stretch>
        </p:blipFill>
        <p:spPr>
          <a:xfrm>
            <a:off x="7732822" y="1994812"/>
            <a:ext cx="4390344" cy="1789731"/>
          </a:xfrm>
          <a:custGeom>
            <a:avLst/>
            <a:gdLst/>
            <a:ahLst/>
            <a:cxnLst>
              <a:cxn ang="0">
                <a:pos x="wd2" y="hd2"/>
              </a:cxn>
              <a:cxn ang="5400000">
                <a:pos x="wd2" y="hd2"/>
              </a:cxn>
              <a:cxn ang="10800000">
                <a:pos x="wd2" y="hd2"/>
              </a:cxn>
              <a:cxn ang="16200000">
                <a:pos x="wd2" y="hd2"/>
              </a:cxn>
            </a:cxnLst>
            <a:rect l="0" t="0" r="r" b="b"/>
            <a:pathLst>
              <a:path w="21577" h="21568" extrusionOk="0">
                <a:moveTo>
                  <a:pt x="13503" y="4"/>
                </a:moveTo>
                <a:cubicBezTo>
                  <a:pt x="13441" y="-5"/>
                  <a:pt x="13378" y="2"/>
                  <a:pt x="13310" y="23"/>
                </a:cubicBezTo>
                <a:cubicBezTo>
                  <a:pt x="13109" y="85"/>
                  <a:pt x="12979" y="189"/>
                  <a:pt x="12730" y="492"/>
                </a:cubicBezTo>
                <a:cubicBezTo>
                  <a:pt x="12461" y="821"/>
                  <a:pt x="12234" y="1191"/>
                  <a:pt x="11759" y="2070"/>
                </a:cubicBezTo>
                <a:cubicBezTo>
                  <a:pt x="11120" y="3253"/>
                  <a:pt x="10856" y="3809"/>
                  <a:pt x="10361" y="5031"/>
                </a:cubicBezTo>
                <a:cubicBezTo>
                  <a:pt x="9842" y="6308"/>
                  <a:pt x="9575" y="7090"/>
                  <a:pt x="9116" y="8651"/>
                </a:cubicBezTo>
                <a:cubicBezTo>
                  <a:pt x="8791" y="9760"/>
                  <a:pt x="8576" y="10415"/>
                  <a:pt x="8467" y="10641"/>
                </a:cubicBezTo>
                <a:cubicBezTo>
                  <a:pt x="8431" y="10715"/>
                  <a:pt x="8400" y="10814"/>
                  <a:pt x="8400" y="10856"/>
                </a:cubicBezTo>
                <a:cubicBezTo>
                  <a:pt x="8400" y="10899"/>
                  <a:pt x="8372" y="10977"/>
                  <a:pt x="8334" y="11033"/>
                </a:cubicBezTo>
                <a:cubicBezTo>
                  <a:pt x="8297" y="11089"/>
                  <a:pt x="8249" y="11188"/>
                  <a:pt x="8231" y="11253"/>
                </a:cubicBezTo>
                <a:cubicBezTo>
                  <a:pt x="8200" y="11362"/>
                  <a:pt x="8182" y="11371"/>
                  <a:pt x="8006" y="11358"/>
                </a:cubicBezTo>
                <a:cubicBezTo>
                  <a:pt x="7901" y="11351"/>
                  <a:pt x="7759" y="11366"/>
                  <a:pt x="7692" y="11392"/>
                </a:cubicBezTo>
                <a:cubicBezTo>
                  <a:pt x="7625" y="11417"/>
                  <a:pt x="7424" y="11435"/>
                  <a:pt x="7244" y="11435"/>
                </a:cubicBezTo>
                <a:cubicBezTo>
                  <a:pt x="6897" y="11435"/>
                  <a:pt x="6837" y="11402"/>
                  <a:pt x="6776" y="11172"/>
                </a:cubicBezTo>
                <a:cubicBezTo>
                  <a:pt x="6746" y="11061"/>
                  <a:pt x="6749" y="11036"/>
                  <a:pt x="6817" y="10842"/>
                </a:cubicBezTo>
                <a:cubicBezTo>
                  <a:pt x="6955" y="10445"/>
                  <a:pt x="7316" y="9093"/>
                  <a:pt x="7330" y="8924"/>
                </a:cubicBezTo>
                <a:cubicBezTo>
                  <a:pt x="7348" y="8700"/>
                  <a:pt x="7285" y="8356"/>
                  <a:pt x="7209" y="8269"/>
                </a:cubicBezTo>
                <a:cubicBezTo>
                  <a:pt x="7119" y="8166"/>
                  <a:pt x="7041" y="8116"/>
                  <a:pt x="6752" y="7972"/>
                </a:cubicBezTo>
                <a:cubicBezTo>
                  <a:pt x="6300" y="7747"/>
                  <a:pt x="5927" y="7662"/>
                  <a:pt x="5168" y="7618"/>
                </a:cubicBezTo>
                <a:cubicBezTo>
                  <a:pt x="4310" y="7569"/>
                  <a:pt x="4292" y="7564"/>
                  <a:pt x="4244" y="7159"/>
                </a:cubicBezTo>
                <a:cubicBezTo>
                  <a:pt x="4226" y="7010"/>
                  <a:pt x="4181" y="6794"/>
                  <a:pt x="4144" y="6681"/>
                </a:cubicBezTo>
                <a:cubicBezTo>
                  <a:pt x="4063" y="6429"/>
                  <a:pt x="4050" y="6223"/>
                  <a:pt x="4109" y="6145"/>
                </a:cubicBezTo>
                <a:cubicBezTo>
                  <a:pt x="4150" y="6092"/>
                  <a:pt x="4148" y="6087"/>
                  <a:pt x="4092" y="5978"/>
                </a:cubicBezTo>
                <a:cubicBezTo>
                  <a:pt x="4029" y="5856"/>
                  <a:pt x="3973" y="5578"/>
                  <a:pt x="3973" y="5394"/>
                </a:cubicBezTo>
                <a:cubicBezTo>
                  <a:pt x="3973" y="5333"/>
                  <a:pt x="3943" y="5213"/>
                  <a:pt x="3907" y="5131"/>
                </a:cubicBezTo>
                <a:cubicBezTo>
                  <a:pt x="3870" y="5050"/>
                  <a:pt x="3812" y="4851"/>
                  <a:pt x="3778" y="4687"/>
                </a:cubicBezTo>
                <a:cubicBezTo>
                  <a:pt x="3676" y="4204"/>
                  <a:pt x="3645" y="4110"/>
                  <a:pt x="3495" y="3840"/>
                </a:cubicBezTo>
                <a:cubicBezTo>
                  <a:pt x="3417" y="3699"/>
                  <a:pt x="3353" y="3566"/>
                  <a:pt x="3353" y="3543"/>
                </a:cubicBezTo>
                <a:cubicBezTo>
                  <a:pt x="3353" y="3477"/>
                  <a:pt x="3226" y="3203"/>
                  <a:pt x="3189" y="3190"/>
                </a:cubicBezTo>
                <a:cubicBezTo>
                  <a:pt x="3170" y="3183"/>
                  <a:pt x="3106" y="3138"/>
                  <a:pt x="3046" y="3089"/>
                </a:cubicBezTo>
                <a:cubicBezTo>
                  <a:pt x="2912" y="2980"/>
                  <a:pt x="2856" y="2971"/>
                  <a:pt x="2627" y="3041"/>
                </a:cubicBezTo>
                <a:cubicBezTo>
                  <a:pt x="2428" y="3103"/>
                  <a:pt x="2338" y="3217"/>
                  <a:pt x="1899" y="3960"/>
                </a:cubicBezTo>
                <a:cubicBezTo>
                  <a:pt x="1650" y="4383"/>
                  <a:pt x="1559" y="4625"/>
                  <a:pt x="1459" y="5136"/>
                </a:cubicBezTo>
                <a:cubicBezTo>
                  <a:pt x="1388" y="5496"/>
                  <a:pt x="1377" y="5609"/>
                  <a:pt x="1353" y="6284"/>
                </a:cubicBezTo>
                <a:cubicBezTo>
                  <a:pt x="1330" y="6952"/>
                  <a:pt x="1321" y="7039"/>
                  <a:pt x="1281" y="7078"/>
                </a:cubicBezTo>
                <a:cubicBezTo>
                  <a:pt x="943" y="7411"/>
                  <a:pt x="932" y="7418"/>
                  <a:pt x="805" y="7355"/>
                </a:cubicBezTo>
                <a:cubicBezTo>
                  <a:pt x="738" y="7322"/>
                  <a:pt x="596" y="7280"/>
                  <a:pt x="489" y="7260"/>
                </a:cubicBezTo>
                <a:lnTo>
                  <a:pt x="296" y="7221"/>
                </a:lnTo>
                <a:lnTo>
                  <a:pt x="210" y="7446"/>
                </a:lnTo>
                <a:cubicBezTo>
                  <a:pt x="164" y="7569"/>
                  <a:pt x="98" y="7809"/>
                  <a:pt x="62" y="7982"/>
                </a:cubicBezTo>
                <a:cubicBezTo>
                  <a:pt x="6" y="8255"/>
                  <a:pt x="-2" y="8355"/>
                  <a:pt x="0" y="8733"/>
                </a:cubicBezTo>
                <a:cubicBezTo>
                  <a:pt x="4" y="9634"/>
                  <a:pt x="134" y="10169"/>
                  <a:pt x="659" y="11444"/>
                </a:cubicBezTo>
                <a:cubicBezTo>
                  <a:pt x="843" y="11892"/>
                  <a:pt x="1052" y="12441"/>
                  <a:pt x="1123" y="12659"/>
                </a:cubicBezTo>
                <a:cubicBezTo>
                  <a:pt x="1251" y="13053"/>
                  <a:pt x="1252" y="13058"/>
                  <a:pt x="1234" y="13310"/>
                </a:cubicBezTo>
                <a:cubicBezTo>
                  <a:pt x="1209" y="13664"/>
                  <a:pt x="1211" y="13716"/>
                  <a:pt x="1232" y="13788"/>
                </a:cubicBezTo>
                <a:cubicBezTo>
                  <a:pt x="1244" y="13825"/>
                  <a:pt x="1241" y="13867"/>
                  <a:pt x="1227" y="13888"/>
                </a:cubicBezTo>
                <a:cubicBezTo>
                  <a:pt x="1210" y="13914"/>
                  <a:pt x="1213" y="13949"/>
                  <a:pt x="1238" y="13994"/>
                </a:cubicBezTo>
                <a:cubicBezTo>
                  <a:pt x="1271" y="14052"/>
                  <a:pt x="1260" y="14093"/>
                  <a:pt x="1149" y="14343"/>
                </a:cubicBezTo>
                <a:cubicBezTo>
                  <a:pt x="1079" y="14498"/>
                  <a:pt x="1013" y="14625"/>
                  <a:pt x="1000" y="14625"/>
                </a:cubicBezTo>
                <a:cubicBezTo>
                  <a:pt x="988" y="14625"/>
                  <a:pt x="984" y="14658"/>
                  <a:pt x="991" y="14701"/>
                </a:cubicBezTo>
                <a:cubicBezTo>
                  <a:pt x="998" y="14750"/>
                  <a:pt x="978" y="14828"/>
                  <a:pt x="938" y="14898"/>
                </a:cubicBezTo>
                <a:cubicBezTo>
                  <a:pt x="807" y="15126"/>
                  <a:pt x="883" y="15195"/>
                  <a:pt x="1033" y="14984"/>
                </a:cubicBezTo>
                <a:cubicBezTo>
                  <a:pt x="1135" y="14841"/>
                  <a:pt x="1282" y="14757"/>
                  <a:pt x="1301" y="14831"/>
                </a:cubicBezTo>
                <a:cubicBezTo>
                  <a:pt x="1307" y="14857"/>
                  <a:pt x="1267" y="15056"/>
                  <a:pt x="1211" y="15275"/>
                </a:cubicBezTo>
                <a:cubicBezTo>
                  <a:pt x="1128" y="15602"/>
                  <a:pt x="961" y="16426"/>
                  <a:pt x="961" y="16505"/>
                </a:cubicBezTo>
                <a:cubicBezTo>
                  <a:pt x="961" y="16516"/>
                  <a:pt x="979" y="16524"/>
                  <a:pt x="1000" y="16524"/>
                </a:cubicBezTo>
                <a:cubicBezTo>
                  <a:pt x="1022" y="16524"/>
                  <a:pt x="1050" y="16458"/>
                  <a:pt x="1065" y="16375"/>
                </a:cubicBezTo>
                <a:cubicBezTo>
                  <a:pt x="1080" y="16293"/>
                  <a:pt x="1117" y="16149"/>
                  <a:pt x="1147" y="16060"/>
                </a:cubicBezTo>
                <a:cubicBezTo>
                  <a:pt x="1197" y="15907"/>
                  <a:pt x="1201" y="15906"/>
                  <a:pt x="1215" y="16007"/>
                </a:cubicBezTo>
                <a:cubicBezTo>
                  <a:pt x="1223" y="16067"/>
                  <a:pt x="1250" y="16239"/>
                  <a:pt x="1273" y="16390"/>
                </a:cubicBezTo>
                <a:cubicBezTo>
                  <a:pt x="1297" y="16541"/>
                  <a:pt x="1311" y="16708"/>
                  <a:pt x="1303" y="16758"/>
                </a:cubicBezTo>
                <a:cubicBezTo>
                  <a:pt x="1293" y="16818"/>
                  <a:pt x="1299" y="16849"/>
                  <a:pt x="1320" y="16849"/>
                </a:cubicBezTo>
                <a:cubicBezTo>
                  <a:pt x="1358" y="16849"/>
                  <a:pt x="1431" y="17031"/>
                  <a:pt x="1412" y="17078"/>
                </a:cubicBezTo>
                <a:cubicBezTo>
                  <a:pt x="1358" y="17210"/>
                  <a:pt x="1930" y="17231"/>
                  <a:pt x="2091" y="17102"/>
                </a:cubicBezTo>
                <a:cubicBezTo>
                  <a:pt x="2145" y="17059"/>
                  <a:pt x="2217" y="17006"/>
                  <a:pt x="2251" y="16988"/>
                </a:cubicBezTo>
                <a:cubicBezTo>
                  <a:pt x="2289" y="16966"/>
                  <a:pt x="2311" y="16918"/>
                  <a:pt x="2311" y="16858"/>
                </a:cubicBezTo>
                <a:cubicBezTo>
                  <a:pt x="2311" y="16806"/>
                  <a:pt x="2332" y="16723"/>
                  <a:pt x="2356" y="16672"/>
                </a:cubicBezTo>
                <a:cubicBezTo>
                  <a:pt x="2381" y="16620"/>
                  <a:pt x="2401" y="16513"/>
                  <a:pt x="2401" y="16428"/>
                </a:cubicBezTo>
                <a:cubicBezTo>
                  <a:pt x="2401" y="16141"/>
                  <a:pt x="2439" y="16128"/>
                  <a:pt x="2574" y="16380"/>
                </a:cubicBezTo>
                <a:cubicBezTo>
                  <a:pt x="2709" y="16631"/>
                  <a:pt x="3040" y="17141"/>
                  <a:pt x="3193" y="17332"/>
                </a:cubicBezTo>
                <a:cubicBezTo>
                  <a:pt x="3245" y="17397"/>
                  <a:pt x="3406" y="17559"/>
                  <a:pt x="3550" y="17691"/>
                </a:cubicBezTo>
                <a:cubicBezTo>
                  <a:pt x="3801" y="17922"/>
                  <a:pt x="3823" y="17932"/>
                  <a:pt x="4180" y="17987"/>
                </a:cubicBezTo>
                <a:cubicBezTo>
                  <a:pt x="4383" y="18019"/>
                  <a:pt x="4905" y="18067"/>
                  <a:pt x="5340" y="18097"/>
                </a:cubicBezTo>
                <a:cubicBezTo>
                  <a:pt x="6038" y="18145"/>
                  <a:pt x="6610" y="18248"/>
                  <a:pt x="6666" y="18332"/>
                </a:cubicBezTo>
                <a:cubicBezTo>
                  <a:pt x="6677" y="18347"/>
                  <a:pt x="6885" y="18396"/>
                  <a:pt x="7129" y="18446"/>
                </a:cubicBezTo>
                <a:cubicBezTo>
                  <a:pt x="7372" y="18496"/>
                  <a:pt x="7627" y="18576"/>
                  <a:pt x="7694" y="18619"/>
                </a:cubicBezTo>
                <a:cubicBezTo>
                  <a:pt x="7762" y="18661"/>
                  <a:pt x="7881" y="18697"/>
                  <a:pt x="7960" y="18700"/>
                </a:cubicBezTo>
                <a:cubicBezTo>
                  <a:pt x="8038" y="18702"/>
                  <a:pt x="8186" y="18740"/>
                  <a:pt x="8289" y="18786"/>
                </a:cubicBezTo>
                <a:cubicBezTo>
                  <a:pt x="8507" y="18882"/>
                  <a:pt x="8853" y="18897"/>
                  <a:pt x="9807" y="18853"/>
                </a:cubicBezTo>
                <a:cubicBezTo>
                  <a:pt x="10592" y="18816"/>
                  <a:pt x="10549" y="18838"/>
                  <a:pt x="10868" y="18293"/>
                </a:cubicBezTo>
                <a:cubicBezTo>
                  <a:pt x="11203" y="17721"/>
                  <a:pt x="11412" y="17141"/>
                  <a:pt x="11603" y="16256"/>
                </a:cubicBezTo>
                <a:cubicBezTo>
                  <a:pt x="11698" y="15815"/>
                  <a:pt x="11826" y="15016"/>
                  <a:pt x="11849" y="14721"/>
                </a:cubicBezTo>
                <a:cubicBezTo>
                  <a:pt x="11855" y="14639"/>
                  <a:pt x="11875" y="14545"/>
                  <a:pt x="11892" y="14510"/>
                </a:cubicBezTo>
                <a:cubicBezTo>
                  <a:pt x="11909" y="14476"/>
                  <a:pt x="11923" y="14405"/>
                  <a:pt x="11923" y="14352"/>
                </a:cubicBezTo>
                <a:cubicBezTo>
                  <a:pt x="11923" y="14300"/>
                  <a:pt x="11939" y="14224"/>
                  <a:pt x="11958" y="14185"/>
                </a:cubicBezTo>
                <a:cubicBezTo>
                  <a:pt x="11977" y="14146"/>
                  <a:pt x="12010" y="14028"/>
                  <a:pt x="12032" y="13922"/>
                </a:cubicBezTo>
                <a:cubicBezTo>
                  <a:pt x="12054" y="13815"/>
                  <a:pt x="12094" y="13682"/>
                  <a:pt x="12120" y="13625"/>
                </a:cubicBezTo>
                <a:cubicBezTo>
                  <a:pt x="12146" y="13568"/>
                  <a:pt x="12167" y="13489"/>
                  <a:pt x="12167" y="13453"/>
                </a:cubicBezTo>
                <a:cubicBezTo>
                  <a:pt x="12167" y="13371"/>
                  <a:pt x="12379" y="12626"/>
                  <a:pt x="12448" y="12468"/>
                </a:cubicBezTo>
                <a:cubicBezTo>
                  <a:pt x="12476" y="12402"/>
                  <a:pt x="12498" y="12317"/>
                  <a:pt x="12498" y="12281"/>
                </a:cubicBezTo>
                <a:cubicBezTo>
                  <a:pt x="12498" y="12246"/>
                  <a:pt x="12571" y="12008"/>
                  <a:pt x="12660" y="11751"/>
                </a:cubicBezTo>
                <a:cubicBezTo>
                  <a:pt x="13041" y="10655"/>
                  <a:pt x="13220" y="10114"/>
                  <a:pt x="13355" y="9641"/>
                </a:cubicBezTo>
                <a:cubicBezTo>
                  <a:pt x="13433" y="9365"/>
                  <a:pt x="13505" y="9139"/>
                  <a:pt x="13514" y="9139"/>
                </a:cubicBezTo>
                <a:cubicBezTo>
                  <a:pt x="13549" y="9139"/>
                  <a:pt x="13639" y="9395"/>
                  <a:pt x="13776" y="9876"/>
                </a:cubicBezTo>
                <a:cubicBezTo>
                  <a:pt x="14009" y="10696"/>
                  <a:pt x="14147" y="11033"/>
                  <a:pt x="14767" y="12305"/>
                </a:cubicBezTo>
                <a:cubicBezTo>
                  <a:pt x="14879" y="12536"/>
                  <a:pt x="14907" y="12602"/>
                  <a:pt x="15465" y="13869"/>
                </a:cubicBezTo>
                <a:cubicBezTo>
                  <a:pt x="15642" y="14271"/>
                  <a:pt x="15826" y="14680"/>
                  <a:pt x="15875" y="14783"/>
                </a:cubicBezTo>
                <a:cubicBezTo>
                  <a:pt x="16006" y="15061"/>
                  <a:pt x="16281" y="15760"/>
                  <a:pt x="16354" y="16002"/>
                </a:cubicBezTo>
                <a:cubicBezTo>
                  <a:pt x="16390" y="16119"/>
                  <a:pt x="16419" y="16276"/>
                  <a:pt x="16419" y="16352"/>
                </a:cubicBezTo>
                <a:cubicBezTo>
                  <a:pt x="16419" y="16482"/>
                  <a:pt x="16419" y="16482"/>
                  <a:pt x="16448" y="16385"/>
                </a:cubicBezTo>
                <a:cubicBezTo>
                  <a:pt x="16477" y="16289"/>
                  <a:pt x="16482" y="16301"/>
                  <a:pt x="16528" y="16524"/>
                </a:cubicBezTo>
                <a:cubicBezTo>
                  <a:pt x="16575" y="16748"/>
                  <a:pt x="16576" y="16764"/>
                  <a:pt x="16540" y="16830"/>
                </a:cubicBezTo>
                <a:cubicBezTo>
                  <a:pt x="16509" y="16884"/>
                  <a:pt x="16503" y="16947"/>
                  <a:pt x="16514" y="17117"/>
                </a:cubicBezTo>
                <a:cubicBezTo>
                  <a:pt x="16537" y="17472"/>
                  <a:pt x="16466" y="17452"/>
                  <a:pt x="16428" y="17093"/>
                </a:cubicBezTo>
                <a:lnTo>
                  <a:pt x="16413" y="16930"/>
                </a:lnTo>
                <a:lnTo>
                  <a:pt x="16395" y="17064"/>
                </a:lnTo>
                <a:cubicBezTo>
                  <a:pt x="16344" y="17482"/>
                  <a:pt x="16330" y="17835"/>
                  <a:pt x="16329" y="18666"/>
                </a:cubicBezTo>
                <a:cubicBezTo>
                  <a:pt x="16328" y="19386"/>
                  <a:pt x="16336" y="19626"/>
                  <a:pt x="16362" y="19747"/>
                </a:cubicBezTo>
                <a:cubicBezTo>
                  <a:pt x="16381" y="19833"/>
                  <a:pt x="16395" y="19959"/>
                  <a:pt x="16395" y="20025"/>
                </a:cubicBezTo>
                <a:cubicBezTo>
                  <a:pt x="16395" y="20158"/>
                  <a:pt x="16461" y="20322"/>
                  <a:pt x="16561" y="20446"/>
                </a:cubicBezTo>
                <a:cubicBezTo>
                  <a:pt x="16646" y="20550"/>
                  <a:pt x="17150" y="20794"/>
                  <a:pt x="17382" y="20842"/>
                </a:cubicBezTo>
                <a:cubicBezTo>
                  <a:pt x="17526" y="20872"/>
                  <a:pt x="17582" y="20859"/>
                  <a:pt x="17671" y="20780"/>
                </a:cubicBezTo>
                <a:cubicBezTo>
                  <a:pt x="17899" y="20578"/>
                  <a:pt x="18177" y="20685"/>
                  <a:pt x="18398" y="21053"/>
                </a:cubicBezTo>
                <a:cubicBezTo>
                  <a:pt x="18504" y="21228"/>
                  <a:pt x="18732" y="21401"/>
                  <a:pt x="18974" y="21493"/>
                </a:cubicBezTo>
                <a:cubicBezTo>
                  <a:pt x="19242" y="21595"/>
                  <a:pt x="19902" y="21593"/>
                  <a:pt x="20111" y="21488"/>
                </a:cubicBezTo>
                <a:cubicBezTo>
                  <a:pt x="20373" y="21357"/>
                  <a:pt x="20871" y="20942"/>
                  <a:pt x="21092" y="20670"/>
                </a:cubicBezTo>
                <a:cubicBezTo>
                  <a:pt x="21319" y="20391"/>
                  <a:pt x="21511" y="19971"/>
                  <a:pt x="21511" y="19752"/>
                </a:cubicBezTo>
                <a:cubicBezTo>
                  <a:pt x="21511" y="19550"/>
                  <a:pt x="21425" y="19139"/>
                  <a:pt x="21359" y="19030"/>
                </a:cubicBezTo>
                <a:cubicBezTo>
                  <a:pt x="21252" y="18852"/>
                  <a:pt x="21081" y="18696"/>
                  <a:pt x="20969" y="18671"/>
                </a:cubicBezTo>
                <a:cubicBezTo>
                  <a:pt x="20908" y="18657"/>
                  <a:pt x="20781" y="18629"/>
                  <a:pt x="20686" y="18609"/>
                </a:cubicBezTo>
                <a:cubicBezTo>
                  <a:pt x="20429" y="18553"/>
                  <a:pt x="20435" y="18459"/>
                  <a:pt x="20710" y="18293"/>
                </a:cubicBezTo>
                <a:cubicBezTo>
                  <a:pt x="20999" y="18118"/>
                  <a:pt x="21328" y="17736"/>
                  <a:pt x="21509" y="17361"/>
                </a:cubicBezTo>
                <a:cubicBezTo>
                  <a:pt x="21597" y="17181"/>
                  <a:pt x="21598" y="16954"/>
                  <a:pt x="21515" y="16662"/>
                </a:cubicBezTo>
                <a:cubicBezTo>
                  <a:pt x="21397" y="16247"/>
                  <a:pt x="21381" y="16234"/>
                  <a:pt x="20942" y="16194"/>
                </a:cubicBezTo>
                <a:lnTo>
                  <a:pt x="20548" y="16160"/>
                </a:lnTo>
                <a:lnTo>
                  <a:pt x="20127" y="15749"/>
                </a:lnTo>
                <a:cubicBezTo>
                  <a:pt x="19229" y="14876"/>
                  <a:pt x="19147" y="14781"/>
                  <a:pt x="19105" y="14572"/>
                </a:cubicBezTo>
                <a:cubicBezTo>
                  <a:pt x="19091" y="14504"/>
                  <a:pt x="19030" y="14377"/>
                  <a:pt x="18968" y="14290"/>
                </a:cubicBezTo>
                <a:cubicBezTo>
                  <a:pt x="18906" y="14204"/>
                  <a:pt x="18844" y="14087"/>
                  <a:pt x="18831" y="14027"/>
                </a:cubicBezTo>
                <a:cubicBezTo>
                  <a:pt x="18803" y="13895"/>
                  <a:pt x="18768" y="13890"/>
                  <a:pt x="18668" y="14008"/>
                </a:cubicBezTo>
                <a:lnTo>
                  <a:pt x="18590" y="14099"/>
                </a:lnTo>
                <a:lnTo>
                  <a:pt x="18500" y="13898"/>
                </a:lnTo>
                <a:cubicBezTo>
                  <a:pt x="18451" y="13789"/>
                  <a:pt x="18398" y="13702"/>
                  <a:pt x="18381" y="13702"/>
                </a:cubicBezTo>
                <a:cubicBezTo>
                  <a:pt x="18331" y="13702"/>
                  <a:pt x="17958" y="12676"/>
                  <a:pt x="17776" y="12038"/>
                </a:cubicBezTo>
                <a:cubicBezTo>
                  <a:pt x="17741" y="11915"/>
                  <a:pt x="17667" y="11659"/>
                  <a:pt x="17610" y="11468"/>
                </a:cubicBezTo>
                <a:cubicBezTo>
                  <a:pt x="17497" y="11085"/>
                  <a:pt x="17349" y="10449"/>
                  <a:pt x="16928" y="8541"/>
                </a:cubicBezTo>
                <a:cubicBezTo>
                  <a:pt x="16579" y="6963"/>
                  <a:pt x="16565" y="6903"/>
                  <a:pt x="16276" y="5858"/>
                </a:cubicBezTo>
                <a:lnTo>
                  <a:pt x="16042" y="5007"/>
                </a:lnTo>
                <a:lnTo>
                  <a:pt x="16165" y="4433"/>
                </a:lnTo>
                <a:cubicBezTo>
                  <a:pt x="16233" y="4118"/>
                  <a:pt x="16284" y="3855"/>
                  <a:pt x="16280" y="3850"/>
                </a:cubicBezTo>
                <a:cubicBezTo>
                  <a:pt x="16276" y="3844"/>
                  <a:pt x="16204" y="3731"/>
                  <a:pt x="16118" y="3601"/>
                </a:cubicBezTo>
                <a:cubicBezTo>
                  <a:pt x="16033" y="3470"/>
                  <a:pt x="15908" y="3280"/>
                  <a:pt x="15841" y="3175"/>
                </a:cubicBezTo>
                <a:cubicBezTo>
                  <a:pt x="15774" y="3071"/>
                  <a:pt x="15611" y="2726"/>
                  <a:pt x="15477" y="2410"/>
                </a:cubicBezTo>
                <a:cubicBezTo>
                  <a:pt x="15150" y="1641"/>
                  <a:pt x="14917" y="1182"/>
                  <a:pt x="14763" y="1004"/>
                </a:cubicBezTo>
                <a:cubicBezTo>
                  <a:pt x="14653" y="878"/>
                  <a:pt x="14604" y="858"/>
                  <a:pt x="14416" y="851"/>
                </a:cubicBezTo>
                <a:lnTo>
                  <a:pt x="14195" y="841"/>
                </a:lnTo>
                <a:lnTo>
                  <a:pt x="14043" y="559"/>
                </a:lnTo>
                <a:cubicBezTo>
                  <a:pt x="13848" y="202"/>
                  <a:pt x="13687" y="32"/>
                  <a:pt x="13503" y="4"/>
                </a:cubicBezTo>
                <a:close/>
              </a:path>
            </a:pathLst>
          </a:custGeom>
          <a:ln w="12700">
            <a:miter lim="400000"/>
          </a:ln>
        </p:spPr>
      </p:pic>
      <p:sp>
        <p:nvSpPr>
          <p:cNvPr id="166" name="Shape 166"/>
          <p:cNvSpPr>
            <a:spLocks noGrp="1"/>
          </p:cNvSpPr>
          <p:nvPr>
            <p:ph type="title" idx="4294967295"/>
          </p:nvPr>
        </p:nvSpPr>
        <p:spPr>
          <a:xfrm>
            <a:off x="2963477" y="771757"/>
            <a:ext cx="8686801" cy="762001"/>
          </a:xfrm>
          <a:prstGeom prst="rect">
            <a:avLst/>
          </a:prstGeom>
        </p:spPr>
        <p:txBody>
          <a:bodyPr>
            <a:normAutofit fontScale="90000"/>
          </a:bodyPr>
          <a:lstStyle>
            <a:lvl1pPr defTabSz="578358">
              <a:defRPr sz="4554">
                <a:effectLst>
                  <a:outerShdw dist="46066" dir="2700000" rotWithShape="0">
                    <a:srgbClr val="000000">
                      <a:alpha val="33333"/>
                    </a:srgbClr>
                  </a:outerShdw>
                </a:effectLst>
              </a:defRPr>
            </a:lvl1pPr>
          </a:lstStyle>
          <a:p>
            <a:r>
              <a:t>Muscular Endurance</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164">
                                            <p:bg/>
                                          </p:spTgt>
                                        </p:tgtEl>
                                        <p:attrNameLst>
                                          <p:attrName>style.visibility</p:attrName>
                                        </p:attrNameLst>
                                      </p:cBhvr>
                                      <p:to>
                                        <p:strVal val="visible"/>
                                      </p:to>
                                    </p:set>
                                    <p:animEffect transition="in" filter="wipe(left)">
                                      <p:cBhvr>
                                        <p:cTn id="7" dur="1000"/>
                                        <p:tgtEl>
                                          <p:spTgt spid="164">
                                            <p:bg/>
                                          </p:spTgt>
                                        </p:tgtEl>
                                      </p:cBhvr>
                                    </p:animEffect>
                                  </p:childTnLst>
                                </p:cTn>
                              </p:par>
                              <p:par>
                                <p:cTn id="8" presetID="22" presetClass="entr" presetSubtype="8" fill="hold" grpId="0" nodeType="withEffect">
                                  <p:stCondLst>
                                    <p:cond delay="0"/>
                                  </p:stCondLst>
                                  <p:iterate>
                                    <p:tmAbs val="0"/>
                                  </p:iterate>
                                  <p:childTnLst>
                                    <p:set>
                                      <p:cBhvr>
                                        <p:cTn id="9" fill="hold"/>
                                        <p:tgtEl>
                                          <p:spTgt spid="164">
                                            <p:txEl>
                                              <p:pRg st="0" end="0"/>
                                            </p:txEl>
                                          </p:spTgt>
                                        </p:tgtEl>
                                        <p:attrNameLst>
                                          <p:attrName>style.visibility</p:attrName>
                                        </p:attrNameLst>
                                      </p:cBhvr>
                                      <p:to>
                                        <p:strVal val="visible"/>
                                      </p:to>
                                    </p:set>
                                    <p:animEffect transition="in" filter="wipe(left)">
                                      <p:cBhvr>
                                        <p:cTn id="10" dur="1000"/>
                                        <p:tgtEl>
                                          <p:spTgt spid="16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p:tmAbs val="0"/>
                                  </p:iterate>
                                  <p:childTnLst>
                                    <p:set>
                                      <p:cBhvr>
                                        <p:cTn id="14" fill="hold"/>
                                        <p:tgtEl>
                                          <p:spTgt spid="164">
                                            <p:txEl>
                                              <p:pRg st="1" end="1"/>
                                            </p:txEl>
                                          </p:spTgt>
                                        </p:tgtEl>
                                        <p:attrNameLst>
                                          <p:attrName>style.visibility</p:attrName>
                                        </p:attrNameLst>
                                      </p:cBhvr>
                                      <p:to>
                                        <p:strVal val="visible"/>
                                      </p:to>
                                    </p:set>
                                    <p:animEffect transition="in" filter="wipe(left)">
                                      <p:cBhvr>
                                        <p:cTn id="15" dur="1000"/>
                                        <p:tgtEl>
                                          <p:spTgt spid="16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p:tmAbs val="0"/>
                                  </p:iterate>
                                  <p:childTnLst>
                                    <p:set>
                                      <p:cBhvr>
                                        <p:cTn id="19" fill="hold"/>
                                        <p:tgtEl>
                                          <p:spTgt spid="164">
                                            <p:txEl>
                                              <p:pRg st="2" end="2"/>
                                            </p:txEl>
                                          </p:spTgt>
                                        </p:tgtEl>
                                        <p:attrNameLst>
                                          <p:attrName>style.visibility</p:attrName>
                                        </p:attrNameLst>
                                      </p:cBhvr>
                                      <p:to>
                                        <p:strVal val="visible"/>
                                      </p:to>
                                    </p:set>
                                    <p:animEffect transition="in" filter="wipe(left)">
                                      <p:cBhvr>
                                        <p:cTn id="20" dur="1000"/>
                                        <p:tgtEl>
                                          <p:spTgt spid="16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64">
                                            <p:txEl>
                                              <p:pRg st="3" end="3"/>
                                            </p:txEl>
                                          </p:spTgt>
                                        </p:tgtEl>
                                        <p:attrNameLst>
                                          <p:attrName>style.visibility</p:attrName>
                                        </p:attrNameLst>
                                      </p:cBhvr>
                                      <p:to>
                                        <p:strVal val="visible"/>
                                      </p:to>
                                    </p:set>
                                    <p:animEffect transition="in" filter="wipe(left)">
                                      <p:cBhvr>
                                        <p:cTn id="25" dur="1000"/>
                                        <p:tgtEl>
                                          <p:spTgt spid="16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iterate>
                                    <p:tmAbs val="0"/>
                                  </p:iterate>
                                  <p:childTnLst>
                                    <p:set>
                                      <p:cBhvr>
                                        <p:cTn id="29" fill="hold"/>
                                        <p:tgtEl>
                                          <p:spTgt spid="164">
                                            <p:txEl>
                                              <p:pRg st="4" end="4"/>
                                            </p:txEl>
                                          </p:spTgt>
                                        </p:tgtEl>
                                        <p:attrNameLst>
                                          <p:attrName>style.visibility</p:attrName>
                                        </p:attrNameLst>
                                      </p:cBhvr>
                                      <p:to>
                                        <p:strVal val="visible"/>
                                      </p:to>
                                    </p:set>
                                    <p:animEffect transition="in" filter="wipe(left)">
                                      <p:cBhvr>
                                        <p:cTn id="30" dur="1000"/>
                                        <p:tgtEl>
                                          <p:spTgt spid="16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iterate>
                                    <p:tmAbs val="0"/>
                                  </p:iterate>
                                  <p:childTnLst>
                                    <p:set>
                                      <p:cBhvr>
                                        <p:cTn id="34" fill="hold"/>
                                        <p:tgtEl>
                                          <p:spTgt spid="164">
                                            <p:txEl>
                                              <p:pRg st="5" end="5"/>
                                            </p:txEl>
                                          </p:spTgt>
                                        </p:tgtEl>
                                        <p:attrNameLst>
                                          <p:attrName>style.visibility</p:attrName>
                                        </p:attrNameLst>
                                      </p:cBhvr>
                                      <p:to>
                                        <p:strVal val="visible"/>
                                      </p:to>
                                    </p:set>
                                    <p:animEffect transition="in" filter="wipe(left)">
                                      <p:cBhvr>
                                        <p:cTn id="35" dur="1000"/>
                                        <p:tgtEl>
                                          <p:spTgt spid="164">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iterate>
                                    <p:tmAbs val="0"/>
                                  </p:iterate>
                                  <p:childTnLst>
                                    <p:set>
                                      <p:cBhvr>
                                        <p:cTn id="39" fill="hold"/>
                                        <p:tgtEl>
                                          <p:spTgt spid="164">
                                            <p:txEl>
                                              <p:pRg st="6" end="6"/>
                                            </p:txEl>
                                          </p:spTgt>
                                        </p:tgtEl>
                                        <p:attrNameLst>
                                          <p:attrName>style.visibility</p:attrName>
                                        </p:attrNameLst>
                                      </p:cBhvr>
                                      <p:to>
                                        <p:strVal val="visible"/>
                                      </p:to>
                                    </p:set>
                                    <p:animEffect transition="in" filter="wipe(left)">
                                      <p:cBhvr>
                                        <p:cTn id="40" dur="1000"/>
                                        <p:tgtEl>
                                          <p:spTgt spid="164">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iterate>
                                    <p:tmAbs val="0"/>
                                  </p:iterate>
                                  <p:childTnLst>
                                    <p:set>
                                      <p:cBhvr>
                                        <p:cTn id="44" fill="hold"/>
                                        <p:tgtEl>
                                          <p:spTgt spid="164">
                                            <p:txEl>
                                              <p:pRg st="7" end="7"/>
                                            </p:txEl>
                                          </p:spTgt>
                                        </p:tgtEl>
                                        <p:attrNameLst>
                                          <p:attrName>style.visibility</p:attrName>
                                        </p:attrNameLst>
                                      </p:cBhvr>
                                      <p:to>
                                        <p:strVal val="visible"/>
                                      </p:to>
                                    </p:set>
                                    <p:animEffect transition="in" filter="wipe(left)">
                                      <p:cBhvr>
                                        <p:cTn id="45" dur="1000"/>
                                        <p:tgtEl>
                                          <p:spTgt spid="16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build="p" bldLvl="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p:cNvSpPr>
          <p:nvPr>
            <p:ph type="body" idx="1"/>
          </p:nvPr>
        </p:nvSpPr>
        <p:spPr>
          <a:xfrm>
            <a:off x="914400" y="2324100"/>
            <a:ext cx="11404600" cy="6807200"/>
          </a:xfrm>
          <a:prstGeom prst="rect">
            <a:avLst/>
          </a:prstGeom>
        </p:spPr>
        <p:txBody>
          <a:bodyPr>
            <a:normAutofit/>
          </a:bodyPr>
          <a:lstStyle/>
          <a:p>
            <a:pPr>
              <a:defRPr b="1">
                <a:solidFill>
                  <a:srgbClr val="006641"/>
                </a:solidFill>
              </a:defRPr>
            </a:pPr>
            <a:r>
              <a:rPr>
                <a:solidFill>
                  <a:srgbClr val="34F933"/>
                </a:solidFill>
              </a:rPr>
              <a:t>Strength</a:t>
            </a:r>
          </a:p>
          <a:p>
            <a:pPr algn="ctr">
              <a:defRPr b="1" i="1">
                <a:solidFill>
                  <a:srgbClr val="006641"/>
                </a:solidFill>
              </a:defRPr>
            </a:pPr>
            <a:r>
              <a:rPr>
                <a:solidFill>
                  <a:srgbClr val="34F933"/>
                </a:solidFill>
              </a:rPr>
              <a:t>“The ability to bear weight.”</a:t>
            </a:r>
          </a:p>
        </p:txBody>
      </p:sp>
      <p:pic>
        <p:nvPicPr>
          <p:cNvPr id="169" name="dreamstime_l_13902313.jpg"/>
          <p:cNvPicPr>
            <a:picLocks noChangeAspect="1"/>
          </p:cNvPicPr>
          <p:nvPr/>
        </p:nvPicPr>
        <p:blipFill>
          <a:blip r:embed="rId2"/>
          <a:srcRect l="8927" t="4813" r="9556" b="8518"/>
          <a:stretch>
            <a:fillRect/>
          </a:stretch>
        </p:blipFill>
        <p:spPr>
          <a:xfrm>
            <a:off x="9696072" y="2007662"/>
            <a:ext cx="2366251" cy="1779129"/>
          </a:xfrm>
          <a:custGeom>
            <a:avLst/>
            <a:gdLst/>
            <a:ahLst/>
            <a:cxnLst>
              <a:cxn ang="0">
                <a:pos x="wd2" y="hd2"/>
              </a:cxn>
              <a:cxn ang="5400000">
                <a:pos x="wd2" y="hd2"/>
              </a:cxn>
              <a:cxn ang="10800000">
                <a:pos x="wd2" y="hd2"/>
              </a:cxn>
              <a:cxn ang="16200000">
                <a:pos x="wd2" y="hd2"/>
              </a:cxn>
            </a:cxnLst>
            <a:rect l="0" t="0" r="r" b="b"/>
            <a:pathLst>
              <a:path w="21568" h="21573" extrusionOk="0">
                <a:moveTo>
                  <a:pt x="2992" y="0"/>
                </a:moveTo>
                <a:cubicBezTo>
                  <a:pt x="2251" y="0"/>
                  <a:pt x="2245" y="6"/>
                  <a:pt x="2113" y="236"/>
                </a:cubicBezTo>
                <a:cubicBezTo>
                  <a:pt x="1878" y="645"/>
                  <a:pt x="1713" y="1457"/>
                  <a:pt x="1660" y="2454"/>
                </a:cubicBezTo>
                <a:cubicBezTo>
                  <a:pt x="1648" y="2690"/>
                  <a:pt x="1629" y="2898"/>
                  <a:pt x="1621" y="2916"/>
                </a:cubicBezTo>
                <a:cubicBezTo>
                  <a:pt x="1611" y="2938"/>
                  <a:pt x="1322" y="2950"/>
                  <a:pt x="803" y="2950"/>
                </a:cubicBezTo>
                <a:lnTo>
                  <a:pt x="0" y="2950"/>
                </a:lnTo>
                <a:lnTo>
                  <a:pt x="7" y="3152"/>
                </a:lnTo>
                <a:lnTo>
                  <a:pt x="14" y="3354"/>
                </a:lnTo>
                <a:lnTo>
                  <a:pt x="818" y="3354"/>
                </a:lnTo>
                <a:lnTo>
                  <a:pt x="1621" y="3354"/>
                </a:lnTo>
                <a:lnTo>
                  <a:pt x="1639" y="3503"/>
                </a:lnTo>
                <a:cubicBezTo>
                  <a:pt x="1648" y="3584"/>
                  <a:pt x="1668" y="3861"/>
                  <a:pt x="1682" y="4119"/>
                </a:cubicBezTo>
                <a:cubicBezTo>
                  <a:pt x="1732" y="5010"/>
                  <a:pt x="1913" y="5831"/>
                  <a:pt x="2142" y="6194"/>
                </a:cubicBezTo>
                <a:lnTo>
                  <a:pt x="2214" y="6304"/>
                </a:lnTo>
                <a:lnTo>
                  <a:pt x="2934" y="6314"/>
                </a:lnTo>
                <a:cubicBezTo>
                  <a:pt x="3752" y="6325"/>
                  <a:pt x="3771" y="6323"/>
                  <a:pt x="3903" y="6083"/>
                </a:cubicBezTo>
                <a:cubicBezTo>
                  <a:pt x="4018" y="5874"/>
                  <a:pt x="4213" y="5227"/>
                  <a:pt x="4214" y="5053"/>
                </a:cubicBezTo>
                <a:cubicBezTo>
                  <a:pt x="4215" y="5023"/>
                  <a:pt x="4225" y="4990"/>
                  <a:pt x="4236" y="4981"/>
                </a:cubicBezTo>
                <a:cubicBezTo>
                  <a:pt x="4255" y="4965"/>
                  <a:pt x="4502" y="5409"/>
                  <a:pt x="4826" y="6044"/>
                </a:cubicBezTo>
                <a:cubicBezTo>
                  <a:pt x="4995" y="6376"/>
                  <a:pt x="5245" y="6714"/>
                  <a:pt x="5499" y="6949"/>
                </a:cubicBezTo>
                <a:cubicBezTo>
                  <a:pt x="5609" y="7051"/>
                  <a:pt x="5750" y="7216"/>
                  <a:pt x="5813" y="7315"/>
                </a:cubicBezTo>
                <a:cubicBezTo>
                  <a:pt x="5934" y="7503"/>
                  <a:pt x="6020" y="7574"/>
                  <a:pt x="6233" y="7666"/>
                </a:cubicBezTo>
                <a:cubicBezTo>
                  <a:pt x="6340" y="7713"/>
                  <a:pt x="6405" y="7779"/>
                  <a:pt x="6624" y="8070"/>
                </a:cubicBezTo>
                <a:cubicBezTo>
                  <a:pt x="6913" y="8456"/>
                  <a:pt x="7107" y="8650"/>
                  <a:pt x="7394" y="8845"/>
                </a:cubicBezTo>
                <a:cubicBezTo>
                  <a:pt x="7613" y="8994"/>
                  <a:pt x="7955" y="9154"/>
                  <a:pt x="8186" y="9211"/>
                </a:cubicBezTo>
                <a:cubicBezTo>
                  <a:pt x="8273" y="9232"/>
                  <a:pt x="8363" y="9259"/>
                  <a:pt x="8385" y="9273"/>
                </a:cubicBezTo>
                <a:cubicBezTo>
                  <a:pt x="8409" y="9290"/>
                  <a:pt x="8465" y="9471"/>
                  <a:pt x="8526" y="9731"/>
                </a:cubicBezTo>
                <a:cubicBezTo>
                  <a:pt x="8652" y="10261"/>
                  <a:pt x="8850" y="10812"/>
                  <a:pt x="9018" y="11107"/>
                </a:cubicBezTo>
                <a:cubicBezTo>
                  <a:pt x="9180" y="11389"/>
                  <a:pt x="9210" y="11499"/>
                  <a:pt x="9308" y="12137"/>
                </a:cubicBezTo>
                <a:cubicBezTo>
                  <a:pt x="9351" y="12422"/>
                  <a:pt x="9409" y="12737"/>
                  <a:pt x="9434" y="12835"/>
                </a:cubicBezTo>
                <a:cubicBezTo>
                  <a:pt x="9512" y="13137"/>
                  <a:pt x="9539" y="13554"/>
                  <a:pt x="9510" y="14042"/>
                </a:cubicBezTo>
                <a:cubicBezTo>
                  <a:pt x="9496" y="14285"/>
                  <a:pt x="9467" y="14528"/>
                  <a:pt x="9445" y="14596"/>
                </a:cubicBezTo>
                <a:lnTo>
                  <a:pt x="9405" y="14721"/>
                </a:lnTo>
                <a:lnTo>
                  <a:pt x="9304" y="14634"/>
                </a:lnTo>
                <a:cubicBezTo>
                  <a:pt x="8979" y="14368"/>
                  <a:pt x="8377" y="14066"/>
                  <a:pt x="8186" y="14071"/>
                </a:cubicBezTo>
                <a:cubicBezTo>
                  <a:pt x="8107" y="14073"/>
                  <a:pt x="8111" y="14078"/>
                  <a:pt x="8259" y="14153"/>
                </a:cubicBezTo>
                <a:cubicBezTo>
                  <a:pt x="8449" y="14251"/>
                  <a:pt x="8537" y="14346"/>
                  <a:pt x="8516" y="14437"/>
                </a:cubicBezTo>
                <a:cubicBezTo>
                  <a:pt x="8507" y="14472"/>
                  <a:pt x="8451" y="14568"/>
                  <a:pt x="8393" y="14649"/>
                </a:cubicBezTo>
                <a:lnTo>
                  <a:pt x="8288" y="14793"/>
                </a:lnTo>
                <a:lnTo>
                  <a:pt x="8201" y="14735"/>
                </a:lnTo>
                <a:cubicBezTo>
                  <a:pt x="8058" y="14645"/>
                  <a:pt x="8032" y="14664"/>
                  <a:pt x="7998" y="14856"/>
                </a:cubicBezTo>
                <a:cubicBezTo>
                  <a:pt x="7982" y="14950"/>
                  <a:pt x="7969" y="15102"/>
                  <a:pt x="7969" y="15193"/>
                </a:cubicBezTo>
                <a:cubicBezTo>
                  <a:pt x="7969" y="15300"/>
                  <a:pt x="7957" y="15369"/>
                  <a:pt x="7933" y="15395"/>
                </a:cubicBezTo>
                <a:cubicBezTo>
                  <a:pt x="7913" y="15417"/>
                  <a:pt x="7893" y="15455"/>
                  <a:pt x="7893" y="15477"/>
                </a:cubicBezTo>
                <a:cubicBezTo>
                  <a:pt x="7893" y="15498"/>
                  <a:pt x="7850" y="15554"/>
                  <a:pt x="7796" y="15602"/>
                </a:cubicBezTo>
                <a:cubicBezTo>
                  <a:pt x="7653" y="15726"/>
                  <a:pt x="7578" y="15707"/>
                  <a:pt x="7470" y="15520"/>
                </a:cubicBezTo>
                <a:cubicBezTo>
                  <a:pt x="7389" y="15378"/>
                  <a:pt x="7381" y="15350"/>
                  <a:pt x="7376" y="15116"/>
                </a:cubicBezTo>
                <a:cubicBezTo>
                  <a:pt x="7367" y="14675"/>
                  <a:pt x="7401" y="14554"/>
                  <a:pt x="7590" y="14317"/>
                </a:cubicBezTo>
                <a:cubicBezTo>
                  <a:pt x="7644" y="14248"/>
                  <a:pt x="7665" y="14206"/>
                  <a:pt x="7637" y="14225"/>
                </a:cubicBezTo>
                <a:cubicBezTo>
                  <a:pt x="7487" y="14328"/>
                  <a:pt x="7350" y="14642"/>
                  <a:pt x="7296" y="15000"/>
                </a:cubicBezTo>
                <a:cubicBezTo>
                  <a:pt x="7243" y="15362"/>
                  <a:pt x="7263" y="15541"/>
                  <a:pt x="7467" y="16352"/>
                </a:cubicBezTo>
                <a:cubicBezTo>
                  <a:pt x="7682" y="17212"/>
                  <a:pt x="7788" y="17500"/>
                  <a:pt x="8020" y="17883"/>
                </a:cubicBezTo>
                <a:cubicBezTo>
                  <a:pt x="8200" y="18179"/>
                  <a:pt x="8285" y="18399"/>
                  <a:pt x="8407" y="18860"/>
                </a:cubicBezTo>
                <a:cubicBezTo>
                  <a:pt x="8507" y="19235"/>
                  <a:pt x="8506" y="19408"/>
                  <a:pt x="8396" y="19610"/>
                </a:cubicBezTo>
                <a:cubicBezTo>
                  <a:pt x="8350" y="19696"/>
                  <a:pt x="8276" y="19859"/>
                  <a:pt x="8233" y="19971"/>
                </a:cubicBezTo>
                <a:cubicBezTo>
                  <a:pt x="8191" y="20084"/>
                  <a:pt x="8102" y="20254"/>
                  <a:pt x="8034" y="20347"/>
                </a:cubicBezTo>
                <a:cubicBezTo>
                  <a:pt x="8026" y="20357"/>
                  <a:pt x="8027" y="20356"/>
                  <a:pt x="8020" y="20366"/>
                </a:cubicBezTo>
                <a:cubicBezTo>
                  <a:pt x="8009" y="20424"/>
                  <a:pt x="7934" y="20500"/>
                  <a:pt x="7749" y="20659"/>
                </a:cubicBezTo>
                <a:cubicBezTo>
                  <a:pt x="7732" y="20674"/>
                  <a:pt x="7719" y="20683"/>
                  <a:pt x="7705" y="20693"/>
                </a:cubicBezTo>
                <a:cubicBezTo>
                  <a:pt x="7679" y="20734"/>
                  <a:pt x="7647" y="20784"/>
                  <a:pt x="7604" y="20837"/>
                </a:cubicBezTo>
                <a:cubicBezTo>
                  <a:pt x="7461" y="21018"/>
                  <a:pt x="7430" y="21068"/>
                  <a:pt x="7430" y="21155"/>
                </a:cubicBezTo>
                <a:cubicBezTo>
                  <a:pt x="7430" y="21198"/>
                  <a:pt x="7424" y="21232"/>
                  <a:pt x="7409" y="21261"/>
                </a:cubicBezTo>
                <a:cubicBezTo>
                  <a:pt x="7411" y="21279"/>
                  <a:pt x="7411" y="21295"/>
                  <a:pt x="7412" y="21314"/>
                </a:cubicBezTo>
                <a:cubicBezTo>
                  <a:pt x="7419" y="21395"/>
                  <a:pt x="7435" y="21470"/>
                  <a:pt x="7445" y="21482"/>
                </a:cubicBezTo>
                <a:cubicBezTo>
                  <a:pt x="7454" y="21495"/>
                  <a:pt x="7611" y="21505"/>
                  <a:pt x="7796" y="21506"/>
                </a:cubicBezTo>
                <a:cubicBezTo>
                  <a:pt x="7862" y="21507"/>
                  <a:pt x="7918" y="21513"/>
                  <a:pt x="7973" y="21516"/>
                </a:cubicBezTo>
                <a:cubicBezTo>
                  <a:pt x="7995" y="21503"/>
                  <a:pt x="8039" y="21486"/>
                  <a:pt x="8096" y="21478"/>
                </a:cubicBezTo>
                <a:cubicBezTo>
                  <a:pt x="8261" y="21452"/>
                  <a:pt x="8561" y="21317"/>
                  <a:pt x="8675" y="21218"/>
                </a:cubicBezTo>
                <a:cubicBezTo>
                  <a:pt x="8846" y="21067"/>
                  <a:pt x="9106" y="20912"/>
                  <a:pt x="9254" y="20871"/>
                </a:cubicBezTo>
                <a:lnTo>
                  <a:pt x="9405" y="20828"/>
                </a:lnTo>
                <a:lnTo>
                  <a:pt x="9409" y="20554"/>
                </a:lnTo>
                <a:cubicBezTo>
                  <a:pt x="9416" y="20268"/>
                  <a:pt x="9460" y="20177"/>
                  <a:pt x="9474" y="20419"/>
                </a:cubicBezTo>
                <a:cubicBezTo>
                  <a:pt x="9483" y="20569"/>
                  <a:pt x="9468" y="20563"/>
                  <a:pt x="9807" y="20515"/>
                </a:cubicBezTo>
                <a:cubicBezTo>
                  <a:pt x="10186" y="20461"/>
                  <a:pt x="11595" y="20440"/>
                  <a:pt x="12061" y="20481"/>
                </a:cubicBezTo>
                <a:cubicBezTo>
                  <a:pt x="12295" y="20502"/>
                  <a:pt x="12536" y="20526"/>
                  <a:pt x="12596" y="20529"/>
                </a:cubicBezTo>
                <a:lnTo>
                  <a:pt x="12708" y="20534"/>
                </a:lnTo>
                <a:lnTo>
                  <a:pt x="12715" y="20688"/>
                </a:lnTo>
                <a:cubicBezTo>
                  <a:pt x="12725" y="20887"/>
                  <a:pt x="12766" y="20922"/>
                  <a:pt x="13077" y="21006"/>
                </a:cubicBezTo>
                <a:cubicBezTo>
                  <a:pt x="13209" y="21042"/>
                  <a:pt x="13343" y="21096"/>
                  <a:pt x="13377" y="21126"/>
                </a:cubicBezTo>
                <a:cubicBezTo>
                  <a:pt x="13412" y="21156"/>
                  <a:pt x="13496" y="21231"/>
                  <a:pt x="13562" y="21290"/>
                </a:cubicBezTo>
                <a:cubicBezTo>
                  <a:pt x="13628" y="21348"/>
                  <a:pt x="13742" y="21417"/>
                  <a:pt x="13815" y="21444"/>
                </a:cubicBezTo>
                <a:cubicBezTo>
                  <a:pt x="13889" y="21471"/>
                  <a:pt x="13965" y="21501"/>
                  <a:pt x="13985" y="21511"/>
                </a:cubicBezTo>
                <a:cubicBezTo>
                  <a:pt x="14005" y="21522"/>
                  <a:pt x="14033" y="21534"/>
                  <a:pt x="14047" y="21535"/>
                </a:cubicBezTo>
                <a:cubicBezTo>
                  <a:pt x="14056" y="21536"/>
                  <a:pt x="14064" y="21549"/>
                  <a:pt x="14072" y="21559"/>
                </a:cubicBezTo>
                <a:cubicBezTo>
                  <a:pt x="14565" y="21600"/>
                  <a:pt x="14743" y="21553"/>
                  <a:pt x="14767" y="21376"/>
                </a:cubicBezTo>
                <a:cubicBezTo>
                  <a:pt x="14769" y="21355"/>
                  <a:pt x="14770" y="21337"/>
                  <a:pt x="14774" y="21324"/>
                </a:cubicBezTo>
                <a:cubicBezTo>
                  <a:pt x="14765" y="21304"/>
                  <a:pt x="14759" y="21281"/>
                  <a:pt x="14749" y="21251"/>
                </a:cubicBezTo>
                <a:cubicBezTo>
                  <a:pt x="14718" y="21167"/>
                  <a:pt x="14648" y="21044"/>
                  <a:pt x="14593" y="20977"/>
                </a:cubicBezTo>
                <a:cubicBezTo>
                  <a:pt x="14488" y="20850"/>
                  <a:pt x="14430" y="20782"/>
                  <a:pt x="14398" y="20736"/>
                </a:cubicBezTo>
                <a:cubicBezTo>
                  <a:pt x="14347" y="20713"/>
                  <a:pt x="14295" y="20669"/>
                  <a:pt x="14202" y="20587"/>
                </a:cubicBezTo>
                <a:cubicBezTo>
                  <a:pt x="14032" y="20437"/>
                  <a:pt x="13969" y="20352"/>
                  <a:pt x="13974" y="20284"/>
                </a:cubicBezTo>
                <a:cubicBezTo>
                  <a:pt x="13927" y="20173"/>
                  <a:pt x="13869" y="20002"/>
                  <a:pt x="13801" y="19764"/>
                </a:cubicBezTo>
                <a:cubicBezTo>
                  <a:pt x="13730" y="19517"/>
                  <a:pt x="13718" y="19432"/>
                  <a:pt x="13718" y="19201"/>
                </a:cubicBezTo>
                <a:cubicBezTo>
                  <a:pt x="13718" y="18710"/>
                  <a:pt x="13775" y="18488"/>
                  <a:pt x="14061" y="17868"/>
                </a:cubicBezTo>
                <a:cubicBezTo>
                  <a:pt x="14263" y="17430"/>
                  <a:pt x="14486" y="16824"/>
                  <a:pt x="14579" y="16458"/>
                </a:cubicBezTo>
                <a:cubicBezTo>
                  <a:pt x="14716" y="15919"/>
                  <a:pt x="14803" y="15036"/>
                  <a:pt x="14752" y="14707"/>
                </a:cubicBezTo>
                <a:cubicBezTo>
                  <a:pt x="14674" y="14201"/>
                  <a:pt x="14438" y="13937"/>
                  <a:pt x="14000" y="13869"/>
                </a:cubicBezTo>
                <a:cubicBezTo>
                  <a:pt x="13879" y="13851"/>
                  <a:pt x="13732" y="13844"/>
                  <a:pt x="13674" y="13855"/>
                </a:cubicBezTo>
                <a:cubicBezTo>
                  <a:pt x="13439" y="13900"/>
                  <a:pt x="13055" y="14129"/>
                  <a:pt x="12734" y="14408"/>
                </a:cubicBezTo>
                <a:cubicBezTo>
                  <a:pt x="12619" y="14508"/>
                  <a:pt x="12499" y="14592"/>
                  <a:pt x="12470" y="14596"/>
                </a:cubicBezTo>
                <a:cubicBezTo>
                  <a:pt x="12406" y="14605"/>
                  <a:pt x="12389" y="14519"/>
                  <a:pt x="12365" y="14086"/>
                </a:cubicBezTo>
                <a:cubicBezTo>
                  <a:pt x="12339" y="13636"/>
                  <a:pt x="12367" y="13394"/>
                  <a:pt x="12658" y="11646"/>
                </a:cubicBezTo>
                <a:cubicBezTo>
                  <a:pt x="12714" y="11305"/>
                  <a:pt x="12731" y="11259"/>
                  <a:pt x="12878" y="10972"/>
                </a:cubicBezTo>
                <a:cubicBezTo>
                  <a:pt x="13142" y="10459"/>
                  <a:pt x="13287" y="10001"/>
                  <a:pt x="13352" y="9495"/>
                </a:cubicBezTo>
                <a:cubicBezTo>
                  <a:pt x="13369" y="9363"/>
                  <a:pt x="13395" y="9236"/>
                  <a:pt x="13410" y="9216"/>
                </a:cubicBezTo>
                <a:cubicBezTo>
                  <a:pt x="13425" y="9195"/>
                  <a:pt x="13552" y="9154"/>
                  <a:pt x="13692" y="9124"/>
                </a:cubicBezTo>
                <a:cubicBezTo>
                  <a:pt x="14025" y="9053"/>
                  <a:pt x="14309" y="8924"/>
                  <a:pt x="14553" y="8730"/>
                </a:cubicBezTo>
                <a:cubicBezTo>
                  <a:pt x="14773" y="8554"/>
                  <a:pt x="15060" y="8215"/>
                  <a:pt x="15193" y="7974"/>
                </a:cubicBezTo>
                <a:cubicBezTo>
                  <a:pt x="15255" y="7863"/>
                  <a:pt x="15339" y="7769"/>
                  <a:pt x="15476" y="7661"/>
                </a:cubicBezTo>
                <a:cubicBezTo>
                  <a:pt x="15613" y="7553"/>
                  <a:pt x="15704" y="7447"/>
                  <a:pt x="15780" y="7320"/>
                </a:cubicBezTo>
                <a:cubicBezTo>
                  <a:pt x="15839" y="7220"/>
                  <a:pt x="15984" y="7046"/>
                  <a:pt x="16101" y="6930"/>
                </a:cubicBezTo>
                <a:cubicBezTo>
                  <a:pt x="16351" y="6682"/>
                  <a:pt x="16662" y="6255"/>
                  <a:pt x="17017" y="5679"/>
                </a:cubicBezTo>
                <a:cubicBezTo>
                  <a:pt x="17328" y="5173"/>
                  <a:pt x="17659" y="4732"/>
                  <a:pt x="17675" y="4798"/>
                </a:cubicBezTo>
                <a:cubicBezTo>
                  <a:pt x="17681" y="4824"/>
                  <a:pt x="17707" y="4963"/>
                  <a:pt x="17733" y="5106"/>
                </a:cubicBezTo>
                <a:cubicBezTo>
                  <a:pt x="17835" y="5664"/>
                  <a:pt x="17988" y="6068"/>
                  <a:pt x="18160" y="6237"/>
                </a:cubicBezTo>
                <a:cubicBezTo>
                  <a:pt x="18226" y="6302"/>
                  <a:pt x="18255" y="6304"/>
                  <a:pt x="18952" y="6304"/>
                </a:cubicBezTo>
                <a:cubicBezTo>
                  <a:pt x="19786" y="6304"/>
                  <a:pt x="19742" y="6321"/>
                  <a:pt x="19885" y="5996"/>
                </a:cubicBezTo>
                <a:cubicBezTo>
                  <a:pt x="20088" y="5540"/>
                  <a:pt x="20225" y="4780"/>
                  <a:pt x="20272" y="3845"/>
                </a:cubicBezTo>
                <a:cubicBezTo>
                  <a:pt x="20287" y="3561"/>
                  <a:pt x="20306" y="3316"/>
                  <a:pt x="20312" y="3301"/>
                </a:cubicBezTo>
                <a:cubicBezTo>
                  <a:pt x="20319" y="3287"/>
                  <a:pt x="20601" y="3272"/>
                  <a:pt x="20942" y="3272"/>
                </a:cubicBezTo>
                <a:cubicBezTo>
                  <a:pt x="21600" y="3272"/>
                  <a:pt x="21568" y="3282"/>
                  <a:pt x="21568" y="3128"/>
                </a:cubicBezTo>
                <a:cubicBezTo>
                  <a:pt x="21568" y="3101"/>
                  <a:pt x="21569" y="3037"/>
                  <a:pt x="21568" y="2984"/>
                </a:cubicBezTo>
                <a:lnTo>
                  <a:pt x="21564" y="2887"/>
                </a:lnTo>
                <a:lnTo>
                  <a:pt x="20942" y="2887"/>
                </a:lnTo>
                <a:lnTo>
                  <a:pt x="20319" y="2887"/>
                </a:lnTo>
                <a:lnTo>
                  <a:pt x="20294" y="2801"/>
                </a:lnTo>
                <a:cubicBezTo>
                  <a:pt x="20281" y="2755"/>
                  <a:pt x="20272" y="2610"/>
                  <a:pt x="20272" y="2478"/>
                </a:cubicBezTo>
                <a:cubicBezTo>
                  <a:pt x="20272" y="2070"/>
                  <a:pt x="20193" y="1425"/>
                  <a:pt x="20088" y="987"/>
                </a:cubicBezTo>
                <a:cubicBezTo>
                  <a:pt x="20004" y="634"/>
                  <a:pt x="19845" y="247"/>
                  <a:pt x="19730" y="116"/>
                </a:cubicBezTo>
                <a:lnTo>
                  <a:pt x="19629" y="0"/>
                </a:lnTo>
                <a:lnTo>
                  <a:pt x="18963" y="0"/>
                </a:lnTo>
                <a:cubicBezTo>
                  <a:pt x="18222" y="0"/>
                  <a:pt x="18194" y="7"/>
                  <a:pt x="18062" y="207"/>
                </a:cubicBezTo>
                <a:cubicBezTo>
                  <a:pt x="17857" y="517"/>
                  <a:pt x="17685" y="1260"/>
                  <a:pt x="17610" y="2161"/>
                </a:cubicBezTo>
                <a:cubicBezTo>
                  <a:pt x="17581" y="2506"/>
                  <a:pt x="17581" y="2511"/>
                  <a:pt x="17509" y="2536"/>
                </a:cubicBezTo>
                <a:cubicBezTo>
                  <a:pt x="17466" y="2551"/>
                  <a:pt x="17425" y="2545"/>
                  <a:pt x="17411" y="2527"/>
                </a:cubicBezTo>
                <a:cubicBezTo>
                  <a:pt x="17364" y="2464"/>
                  <a:pt x="17303" y="2499"/>
                  <a:pt x="17227" y="2628"/>
                </a:cubicBezTo>
                <a:cubicBezTo>
                  <a:pt x="17157" y="2745"/>
                  <a:pt x="17143" y="2752"/>
                  <a:pt x="17107" y="2709"/>
                </a:cubicBezTo>
                <a:cubicBezTo>
                  <a:pt x="17085" y="2683"/>
                  <a:pt x="17047" y="2658"/>
                  <a:pt x="17020" y="2652"/>
                </a:cubicBezTo>
                <a:cubicBezTo>
                  <a:pt x="16981" y="2643"/>
                  <a:pt x="16969" y="2666"/>
                  <a:pt x="16959" y="2758"/>
                </a:cubicBezTo>
                <a:lnTo>
                  <a:pt x="16944" y="2868"/>
                </a:lnTo>
                <a:lnTo>
                  <a:pt x="14365" y="2887"/>
                </a:lnTo>
                <a:cubicBezTo>
                  <a:pt x="12945" y="2898"/>
                  <a:pt x="10241" y="2909"/>
                  <a:pt x="8360" y="2912"/>
                </a:cubicBezTo>
                <a:lnTo>
                  <a:pt x="4941" y="2916"/>
                </a:lnTo>
                <a:lnTo>
                  <a:pt x="4931" y="2849"/>
                </a:lnTo>
                <a:cubicBezTo>
                  <a:pt x="4923" y="2808"/>
                  <a:pt x="4890" y="2778"/>
                  <a:pt x="4847" y="2767"/>
                </a:cubicBezTo>
                <a:cubicBezTo>
                  <a:pt x="4809" y="2757"/>
                  <a:pt x="4765" y="2729"/>
                  <a:pt x="4750" y="2705"/>
                </a:cubicBezTo>
                <a:cubicBezTo>
                  <a:pt x="4734" y="2680"/>
                  <a:pt x="4691" y="2656"/>
                  <a:pt x="4652" y="2656"/>
                </a:cubicBezTo>
                <a:cubicBezTo>
                  <a:pt x="4612" y="2656"/>
                  <a:pt x="4573" y="2636"/>
                  <a:pt x="4565" y="2608"/>
                </a:cubicBezTo>
                <a:cubicBezTo>
                  <a:pt x="4557" y="2579"/>
                  <a:pt x="4520" y="2560"/>
                  <a:pt x="4471" y="2560"/>
                </a:cubicBezTo>
                <a:cubicBezTo>
                  <a:pt x="4368" y="2560"/>
                  <a:pt x="4347" y="2516"/>
                  <a:pt x="4341" y="2300"/>
                </a:cubicBezTo>
                <a:cubicBezTo>
                  <a:pt x="4334" y="2039"/>
                  <a:pt x="4247" y="1388"/>
                  <a:pt x="4175" y="1054"/>
                </a:cubicBezTo>
                <a:cubicBezTo>
                  <a:pt x="4057" y="510"/>
                  <a:pt x="3894" y="134"/>
                  <a:pt x="3740" y="48"/>
                </a:cubicBezTo>
                <a:cubicBezTo>
                  <a:pt x="3676" y="12"/>
                  <a:pt x="3512" y="0"/>
                  <a:pt x="2992" y="0"/>
                </a:cubicBezTo>
                <a:close/>
              </a:path>
            </a:pathLst>
          </a:custGeom>
          <a:ln w="12700">
            <a:miter lim="400000"/>
          </a:ln>
        </p:spPr>
      </p:pic>
      <p:sp>
        <p:nvSpPr>
          <p:cNvPr id="170" name="Shape 170"/>
          <p:cNvSpPr/>
          <p:nvPr/>
        </p:nvSpPr>
        <p:spPr>
          <a:xfrm>
            <a:off x="585085" y="3982553"/>
            <a:ext cx="6631740" cy="543995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493888" indent="-493888" algn="l">
              <a:spcBef>
                <a:spcPts val="1700"/>
              </a:spcBef>
              <a:buClr>
                <a:srgbClr val="34F933"/>
              </a:buClr>
              <a:buSzPct val="132000"/>
              <a:buChar char="•"/>
              <a:defRPr sz="2300" b="1">
                <a:solidFill>
                  <a:srgbClr val="006641"/>
                </a:solidFill>
                <a:latin typeface="+mj-lt"/>
                <a:ea typeface="+mj-ea"/>
                <a:cs typeface="+mj-cs"/>
                <a:sym typeface="Arial"/>
              </a:defRPr>
            </a:pPr>
            <a:r>
              <a:rPr dirty="0">
                <a:solidFill>
                  <a:srgbClr val="34F933"/>
                </a:solidFill>
              </a:rPr>
              <a:t>Dynamic Strength</a:t>
            </a:r>
          </a:p>
          <a:p>
            <a:pPr marL="938388" lvl="1" indent="-493888" algn="l">
              <a:spcBef>
                <a:spcPts val="1700"/>
              </a:spcBef>
              <a:buClr>
                <a:srgbClr val="34F933"/>
              </a:buClr>
              <a:buSzPct val="75000"/>
              <a:buChar char="•"/>
              <a:defRPr sz="2300">
                <a:solidFill>
                  <a:srgbClr val="006641"/>
                </a:solidFill>
                <a:latin typeface="+mj-lt"/>
                <a:ea typeface="+mj-ea"/>
                <a:cs typeface="+mj-cs"/>
                <a:sym typeface="Arial"/>
              </a:defRPr>
            </a:pPr>
            <a:r>
              <a:rPr dirty="0">
                <a:solidFill>
                  <a:srgbClr val="000000"/>
                </a:solidFill>
              </a:rPr>
              <a:t>This is the strength an athlete can apply over a </a:t>
            </a:r>
            <a:r>
              <a:rPr b="1" dirty="0">
                <a:solidFill>
                  <a:srgbClr val="34F933"/>
                </a:solidFill>
              </a:rPr>
              <a:t>prolonged period of time</a:t>
            </a:r>
            <a:r>
              <a:rPr dirty="0">
                <a:solidFill>
                  <a:srgbClr val="000000"/>
                </a:solidFill>
              </a:rPr>
              <a:t>.</a:t>
            </a:r>
          </a:p>
          <a:p>
            <a:pPr marL="938388" lvl="1" indent="-493888" algn="l">
              <a:spcBef>
                <a:spcPts val="1700"/>
              </a:spcBef>
              <a:buClr>
                <a:srgbClr val="34F933"/>
              </a:buClr>
              <a:buSzPct val="75000"/>
              <a:buChar char="•"/>
              <a:defRPr sz="2300">
                <a:solidFill>
                  <a:srgbClr val="006641"/>
                </a:solidFill>
                <a:latin typeface="+mj-lt"/>
                <a:ea typeface="+mj-ea"/>
                <a:cs typeface="+mj-cs"/>
                <a:sym typeface="Arial"/>
              </a:defRPr>
            </a:pPr>
            <a:r>
              <a:rPr dirty="0">
                <a:solidFill>
                  <a:srgbClr val="000000"/>
                </a:solidFill>
              </a:rPr>
              <a:t>Footballers and long distance runners need this kind </a:t>
            </a:r>
            <a:r>
              <a:rPr lang="en-AU" dirty="0">
                <a:solidFill>
                  <a:srgbClr val="000000"/>
                </a:solidFill>
              </a:rPr>
              <a:t>of</a:t>
            </a:r>
            <a:r>
              <a:rPr dirty="0">
                <a:solidFill>
                  <a:srgbClr val="000000"/>
                </a:solidFill>
              </a:rPr>
              <a:t> strength to complete </a:t>
            </a:r>
            <a:r>
              <a:rPr b="1" dirty="0">
                <a:solidFill>
                  <a:srgbClr val="34F933"/>
                </a:solidFill>
              </a:rPr>
              <a:t>repeated contractions</a:t>
            </a:r>
            <a:r>
              <a:rPr dirty="0">
                <a:solidFill>
                  <a:srgbClr val="000000"/>
                </a:solidFill>
              </a:rPr>
              <a:t> over a long period of time.</a:t>
            </a:r>
          </a:p>
          <a:p>
            <a:pPr marL="493888" indent="-493888" algn="l">
              <a:spcBef>
                <a:spcPts val="1700"/>
              </a:spcBef>
              <a:buClr>
                <a:srgbClr val="34F933"/>
              </a:buClr>
              <a:buSzPct val="132000"/>
              <a:buChar char="•"/>
              <a:defRPr sz="2300" b="1">
                <a:solidFill>
                  <a:srgbClr val="006641"/>
                </a:solidFill>
                <a:latin typeface="+mj-lt"/>
                <a:ea typeface="+mj-ea"/>
                <a:cs typeface="+mj-cs"/>
                <a:sym typeface="Arial"/>
              </a:defRPr>
            </a:pPr>
            <a:r>
              <a:rPr dirty="0">
                <a:solidFill>
                  <a:srgbClr val="34F933"/>
                </a:solidFill>
              </a:rPr>
              <a:t>Static </a:t>
            </a:r>
            <a:r>
              <a:rPr lang="en-GB" dirty="0">
                <a:solidFill>
                  <a:srgbClr val="34F933"/>
                </a:solidFill>
              </a:rPr>
              <a:t>Strength</a:t>
            </a:r>
            <a:endParaRPr dirty="0">
              <a:solidFill>
                <a:srgbClr val="34F933"/>
              </a:solidFill>
            </a:endParaRPr>
          </a:p>
          <a:p>
            <a:pPr marL="938388" lvl="1" indent="-493888" algn="l">
              <a:spcBef>
                <a:spcPts val="1700"/>
              </a:spcBef>
              <a:buClr>
                <a:srgbClr val="34F933"/>
              </a:buClr>
              <a:buSzPct val="75000"/>
              <a:buChar char="•"/>
              <a:defRPr sz="2300">
                <a:solidFill>
                  <a:srgbClr val="006641"/>
                </a:solidFill>
                <a:latin typeface="+mj-lt"/>
                <a:ea typeface="+mj-ea"/>
                <a:cs typeface="+mj-cs"/>
                <a:sym typeface="Arial"/>
              </a:defRPr>
            </a:pPr>
            <a:r>
              <a:rPr dirty="0">
                <a:solidFill>
                  <a:srgbClr val="000000"/>
                </a:solidFill>
              </a:rPr>
              <a:t>This is the greatest amount of strength that can be </a:t>
            </a:r>
            <a:r>
              <a:rPr b="1" dirty="0">
                <a:solidFill>
                  <a:srgbClr val="34F933"/>
                </a:solidFill>
              </a:rPr>
              <a:t>applied to an immovable object</a:t>
            </a:r>
            <a:r>
              <a:rPr dirty="0">
                <a:solidFill>
                  <a:srgbClr val="000000"/>
                </a:solidFill>
              </a:rPr>
              <a:t>. </a:t>
            </a:r>
          </a:p>
          <a:p>
            <a:pPr marL="938388" lvl="1" indent="-493888" algn="l">
              <a:spcBef>
                <a:spcPts val="1700"/>
              </a:spcBef>
              <a:buClr>
                <a:srgbClr val="34F933"/>
              </a:buClr>
              <a:buSzPct val="75000"/>
              <a:buChar char="•"/>
              <a:defRPr sz="2300">
                <a:solidFill>
                  <a:srgbClr val="006641"/>
                </a:solidFill>
                <a:latin typeface="+mj-lt"/>
                <a:ea typeface="+mj-ea"/>
                <a:cs typeface="+mj-cs"/>
                <a:sym typeface="Arial"/>
              </a:defRPr>
            </a:pPr>
            <a:r>
              <a:rPr dirty="0">
                <a:solidFill>
                  <a:srgbClr val="000000"/>
                </a:solidFill>
              </a:rPr>
              <a:t>Rugby players need to apply this strength in a </a:t>
            </a:r>
            <a:r>
              <a:rPr b="1" dirty="0">
                <a:solidFill>
                  <a:srgbClr val="34F933"/>
                </a:solidFill>
              </a:rPr>
              <a:t>rugby scrum</a:t>
            </a:r>
            <a:r>
              <a:rPr dirty="0">
                <a:solidFill>
                  <a:srgbClr val="000000"/>
                </a:solidFill>
              </a:rPr>
              <a:t>.</a:t>
            </a:r>
          </a:p>
        </p:txBody>
      </p:sp>
      <p:sp>
        <p:nvSpPr>
          <p:cNvPr id="171" name="Shape 171"/>
          <p:cNvSpPr/>
          <p:nvPr/>
        </p:nvSpPr>
        <p:spPr>
          <a:xfrm>
            <a:off x="7160135" y="3582000"/>
            <a:ext cx="5825407" cy="494344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marL="493888" indent="-493888" algn="l">
              <a:spcBef>
                <a:spcPts val="1700"/>
              </a:spcBef>
              <a:buClr>
                <a:srgbClr val="34F933"/>
              </a:buClr>
              <a:buSzPct val="132000"/>
              <a:buChar char="•"/>
              <a:defRPr sz="2300" b="1">
                <a:solidFill>
                  <a:srgbClr val="006641"/>
                </a:solidFill>
                <a:latin typeface="+mj-lt"/>
                <a:ea typeface="+mj-ea"/>
                <a:cs typeface="+mj-cs"/>
                <a:sym typeface="Arial"/>
              </a:defRPr>
            </a:pPr>
            <a:endParaRPr>
              <a:solidFill>
                <a:srgbClr val="000000"/>
              </a:solidFill>
            </a:endParaRPr>
          </a:p>
          <a:p>
            <a:pPr marL="493888" indent="-493888" algn="l">
              <a:spcBef>
                <a:spcPts val="1700"/>
              </a:spcBef>
              <a:buClr>
                <a:srgbClr val="34F933"/>
              </a:buClr>
              <a:buSzPct val="132000"/>
              <a:buChar char="•"/>
              <a:defRPr sz="2300" b="1">
                <a:solidFill>
                  <a:srgbClr val="006641"/>
                </a:solidFill>
                <a:latin typeface="+mj-lt"/>
                <a:ea typeface="+mj-ea"/>
                <a:cs typeface="+mj-cs"/>
                <a:sym typeface="Arial"/>
              </a:defRPr>
            </a:pPr>
            <a:r>
              <a:rPr>
                <a:solidFill>
                  <a:srgbClr val="34F933"/>
                </a:solidFill>
              </a:rPr>
              <a:t>Explosive Strength</a:t>
            </a:r>
          </a:p>
          <a:p>
            <a:pPr marL="938388" lvl="1" indent="-493888" algn="l">
              <a:spcBef>
                <a:spcPts val="1700"/>
              </a:spcBef>
              <a:buClr>
                <a:srgbClr val="34F933"/>
              </a:buClr>
              <a:buSzPct val="75000"/>
              <a:buChar char="•"/>
              <a:defRPr sz="2300">
                <a:solidFill>
                  <a:srgbClr val="006641"/>
                </a:solidFill>
                <a:latin typeface="+mj-lt"/>
                <a:ea typeface="+mj-ea"/>
                <a:cs typeface="+mj-cs"/>
                <a:sym typeface="Arial"/>
              </a:defRPr>
            </a:pPr>
            <a:r>
              <a:rPr>
                <a:solidFill>
                  <a:srgbClr val="000000"/>
                </a:solidFill>
              </a:rPr>
              <a:t>This is the maximum amount of strength that can be generated in </a:t>
            </a:r>
            <a:r>
              <a:rPr b="1">
                <a:solidFill>
                  <a:srgbClr val="34F933"/>
                </a:solidFill>
              </a:rPr>
              <a:t>one fast burst </a:t>
            </a:r>
            <a:r>
              <a:rPr>
                <a:solidFill>
                  <a:srgbClr val="000000"/>
                </a:solidFill>
              </a:rPr>
              <a:t>of movement.</a:t>
            </a:r>
          </a:p>
          <a:p>
            <a:pPr marL="938388" lvl="1" indent="-493888" algn="l">
              <a:spcBef>
                <a:spcPts val="1700"/>
              </a:spcBef>
              <a:buClr>
                <a:srgbClr val="34F933"/>
              </a:buClr>
              <a:buSzPct val="75000"/>
              <a:buChar char="•"/>
              <a:defRPr sz="2300">
                <a:solidFill>
                  <a:srgbClr val="006641"/>
                </a:solidFill>
                <a:latin typeface="+mj-lt"/>
                <a:ea typeface="+mj-ea"/>
                <a:cs typeface="+mj-cs"/>
                <a:sym typeface="Arial"/>
              </a:defRPr>
            </a:pPr>
            <a:r>
              <a:rPr>
                <a:solidFill>
                  <a:srgbClr val="000000"/>
                </a:solidFill>
              </a:rPr>
              <a:t>Athletic </a:t>
            </a:r>
            <a:r>
              <a:rPr b="1">
                <a:solidFill>
                  <a:srgbClr val="34F933"/>
                </a:solidFill>
              </a:rPr>
              <a:t>throwing</a:t>
            </a:r>
            <a:r>
              <a:rPr>
                <a:solidFill>
                  <a:srgbClr val="000000"/>
                </a:solidFill>
              </a:rPr>
              <a:t> and </a:t>
            </a:r>
            <a:r>
              <a:rPr b="1">
                <a:solidFill>
                  <a:srgbClr val="34F933"/>
                </a:solidFill>
              </a:rPr>
              <a:t>jumping</a:t>
            </a:r>
            <a:r>
              <a:rPr>
                <a:solidFill>
                  <a:srgbClr val="000000"/>
                </a:solidFill>
              </a:rPr>
              <a:t> athletes need to have this kind of strength to record a large distance.</a:t>
            </a:r>
          </a:p>
          <a:p>
            <a:pPr marL="493888" indent="-493888" algn="l">
              <a:spcBef>
                <a:spcPts val="1700"/>
              </a:spcBef>
              <a:buClr>
                <a:srgbClr val="34F933"/>
              </a:buClr>
              <a:buSzPct val="132000"/>
              <a:buChar char="•"/>
              <a:defRPr sz="2300">
                <a:solidFill>
                  <a:srgbClr val="006641"/>
                </a:solidFill>
                <a:latin typeface="+mj-lt"/>
                <a:ea typeface="+mj-ea"/>
                <a:cs typeface="+mj-cs"/>
                <a:sym typeface="Arial"/>
              </a:defRPr>
            </a:pPr>
            <a:r>
              <a:rPr b="1">
                <a:solidFill>
                  <a:srgbClr val="34F933"/>
                </a:solidFill>
              </a:rPr>
              <a:t>Maximal strength</a:t>
            </a:r>
            <a:endParaRPr>
              <a:solidFill>
                <a:srgbClr val="000000"/>
              </a:solidFill>
            </a:endParaRPr>
          </a:p>
          <a:p>
            <a:pPr marL="938388" lvl="1" indent="-493888" algn="l">
              <a:spcBef>
                <a:spcPts val="1700"/>
              </a:spcBef>
              <a:buClr>
                <a:srgbClr val="34F933"/>
              </a:buClr>
              <a:buSzPct val="75000"/>
              <a:buChar char="•"/>
              <a:defRPr sz="2300">
                <a:solidFill>
                  <a:srgbClr val="006641"/>
                </a:solidFill>
                <a:latin typeface="+mj-lt"/>
                <a:ea typeface="+mj-ea"/>
                <a:cs typeface="+mj-cs"/>
                <a:sym typeface="Arial"/>
              </a:defRPr>
            </a:pPr>
            <a:r>
              <a:rPr>
                <a:solidFill>
                  <a:srgbClr val="000000"/>
                </a:solidFill>
              </a:rPr>
              <a:t>The </a:t>
            </a:r>
            <a:r>
              <a:rPr b="1">
                <a:solidFill>
                  <a:srgbClr val="34F933"/>
                </a:solidFill>
              </a:rPr>
              <a:t>greatest force </a:t>
            </a:r>
            <a:r>
              <a:rPr>
                <a:solidFill>
                  <a:srgbClr val="000000"/>
                </a:solidFill>
              </a:rPr>
              <a:t>possible in a single contraction.</a:t>
            </a:r>
          </a:p>
        </p:txBody>
      </p:sp>
      <p:sp>
        <p:nvSpPr>
          <p:cNvPr id="172" name="Shape 172"/>
          <p:cNvSpPr>
            <a:spLocks noGrp="1"/>
          </p:cNvSpPr>
          <p:nvPr>
            <p:ph type="title" idx="4294967295"/>
          </p:nvPr>
        </p:nvSpPr>
        <p:spPr>
          <a:xfrm>
            <a:off x="2816734" y="777808"/>
            <a:ext cx="8686801" cy="762001"/>
          </a:xfrm>
          <a:prstGeom prst="rect">
            <a:avLst/>
          </a:prstGeom>
        </p:spPr>
        <p:txBody>
          <a:bodyPr>
            <a:normAutofit fontScale="90000"/>
          </a:bodyPr>
          <a:lstStyle>
            <a:lvl1pPr defTabSz="578358">
              <a:defRPr sz="4554">
                <a:effectLst>
                  <a:outerShdw dist="46066" dir="2700000" rotWithShape="0">
                    <a:srgbClr val="000000">
                      <a:alpha val="33333"/>
                    </a:srgbClr>
                  </a:outerShdw>
                </a:effectLst>
              </a:defRPr>
            </a:lvl1pPr>
          </a:lstStyle>
          <a:p>
            <a:r>
              <a:t>Strength</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168">
                                            <p:bg/>
                                          </p:spTgt>
                                        </p:tgtEl>
                                        <p:attrNameLst>
                                          <p:attrName>style.visibility</p:attrName>
                                        </p:attrNameLst>
                                      </p:cBhvr>
                                      <p:to>
                                        <p:strVal val="visible"/>
                                      </p:to>
                                    </p:set>
                                    <p:anim calcmode="lin" valueType="num">
                                      <p:cBhvr>
                                        <p:cTn id="7" dur="1000" fill="hold"/>
                                        <p:tgtEl>
                                          <p:spTgt spid="168">
                                            <p:bg/>
                                          </p:spTgt>
                                        </p:tgtEl>
                                        <p:attrNameLst>
                                          <p:attrName>ppt_x</p:attrName>
                                        </p:attrNameLst>
                                      </p:cBhvr>
                                      <p:tavLst>
                                        <p:tav tm="0">
                                          <p:val>
                                            <p:strVal val="0-#ppt_w/2"/>
                                          </p:val>
                                        </p:tav>
                                        <p:tav tm="100000">
                                          <p:val>
                                            <p:strVal val="#ppt_x"/>
                                          </p:val>
                                        </p:tav>
                                      </p:tavLst>
                                    </p:anim>
                                    <p:anim calcmode="lin" valueType="num">
                                      <p:cBhvr>
                                        <p:cTn id="8" dur="1000" fill="hold"/>
                                        <p:tgtEl>
                                          <p:spTgt spid="168">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168">
                                            <p:txEl>
                                              <p:pRg st="0" end="0"/>
                                            </p:txEl>
                                          </p:spTgt>
                                        </p:tgtEl>
                                        <p:attrNameLst>
                                          <p:attrName>style.visibility</p:attrName>
                                        </p:attrNameLst>
                                      </p:cBhvr>
                                      <p:to>
                                        <p:strVal val="visible"/>
                                      </p:to>
                                    </p:set>
                                    <p:anim calcmode="lin" valueType="num">
                                      <p:cBhvr>
                                        <p:cTn id="11" dur="1000" fill="hold"/>
                                        <p:tgtEl>
                                          <p:spTgt spid="168">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6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168">
                                            <p:txEl>
                                              <p:pRg st="1" end="1"/>
                                            </p:txEl>
                                          </p:spTgt>
                                        </p:tgtEl>
                                        <p:attrNameLst>
                                          <p:attrName>style.visibility</p:attrName>
                                        </p:attrNameLst>
                                      </p:cBhvr>
                                      <p:to>
                                        <p:strVal val="visible"/>
                                      </p:to>
                                    </p:set>
                                    <p:anim calcmode="lin" valueType="num">
                                      <p:cBhvr>
                                        <p:cTn id="17" dur="1000" fill="hold"/>
                                        <p:tgtEl>
                                          <p:spTgt spid="168">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6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170">
                                            <p:bg/>
                                          </p:spTgt>
                                        </p:tgtEl>
                                        <p:attrNameLst>
                                          <p:attrName>style.visibility</p:attrName>
                                        </p:attrNameLst>
                                      </p:cBhvr>
                                      <p:to>
                                        <p:strVal val="visible"/>
                                      </p:to>
                                    </p:set>
                                    <p:anim calcmode="lin" valueType="num">
                                      <p:cBhvr>
                                        <p:cTn id="23" dur="1000" fill="hold"/>
                                        <p:tgtEl>
                                          <p:spTgt spid="170">
                                            <p:bg/>
                                          </p:spTgt>
                                        </p:tgtEl>
                                        <p:attrNameLst>
                                          <p:attrName>ppt_x</p:attrName>
                                        </p:attrNameLst>
                                      </p:cBhvr>
                                      <p:tavLst>
                                        <p:tav tm="0">
                                          <p:val>
                                            <p:strVal val="0-#ppt_w/2"/>
                                          </p:val>
                                        </p:tav>
                                        <p:tav tm="100000">
                                          <p:val>
                                            <p:strVal val="#ppt_x"/>
                                          </p:val>
                                        </p:tav>
                                      </p:tavLst>
                                    </p:anim>
                                    <p:anim calcmode="lin" valueType="num">
                                      <p:cBhvr>
                                        <p:cTn id="24" dur="1000" fill="hold"/>
                                        <p:tgtEl>
                                          <p:spTgt spid="170">
                                            <p:bg/>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iterate>
                                    <p:tmAbs val="0"/>
                                  </p:iterate>
                                  <p:childTnLst>
                                    <p:set>
                                      <p:cBhvr>
                                        <p:cTn id="26" fill="hold"/>
                                        <p:tgtEl>
                                          <p:spTgt spid="170">
                                            <p:txEl>
                                              <p:pRg st="0" end="0"/>
                                            </p:txEl>
                                          </p:spTgt>
                                        </p:tgtEl>
                                        <p:attrNameLst>
                                          <p:attrName>style.visibility</p:attrName>
                                        </p:attrNameLst>
                                      </p:cBhvr>
                                      <p:to>
                                        <p:strVal val="visible"/>
                                      </p:to>
                                    </p:set>
                                    <p:anim calcmode="lin" valueType="num">
                                      <p:cBhvr>
                                        <p:cTn id="27" dur="1000" fill="hold"/>
                                        <p:tgtEl>
                                          <p:spTgt spid="170">
                                            <p:txEl>
                                              <p:pRg st="0" end="0"/>
                                            </p:txEl>
                                          </p:spTgt>
                                        </p:tgtEl>
                                        <p:attrNameLst>
                                          <p:attrName>ppt_x</p:attrName>
                                        </p:attrNameLst>
                                      </p:cBhvr>
                                      <p:tavLst>
                                        <p:tav tm="0">
                                          <p:val>
                                            <p:strVal val="0-#ppt_w/2"/>
                                          </p:val>
                                        </p:tav>
                                        <p:tav tm="100000">
                                          <p:val>
                                            <p:strVal val="#ppt_x"/>
                                          </p:val>
                                        </p:tav>
                                      </p:tavLst>
                                    </p:anim>
                                    <p:anim calcmode="lin" valueType="num">
                                      <p:cBhvr>
                                        <p:cTn id="28" dur="1000" fill="hold"/>
                                        <p:tgtEl>
                                          <p:spTgt spid="17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iterate>
                                    <p:tmAbs val="0"/>
                                  </p:iterate>
                                  <p:childTnLst>
                                    <p:set>
                                      <p:cBhvr>
                                        <p:cTn id="32" fill="hold"/>
                                        <p:tgtEl>
                                          <p:spTgt spid="170">
                                            <p:txEl>
                                              <p:pRg st="1" end="1"/>
                                            </p:txEl>
                                          </p:spTgt>
                                        </p:tgtEl>
                                        <p:attrNameLst>
                                          <p:attrName>style.visibility</p:attrName>
                                        </p:attrNameLst>
                                      </p:cBhvr>
                                      <p:to>
                                        <p:strVal val="visible"/>
                                      </p:to>
                                    </p:set>
                                    <p:anim calcmode="lin" valueType="num">
                                      <p:cBhvr>
                                        <p:cTn id="33" dur="1000" fill="hold"/>
                                        <p:tgtEl>
                                          <p:spTgt spid="170">
                                            <p:txEl>
                                              <p:pRg st="1" end="1"/>
                                            </p:txEl>
                                          </p:spTgt>
                                        </p:tgtEl>
                                        <p:attrNameLst>
                                          <p:attrName>ppt_x</p:attrName>
                                        </p:attrNameLst>
                                      </p:cBhvr>
                                      <p:tavLst>
                                        <p:tav tm="0">
                                          <p:val>
                                            <p:strVal val="0-#ppt_w/2"/>
                                          </p:val>
                                        </p:tav>
                                        <p:tav tm="100000">
                                          <p:val>
                                            <p:strVal val="#ppt_x"/>
                                          </p:val>
                                        </p:tav>
                                      </p:tavLst>
                                    </p:anim>
                                    <p:anim calcmode="lin" valueType="num">
                                      <p:cBhvr>
                                        <p:cTn id="34" dur="1000" fill="hold"/>
                                        <p:tgtEl>
                                          <p:spTgt spid="17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iterate>
                                    <p:tmAbs val="0"/>
                                  </p:iterate>
                                  <p:childTnLst>
                                    <p:set>
                                      <p:cBhvr>
                                        <p:cTn id="38" fill="hold"/>
                                        <p:tgtEl>
                                          <p:spTgt spid="170">
                                            <p:txEl>
                                              <p:pRg st="2" end="2"/>
                                            </p:txEl>
                                          </p:spTgt>
                                        </p:tgtEl>
                                        <p:attrNameLst>
                                          <p:attrName>style.visibility</p:attrName>
                                        </p:attrNameLst>
                                      </p:cBhvr>
                                      <p:to>
                                        <p:strVal val="visible"/>
                                      </p:to>
                                    </p:set>
                                    <p:anim calcmode="lin" valueType="num">
                                      <p:cBhvr>
                                        <p:cTn id="39" dur="1000" fill="hold"/>
                                        <p:tgtEl>
                                          <p:spTgt spid="170">
                                            <p:txEl>
                                              <p:pRg st="2" end="2"/>
                                            </p:txEl>
                                          </p:spTgt>
                                        </p:tgtEl>
                                        <p:attrNameLst>
                                          <p:attrName>ppt_x</p:attrName>
                                        </p:attrNameLst>
                                      </p:cBhvr>
                                      <p:tavLst>
                                        <p:tav tm="0">
                                          <p:val>
                                            <p:strVal val="0-#ppt_w/2"/>
                                          </p:val>
                                        </p:tav>
                                        <p:tav tm="100000">
                                          <p:val>
                                            <p:strVal val="#ppt_x"/>
                                          </p:val>
                                        </p:tav>
                                      </p:tavLst>
                                    </p:anim>
                                    <p:anim calcmode="lin" valueType="num">
                                      <p:cBhvr>
                                        <p:cTn id="40" dur="1000" fill="hold"/>
                                        <p:tgtEl>
                                          <p:spTgt spid="17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iterate>
                                    <p:tmAbs val="0"/>
                                  </p:iterate>
                                  <p:childTnLst>
                                    <p:set>
                                      <p:cBhvr>
                                        <p:cTn id="44" fill="hold"/>
                                        <p:tgtEl>
                                          <p:spTgt spid="170">
                                            <p:txEl>
                                              <p:pRg st="3" end="3"/>
                                            </p:txEl>
                                          </p:spTgt>
                                        </p:tgtEl>
                                        <p:attrNameLst>
                                          <p:attrName>style.visibility</p:attrName>
                                        </p:attrNameLst>
                                      </p:cBhvr>
                                      <p:to>
                                        <p:strVal val="visible"/>
                                      </p:to>
                                    </p:set>
                                    <p:anim calcmode="lin" valueType="num">
                                      <p:cBhvr>
                                        <p:cTn id="45" dur="1000" fill="hold"/>
                                        <p:tgtEl>
                                          <p:spTgt spid="170">
                                            <p:txEl>
                                              <p:pRg st="3" end="3"/>
                                            </p:txEl>
                                          </p:spTgt>
                                        </p:tgtEl>
                                        <p:attrNameLst>
                                          <p:attrName>ppt_x</p:attrName>
                                        </p:attrNameLst>
                                      </p:cBhvr>
                                      <p:tavLst>
                                        <p:tav tm="0">
                                          <p:val>
                                            <p:strVal val="0-#ppt_w/2"/>
                                          </p:val>
                                        </p:tav>
                                        <p:tav tm="100000">
                                          <p:val>
                                            <p:strVal val="#ppt_x"/>
                                          </p:val>
                                        </p:tav>
                                      </p:tavLst>
                                    </p:anim>
                                    <p:anim calcmode="lin" valueType="num">
                                      <p:cBhvr>
                                        <p:cTn id="46" dur="1000" fill="hold"/>
                                        <p:tgtEl>
                                          <p:spTgt spid="17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iterate>
                                    <p:tmAbs val="0"/>
                                  </p:iterate>
                                  <p:childTnLst>
                                    <p:set>
                                      <p:cBhvr>
                                        <p:cTn id="50" fill="hold"/>
                                        <p:tgtEl>
                                          <p:spTgt spid="170">
                                            <p:txEl>
                                              <p:pRg st="4" end="4"/>
                                            </p:txEl>
                                          </p:spTgt>
                                        </p:tgtEl>
                                        <p:attrNameLst>
                                          <p:attrName>style.visibility</p:attrName>
                                        </p:attrNameLst>
                                      </p:cBhvr>
                                      <p:to>
                                        <p:strVal val="visible"/>
                                      </p:to>
                                    </p:set>
                                    <p:anim calcmode="lin" valueType="num">
                                      <p:cBhvr>
                                        <p:cTn id="51" dur="1000" fill="hold"/>
                                        <p:tgtEl>
                                          <p:spTgt spid="170">
                                            <p:txEl>
                                              <p:pRg st="4" end="4"/>
                                            </p:txEl>
                                          </p:spTgt>
                                        </p:tgtEl>
                                        <p:attrNameLst>
                                          <p:attrName>ppt_x</p:attrName>
                                        </p:attrNameLst>
                                      </p:cBhvr>
                                      <p:tavLst>
                                        <p:tav tm="0">
                                          <p:val>
                                            <p:strVal val="0-#ppt_w/2"/>
                                          </p:val>
                                        </p:tav>
                                        <p:tav tm="100000">
                                          <p:val>
                                            <p:strVal val="#ppt_x"/>
                                          </p:val>
                                        </p:tav>
                                      </p:tavLst>
                                    </p:anim>
                                    <p:anim calcmode="lin" valueType="num">
                                      <p:cBhvr>
                                        <p:cTn id="52" dur="1000" fill="hold"/>
                                        <p:tgtEl>
                                          <p:spTgt spid="17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iterate>
                                    <p:tmAbs val="0"/>
                                  </p:iterate>
                                  <p:childTnLst>
                                    <p:set>
                                      <p:cBhvr>
                                        <p:cTn id="56" fill="hold"/>
                                        <p:tgtEl>
                                          <p:spTgt spid="170">
                                            <p:txEl>
                                              <p:pRg st="5" end="5"/>
                                            </p:txEl>
                                          </p:spTgt>
                                        </p:tgtEl>
                                        <p:attrNameLst>
                                          <p:attrName>style.visibility</p:attrName>
                                        </p:attrNameLst>
                                      </p:cBhvr>
                                      <p:to>
                                        <p:strVal val="visible"/>
                                      </p:to>
                                    </p:set>
                                    <p:anim calcmode="lin" valueType="num">
                                      <p:cBhvr>
                                        <p:cTn id="57" dur="1000" fill="hold"/>
                                        <p:tgtEl>
                                          <p:spTgt spid="170">
                                            <p:txEl>
                                              <p:pRg st="5" end="5"/>
                                            </p:txEl>
                                          </p:spTgt>
                                        </p:tgtEl>
                                        <p:attrNameLst>
                                          <p:attrName>ppt_x</p:attrName>
                                        </p:attrNameLst>
                                      </p:cBhvr>
                                      <p:tavLst>
                                        <p:tav tm="0">
                                          <p:val>
                                            <p:strVal val="0-#ppt_w/2"/>
                                          </p:val>
                                        </p:tav>
                                        <p:tav tm="100000">
                                          <p:val>
                                            <p:strVal val="#ppt_x"/>
                                          </p:val>
                                        </p:tav>
                                      </p:tavLst>
                                    </p:anim>
                                    <p:anim calcmode="lin" valueType="num">
                                      <p:cBhvr>
                                        <p:cTn id="58" dur="1000" fill="hold"/>
                                        <p:tgtEl>
                                          <p:spTgt spid="17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iterate>
                                    <p:tmAbs val="0"/>
                                  </p:iterate>
                                  <p:childTnLst>
                                    <p:set>
                                      <p:cBhvr>
                                        <p:cTn id="62" fill="hold"/>
                                        <p:tgtEl>
                                          <p:spTgt spid="171">
                                            <p:bg/>
                                          </p:spTgt>
                                        </p:tgtEl>
                                        <p:attrNameLst>
                                          <p:attrName>style.visibility</p:attrName>
                                        </p:attrNameLst>
                                      </p:cBhvr>
                                      <p:to>
                                        <p:strVal val="visible"/>
                                      </p:to>
                                    </p:set>
                                    <p:anim calcmode="lin" valueType="num">
                                      <p:cBhvr>
                                        <p:cTn id="63" dur="1000" fill="hold"/>
                                        <p:tgtEl>
                                          <p:spTgt spid="171">
                                            <p:bg/>
                                          </p:spTgt>
                                        </p:tgtEl>
                                        <p:attrNameLst>
                                          <p:attrName>ppt_x</p:attrName>
                                        </p:attrNameLst>
                                      </p:cBhvr>
                                      <p:tavLst>
                                        <p:tav tm="0">
                                          <p:val>
                                            <p:strVal val="0-#ppt_w/2"/>
                                          </p:val>
                                        </p:tav>
                                        <p:tav tm="100000">
                                          <p:val>
                                            <p:strVal val="#ppt_x"/>
                                          </p:val>
                                        </p:tav>
                                      </p:tavLst>
                                    </p:anim>
                                    <p:anim calcmode="lin" valueType="num">
                                      <p:cBhvr>
                                        <p:cTn id="64" dur="1000" fill="hold"/>
                                        <p:tgtEl>
                                          <p:spTgt spid="171">
                                            <p:bg/>
                                          </p:spTgt>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iterate>
                                    <p:tmAbs val="0"/>
                                  </p:iterate>
                                  <p:childTnLst>
                                    <p:set>
                                      <p:cBhvr>
                                        <p:cTn id="66" fill="hold"/>
                                        <p:tgtEl>
                                          <p:spTgt spid="171">
                                            <p:txEl>
                                              <p:pRg st="0" end="0"/>
                                            </p:txEl>
                                          </p:spTgt>
                                        </p:tgtEl>
                                        <p:attrNameLst>
                                          <p:attrName>style.visibility</p:attrName>
                                        </p:attrNameLst>
                                      </p:cBhvr>
                                      <p:to>
                                        <p:strVal val="visible"/>
                                      </p:to>
                                    </p:set>
                                    <p:anim calcmode="lin" valueType="num">
                                      <p:cBhvr>
                                        <p:cTn id="67" dur="1000" fill="hold"/>
                                        <p:tgtEl>
                                          <p:spTgt spid="171">
                                            <p:txEl>
                                              <p:pRg st="0" end="0"/>
                                            </p:txEl>
                                          </p:spTgt>
                                        </p:tgtEl>
                                        <p:attrNameLst>
                                          <p:attrName>ppt_x</p:attrName>
                                        </p:attrNameLst>
                                      </p:cBhvr>
                                      <p:tavLst>
                                        <p:tav tm="0">
                                          <p:val>
                                            <p:strVal val="0-#ppt_w/2"/>
                                          </p:val>
                                        </p:tav>
                                        <p:tav tm="100000">
                                          <p:val>
                                            <p:strVal val="#ppt_x"/>
                                          </p:val>
                                        </p:tav>
                                      </p:tavLst>
                                    </p:anim>
                                    <p:anim calcmode="lin" valueType="num">
                                      <p:cBhvr>
                                        <p:cTn id="68" dur="1000" fill="hold"/>
                                        <p:tgtEl>
                                          <p:spTgt spid="1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iterate>
                                    <p:tmAbs val="0"/>
                                  </p:iterate>
                                  <p:childTnLst>
                                    <p:set>
                                      <p:cBhvr>
                                        <p:cTn id="72" fill="hold"/>
                                        <p:tgtEl>
                                          <p:spTgt spid="171">
                                            <p:txEl>
                                              <p:pRg st="1" end="1"/>
                                            </p:txEl>
                                          </p:spTgt>
                                        </p:tgtEl>
                                        <p:attrNameLst>
                                          <p:attrName>style.visibility</p:attrName>
                                        </p:attrNameLst>
                                      </p:cBhvr>
                                      <p:to>
                                        <p:strVal val="visible"/>
                                      </p:to>
                                    </p:set>
                                    <p:anim calcmode="lin" valueType="num">
                                      <p:cBhvr>
                                        <p:cTn id="73" dur="1000" fill="hold"/>
                                        <p:tgtEl>
                                          <p:spTgt spid="171">
                                            <p:txEl>
                                              <p:pRg st="1" end="1"/>
                                            </p:txEl>
                                          </p:spTgt>
                                        </p:tgtEl>
                                        <p:attrNameLst>
                                          <p:attrName>ppt_x</p:attrName>
                                        </p:attrNameLst>
                                      </p:cBhvr>
                                      <p:tavLst>
                                        <p:tav tm="0">
                                          <p:val>
                                            <p:strVal val="0-#ppt_w/2"/>
                                          </p:val>
                                        </p:tav>
                                        <p:tav tm="100000">
                                          <p:val>
                                            <p:strVal val="#ppt_x"/>
                                          </p:val>
                                        </p:tav>
                                      </p:tavLst>
                                    </p:anim>
                                    <p:anim calcmode="lin" valueType="num">
                                      <p:cBhvr>
                                        <p:cTn id="74" dur="1000" fill="hold"/>
                                        <p:tgtEl>
                                          <p:spTgt spid="1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iterate>
                                    <p:tmAbs val="0"/>
                                  </p:iterate>
                                  <p:childTnLst>
                                    <p:set>
                                      <p:cBhvr>
                                        <p:cTn id="78" fill="hold"/>
                                        <p:tgtEl>
                                          <p:spTgt spid="171">
                                            <p:txEl>
                                              <p:pRg st="2" end="2"/>
                                            </p:txEl>
                                          </p:spTgt>
                                        </p:tgtEl>
                                        <p:attrNameLst>
                                          <p:attrName>style.visibility</p:attrName>
                                        </p:attrNameLst>
                                      </p:cBhvr>
                                      <p:to>
                                        <p:strVal val="visible"/>
                                      </p:to>
                                    </p:set>
                                    <p:anim calcmode="lin" valueType="num">
                                      <p:cBhvr>
                                        <p:cTn id="79" dur="1000" fill="hold"/>
                                        <p:tgtEl>
                                          <p:spTgt spid="171">
                                            <p:txEl>
                                              <p:pRg st="2" end="2"/>
                                            </p:txEl>
                                          </p:spTgt>
                                        </p:tgtEl>
                                        <p:attrNameLst>
                                          <p:attrName>ppt_x</p:attrName>
                                        </p:attrNameLst>
                                      </p:cBhvr>
                                      <p:tavLst>
                                        <p:tav tm="0">
                                          <p:val>
                                            <p:strVal val="0-#ppt_w/2"/>
                                          </p:val>
                                        </p:tav>
                                        <p:tav tm="100000">
                                          <p:val>
                                            <p:strVal val="#ppt_x"/>
                                          </p:val>
                                        </p:tav>
                                      </p:tavLst>
                                    </p:anim>
                                    <p:anim calcmode="lin" valueType="num">
                                      <p:cBhvr>
                                        <p:cTn id="80" dur="1000" fill="hold"/>
                                        <p:tgtEl>
                                          <p:spTgt spid="1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iterate>
                                    <p:tmAbs val="0"/>
                                  </p:iterate>
                                  <p:childTnLst>
                                    <p:set>
                                      <p:cBhvr>
                                        <p:cTn id="84" fill="hold"/>
                                        <p:tgtEl>
                                          <p:spTgt spid="171">
                                            <p:txEl>
                                              <p:pRg st="3" end="3"/>
                                            </p:txEl>
                                          </p:spTgt>
                                        </p:tgtEl>
                                        <p:attrNameLst>
                                          <p:attrName>style.visibility</p:attrName>
                                        </p:attrNameLst>
                                      </p:cBhvr>
                                      <p:to>
                                        <p:strVal val="visible"/>
                                      </p:to>
                                    </p:set>
                                    <p:anim calcmode="lin" valueType="num">
                                      <p:cBhvr>
                                        <p:cTn id="85" dur="1000" fill="hold"/>
                                        <p:tgtEl>
                                          <p:spTgt spid="171">
                                            <p:txEl>
                                              <p:pRg st="3" end="3"/>
                                            </p:txEl>
                                          </p:spTgt>
                                        </p:tgtEl>
                                        <p:attrNameLst>
                                          <p:attrName>ppt_x</p:attrName>
                                        </p:attrNameLst>
                                      </p:cBhvr>
                                      <p:tavLst>
                                        <p:tav tm="0">
                                          <p:val>
                                            <p:strVal val="0-#ppt_w/2"/>
                                          </p:val>
                                        </p:tav>
                                        <p:tav tm="100000">
                                          <p:val>
                                            <p:strVal val="#ppt_x"/>
                                          </p:val>
                                        </p:tav>
                                      </p:tavLst>
                                    </p:anim>
                                    <p:anim calcmode="lin" valueType="num">
                                      <p:cBhvr>
                                        <p:cTn id="86" dur="1000" fill="hold"/>
                                        <p:tgtEl>
                                          <p:spTgt spid="17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grpId="0" nodeType="clickEffect">
                                  <p:stCondLst>
                                    <p:cond delay="0"/>
                                  </p:stCondLst>
                                  <p:iterate>
                                    <p:tmAbs val="0"/>
                                  </p:iterate>
                                  <p:childTnLst>
                                    <p:set>
                                      <p:cBhvr>
                                        <p:cTn id="90" fill="hold"/>
                                        <p:tgtEl>
                                          <p:spTgt spid="171">
                                            <p:txEl>
                                              <p:pRg st="4" end="4"/>
                                            </p:txEl>
                                          </p:spTgt>
                                        </p:tgtEl>
                                        <p:attrNameLst>
                                          <p:attrName>style.visibility</p:attrName>
                                        </p:attrNameLst>
                                      </p:cBhvr>
                                      <p:to>
                                        <p:strVal val="visible"/>
                                      </p:to>
                                    </p:set>
                                    <p:anim calcmode="lin" valueType="num">
                                      <p:cBhvr>
                                        <p:cTn id="91" dur="1000" fill="hold"/>
                                        <p:tgtEl>
                                          <p:spTgt spid="171">
                                            <p:txEl>
                                              <p:pRg st="4" end="4"/>
                                            </p:txEl>
                                          </p:spTgt>
                                        </p:tgtEl>
                                        <p:attrNameLst>
                                          <p:attrName>ppt_x</p:attrName>
                                        </p:attrNameLst>
                                      </p:cBhvr>
                                      <p:tavLst>
                                        <p:tav tm="0">
                                          <p:val>
                                            <p:strVal val="0-#ppt_w/2"/>
                                          </p:val>
                                        </p:tav>
                                        <p:tav tm="100000">
                                          <p:val>
                                            <p:strVal val="#ppt_x"/>
                                          </p:val>
                                        </p:tav>
                                      </p:tavLst>
                                    </p:anim>
                                    <p:anim calcmode="lin" valueType="num">
                                      <p:cBhvr>
                                        <p:cTn id="92" dur="1000" fill="hold"/>
                                        <p:tgtEl>
                                          <p:spTgt spid="17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grpId="0" nodeType="clickEffect">
                                  <p:stCondLst>
                                    <p:cond delay="0"/>
                                  </p:stCondLst>
                                  <p:iterate>
                                    <p:tmAbs val="0"/>
                                  </p:iterate>
                                  <p:childTnLst>
                                    <p:set>
                                      <p:cBhvr>
                                        <p:cTn id="96" fill="hold"/>
                                        <p:tgtEl>
                                          <p:spTgt spid="171">
                                            <p:txEl>
                                              <p:pRg st="5" end="5"/>
                                            </p:txEl>
                                          </p:spTgt>
                                        </p:tgtEl>
                                        <p:attrNameLst>
                                          <p:attrName>style.visibility</p:attrName>
                                        </p:attrNameLst>
                                      </p:cBhvr>
                                      <p:to>
                                        <p:strVal val="visible"/>
                                      </p:to>
                                    </p:set>
                                    <p:anim calcmode="lin" valueType="num">
                                      <p:cBhvr>
                                        <p:cTn id="97" dur="1000" fill="hold"/>
                                        <p:tgtEl>
                                          <p:spTgt spid="171">
                                            <p:txEl>
                                              <p:pRg st="5" end="5"/>
                                            </p:txEl>
                                          </p:spTgt>
                                        </p:tgtEl>
                                        <p:attrNameLst>
                                          <p:attrName>ppt_x</p:attrName>
                                        </p:attrNameLst>
                                      </p:cBhvr>
                                      <p:tavLst>
                                        <p:tav tm="0">
                                          <p:val>
                                            <p:strVal val="0-#ppt_w/2"/>
                                          </p:val>
                                        </p:tav>
                                        <p:tav tm="100000">
                                          <p:val>
                                            <p:strVal val="#ppt_x"/>
                                          </p:val>
                                        </p:tav>
                                      </p:tavLst>
                                    </p:anim>
                                    <p:anim calcmode="lin" valueType="num">
                                      <p:cBhvr>
                                        <p:cTn id="98" dur="1000" fill="hold"/>
                                        <p:tgtEl>
                                          <p:spTgt spid="17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build="p" bldLvl="5" animBg="1" advAuto="0"/>
      <p:bldP spid="170" grpId="0" build="p" bldLvl="5" animBg="1" advAuto="0"/>
      <p:bldP spid="171" grpId="0"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p:cNvSpPr>
          <p:nvPr>
            <p:ph type="body" idx="1"/>
          </p:nvPr>
        </p:nvSpPr>
        <p:spPr>
          <a:xfrm>
            <a:off x="1016000" y="2324100"/>
            <a:ext cx="10972800" cy="6921500"/>
          </a:xfrm>
          <a:prstGeom prst="rect">
            <a:avLst/>
          </a:prstGeom>
        </p:spPr>
        <p:txBody>
          <a:bodyPr>
            <a:normAutofit/>
          </a:bodyPr>
          <a:lstStyle/>
          <a:p>
            <a:pPr>
              <a:defRPr sz="3200">
                <a:solidFill>
                  <a:srgbClr val="006641"/>
                </a:solidFill>
              </a:defRPr>
            </a:pPr>
            <a:r>
              <a:rPr b="1" dirty="0">
                <a:solidFill>
                  <a:srgbClr val="34F933"/>
                </a:solidFill>
              </a:rPr>
              <a:t>Strength</a:t>
            </a:r>
            <a:r>
              <a:rPr b="1" dirty="0"/>
              <a:t> </a:t>
            </a:r>
          </a:p>
          <a:p>
            <a:pPr>
              <a:defRPr sz="3200"/>
            </a:pPr>
            <a:r>
              <a:rPr b="1" dirty="0"/>
              <a:t>Measurement </a:t>
            </a:r>
            <a:endParaRPr b="1" dirty="0">
              <a:solidFill>
                <a:srgbClr val="009949"/>
              </a:solidFill>
            </a:endParaRPr>
          </a:p>
          <a:p>
            <a:pPr>
              <a:defRPr sz="3200">
                <a:solidFill>
                  <a:srgbClr val="006641"/>
                </a:solidFill>
              </a:defRPr>
            </a:pPr>
            <a:r>
              <a:rPr b="1" dirty="0">
                <a:solidFill>
                  <a:srgbClr val="34F933"/>
                </a:solidFill>
              </a:rPr>
              <a:t>Hand Grip Strength Test</a:t>
            </a:r>
          </a:p>
          <a:p>
            <a:pPr marL="508000" indent="-508000">
              <a:buSzPct val="100000"/>
              <a:buAutoNum type="arabicPeriod"/>
              <a:defRPr sz="3200"/>
            </a:pPr>
            <a:r>
              <a:rPr dirty="0"/>
              <a:t>Adjust the hand grip dynamometer to suit your hand.</a:t>
            </a:r>
          </a:p>
          <a:p>
            <a:pPr marL="508000" indent="-508000">
              <a:buSzPct val="100000"/>
              <a:buAutoNum type="arabicPeriod"/>
              <a:defRPr sz="3200"/>
            </a:pPr>
            <a:r>
              <a:rPr dirty="0"/>
              <a:t>Hang the dynamometer</a:t>
            </a:r>
            <a:r>
              <a:rPr lang="en-GB" dirty="0"/>
              <a:t> by your side</a:t>
            </a:r>
            <a:r>
              <a:rPr dirty="0"/>
              <a:t> in line with your </a:t>
            </a:r>
            <a:r>
              <a:rPr lang="en-GB" dirty="0"/>
              <a:t>fore</a:t>
            </a:r>
            <a:r>
              <a:rPr dirty="0"/>
              <a:t>arm with your dominant hand.</a:t>
            </a:r>
          </a:p>
          <a:p>
            <a:pPr marL="508000" indent="-508000">
              <a:buSzPct val="100000"/>
              <a:buAutoNum type="arabicPeriod"/>
              <a:defRPr sz="3200"/>
            </a:pPr>
            <a:r>
              <a:rPr dirty="0"/>
              <a:t>The maximum strength is applied to </a:t>
            </a:r>
            <a:br>
              <a:rPr dirty="0"/>
            </a:br>
            <a:r>
              <a:rPr dirty="0"/>
              <a:t>the meter without the arm moving.</a:t>
            </a:r>
          </a:p>
          <a:p>
            <a:pPr marL="508000" indent="-508000">
              <a:buSzPct val="100000"/>
              <a:buAutoNum type="arabicPeriod"/>
              <a:defRPr sz="3200"/>
            </a:pPr>
            <a:r>
              <a:rPr lang="en-GB" dirty="0"/>
              <a:t>The results of the two attempts are </a:t>
            </a:r>
            <a:br>
              <a:rPr lang="en-GB" dirty="0"/>
            </a:br>
            <a:r>
              <a:rPr lang="en-GB" dirty="0"/>
              <a:t>added together and divided by two to </a:t>
            </a:r>
            <a:br>
              <a:rPr lang="en-GB" dirty="0"/>
            </a:br>
            <a:r>
              <a:rPr lang="en-GB" dirty="0"/>
              <a:t>reach a score.</a:t>
            </a:r>
            <a:endParaRPr dirty="0"/>
          </a:p>
        </p:txBody>
      </p:sp>
      <p:pic>
        <p:nvPicPr>
          <p:cNvPr id="175" name="droppedImage.tiff"/>
          <p:cNvPicPr>
            <a:picLocks noChangeAspect="1"/>
          </p:cNvPicPr>
          <p:nvPr/>
        </p:nvPicPr>
        <p:blipFill>
          <a:blip r:embed="rId3"/>
          <a:stretch>
            <a:fillRect/>
          </a:stretch>
        </p:blipFill>
        <p:spPr>
          <a:xfrm>
            <a:off x="9118369" y="5664893"/>
            <a:ext cx="2261062" cy="3580015"/>
          </a:xfrm>
          <a:prstGeom prst="rect">
            <a:avLst/>
          </a:prstGeom>
          <a:ln w="12700">
            <a:miter lim="400000"/>
          </a:ln>
        </p:spPr>
      </p:pic>
      <p:sp>
        <p:nvSpPr>
          <p:cNvPr id="176" name="Shape 176"/>
          <p:cNvSpPr>
            <a:spLocks noGrp="1"/>
          </p:cNvSpPr>
          <p:nvPr>
            <p:ph type="title" idx="4294967295"/>
          </p:nvPr>
        </p:nvSpPr>
        <p:spPr>
          <a:xfrm>
            <a:off x="2866200" y="752302"/>
            <a:ext cx="8686801" cy="762001"/>
          </a:xfrm>
          <a:prstGeom prst="rect">
            <a:avLst/>
          </a:prstGeom>
        </p:spPr>
        <p:txBody>
          <a:bodyPr>
            <a:normAutofit fontScale="90000"/>
          </a:bodyPr>
          <a:lstStyle>
            <a:lvl1pPr defTabSz="578358">
              <a:defRPr sz="4554">
                <a:effectLst>
                  <a:outerShdw dist="46066" dir="2700000" rotWithShape="0">
                    <a:srgbClr val="000000">
                      <a:alpha val="33333"/>
                    </a:srgbClr>
                  </a:outerShdw>
                </a:effectLst>
              </a:defRPr>
            </a:lvl1pPr>
          </a:lstStyle>
          <a:p>
            <a:r>
              <a:t>Strength</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174">
                                            <p:bg/>
                                          </p:spTgt>
                                        </p:tgtEl>
                                        <p:attrNameLst>
                                          <p:attrName>style.visibility</p:attrName>
                                        </p:attrNameLst>
                                      </p:cBhvr>
                                      <p:to>
                                        <p:strVal val="visible"/>
                                      </p:to>
                                    </p:set>
                                    <p:anim calcmode="lin" valueType="num">
                                      <p:cBhvr>
                                        <p:cTn id="7" dur="1000" fill="hold"/>
                                        <p:tgtEl>
                                          <p:spTgt spid="174">
                                            <p:bg/>
                                          </p:spTgt>
                                        </p:tgtEl>
                                        <p:attrNameLst>
                                          <p:attrName>ppt_x</p:attrName>
                                        </p:attrNameLst>
                                      </p:cBhvr>
                                      <p:tavLst>
                                        <p:tav tm="0">
                                          <p:val>
                                            <p:strVal val="0-#ppt_w/2"/>
                                          </p:val>
                                        </p:tav>
                                        <p:tav tm="100000">
                                          <p:val>
                                            <p:strVal val="#ppt_x"/>
                                          </p:val>
                                        </p:tav>
                                      </p:tavLst>
                                    </p:anim>
                                    <p:anim calcmode="lin" valueType="num">
                                      <p:cBhvr>
                                        <p:cTn id="8" dur="1000" fill="hold"/>
                                        <p:tgtEl>
                                          <p:spTgt spid="174">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174">
                                            <p:txEl>
                                              <p:pRg st="0" end="0"/>
                                            </p:txEl>
                                          </p:spTgt>
                                        </p:tgtEl>
                                        <p:attrNameLst>
                                          <p:attrName>style.visibility</p:attrName>
                                        </p:attrNameLst>
                                      </p:cBhvr>
                                      <p:to>
                                        <p:strVal val="visible"/>
                                      </p:to>
                                    </p:set>
                                    <p:anim calcmode="lin" valueType="num">
                                      <p:cBhvr>
                                        <p:cTn id="11" dur="1000" fill="hold"/>
                                        <p:tgtEl>
                                          <p:spTgt spid="174">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7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174">
                                            <p:txEl>
                                              <p:pRg st="1" end="1"/>
                                            </p:txEl>
                                          </p:spTgt>
                                        </p:tgtEl>
                                        <p:attrNameLst>
                                          <p:attrName>style.visibility</p:attrName>
                                        </p:attrNameLst>
                                      </p:cBhvr>
                                      <p:to>
                                        <p:strVal val="visible"/>
                                      </p:to>
                                    </p:set>
                                    <p:anim calcmode="lin" valueType="num">
                                      <p:cBhvr>
                                        <p:cTn id="17" dur="1000" fill="hold"/>
                                        <p:tgtEl>
                                          <p:spTgt spid="174">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7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174">
                                            <p:txEl>
                                              <p:pRg st="2" end="2"/>
                                            </p:txEl>
                                          </p:spTgt>
                                        </p:tgtEl>
                                        <p:attrNameLst>
                                          <p:attrName>style.visibility</p:attrName>
                                        </p:attrNameLst>
                                      </p:cBhvr>
                                      <p:to>
                                        <p:strVal val="visible"/>
                                      </p:to>
                                    </p:set>
                                    <p:anim calcmode="lin" valueType="num">
                                      <p:cBhvr>
                                        <p:cTn id="23" dur="1000" fill="hold"/>
                                        <p:tgtEl>
                                          <p:spTgt spid="174">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17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174">
                                            <p:txEl>
                                              <p:pRg st="3" end="3"/>
                                            </p:txEl>
                                          </p:spTgt>
                                        </p:tgtEl>
                                        <p:attrNameLst>
                                          <p:attrName>style.visibility</p:attrName>
                                        </p:attrNameLst>
                                      </p:cBhvr>
                                      <p:to>
                                        <p:strVal val="visible"/>
                                      </p:to>
                                    </p:set>
                                    <p:anim calcmode="lin" valueType="num">
                                      <p:cBhvr>
                                        <p:cTn id="29" dur="1000" fill="hold"/>
                                        <p:tgtEl>
                                          <p:spTgt spid="174">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17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174">
                                            <p:txEl>
                                              <p:pRg st="4" end="4"/>
                                            </p:txEl>
                                          </p:spTgt>
                                        </p:tgtEl>
                                        <p:attrNameLst>
                                          <p:attrName>style.visibility</p:attrName>
                                        </p:attrNameLst>
                                      </p:cBhvr>
                                      <p:to>
                                        <p:strVal val="visible"/>
                                      </p:to>
                                    </p:set>
                                    <p:anim calcmode="lin" valueType="num">
                                      <p:cBhvr>
                                        <p:cTn id="35" dur="1000" fill="hold"/>
                                        <p:tgtEl>
                                          <p:spTgt spid="174">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17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174">
                                            <p:txEl>
                                              <p:pRg st="5" end="5"/>
                                            </p:txEl>
                                          </p:spTgt>
                                        </p:tgtEl>
                                        <p:attrNameLst>
                                          <p:attrName>style.visibility</p:attrName>
                                        </p:attrNameLst>
                                      </p:cBhvr>
                                      <p:to>
                                        <p:strVal val="visible"/>
                                      </p:to>
                                    </p:set>
                                    <p:anim calcmode="lin" valueType="num">
                                      <p:cBhvr>
                                        <p:cTn id="41" dur="1000" fill="hold"/>
                                        <p:tgtEl>
                                          <p:spTgt spid="174">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174">
                                            <p:txEl>
                                              <p:pRg st="5" end="5"/>
                                            </p:txEl>
                                          </p:spTgt>
                                        </p:tgtEl>
                                        <p:attrNameLst>
                                          <p:attrName>ppt_y</p:attrName>
                                        </p:attrNameLst>
                                      </p:cBhvr>
                                      <p:tavLst>
                                        <p:tav tm="0">
                                          <p:val>
                                            <p:strVal val="#ppt_y"/>
                                          </p:val>
                                        </p:tav>
                                        <p:tav tm="100000">
                                          <p:val>
                                            <p:strVal val="#ppt_y"/>
                                          </p:val>
                                        </p:tav>
                                      </p:tavLst>
                                    </p:anim>
                                  </p:childTnLst>
                                </p:cTn>
                              </p:par>
                            </p:childTnLst>
                          </p:cTn>
                        </p:par>
                        <p:par>
                          <p:cTn id="43" fill="hold">
                            <p:stCondLst>
                              <p:cond delay="1000"/>
                            </p:stCondLst>
                            <p:childTnLst>
                              <p:par>
                                <p:cTn id="44" presetID="2" presetClass="entr" presetSubtype="8" fill="hold" grpId="0" nodeType="afterEffect">
                                  <p:stCondLst>
                                    <p:cond delay="0"/>
                                  </p:stCondLst>
                                  <p:iterate>
                                    <p:tmAbs val="0"/>
                                  </p:iterate>
                                  <p:childTnLst>
                                    <p:set>
                                      <p:cBhvr>
                                        <p:cTn id="45" fill="hold"/>
                                        <p:tgtEl>
                                          <p:spTgt spid="174">
                                            <p:txEl>
                                              <p:pRg st="6" end="6"/>
                                            </p:txEl>
                                          </p:spTgt>
                                        </p:tgtEl>
                                        <p:attrNameLst>
                                          <p:attrName>style.visibility</p:attrName>
                                        </p:attrNameLst>
                                      </p:cBhvr>
                                      <p:to>
                                        <p:strVal val="visible"/>
                                      </p:to>
                                    </p:set>
                                    <p:anim calcmode="lin" valueType="num">
                                      <p:cBhvr>
                                        <p:cTn id="46" dur="1000" fill="hold"/>
                                        <p:tgtEl>
                                          <p:spTgt spid="174">
                                            <p:txEl>
                                              <p:pRg st="6" end="6"/>
                                            </p:txEl>
                                          </p:spTgt>
                                        </p:tgtEl>
                                        <p:attrNameLst>
                                          <p:attrName>ppt_x</p:attrName>
                                        </p:attrNameLst>
                                      </p:cBhvr>
                                      <p:tavLst>
                                        <p:tav tm="0">
                                          <p:val>
                                            <p:strVal val="0-#ppt_w/2"/>
                                          </p:val>
                                        </p:tav>
                                        <p:tav tm="100000">
                                          <p:val>
                                            <p:strVal val="#ppt_x"/>
                                          </p:val>
                                        </p:tav>
                                      </p:tavLst>
                                    </p:anim>
                                    <p:anim calcmode="lin" valueType="num">
                                      <p:cBhvr>
                                        <p:cTn id="47" dur="1000" fill="hold"/>
                                        <p:tgtEl>
                                          <p:spTgt spid="174">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p:cNvSpPr>
          <p:nvPr>
            <p:ph type="body" idx="1"/>
          </p:nvPr>
        </p:nvSpPr>
        <p:spPr>
          <a:xfrm>
            <a:off x="1016000" y="2324100"/>
            <a:ext cx="10972800" cy="6921500"/>
          </a:xfrm>
          <a:prstGeom prst="rect">
            <a:avLst/>
          </a:prstGeom>
        </p:spPr>
        <p:txBody>
          <a:bodyPr>
            <a:normAutofit/>
          </a:bodyPr>
          <a:lstStyle/>
          <a:p>
            <a:pPr>
              <a:defRPr sz="3200">
                <a:solidFill>
                  <a:srgbClr val="006641"/>
                </a:solidFill>
              </a:defRPr>
            </a:pPr>
            <a:r>
              <a:rPr b="1">
                <a:solidFill>
                  <a:srgbClr val="34F933"/>
                </a:solidFill>
              </a:rPr>
              <a:t>Maximal Strength</a:t>
            </a:r>
            <a:r>
              <a:rPr b="1"/>
              <a:t> </a:t>
            </a:r>
          </a:p>
          <a:p>
            <a:pPr>
              <a:defRPr sz="3200"/>
            </a:pPr>
            <a:r>
              <a:rPr b="1"/>
              <a:t>Measurement </a:t>
            </a:r>
            <a:endParaRPr b="1">
              <a:solidFill>
                <a:srgbClr val="009949"/>
              </a:solidFill>
            </a:endParaRPr>
          </a:p>
          <a:p>
            <a:pPr>
              <a:defRPr sz="3200">
                <a:solidFill>
                  <a:srgbClr val="006641"/>
                </a:solidFill>
              </a:defRPr>
            </a:pPr>
            <a:r>
              <a:rPr b="1">
                <a:solidFill>
                  <a:srgbClr val="34F933"/>
                </a:solidFill>
              </a:rPr>
              <a:t>One rep max test</a:t>
            </a:r>
          </a:p>
          <a:p>
            <a:pPr marL="508000" indent="-508000">
              <a:buSzPct val="100000"/>
              <a:buAutoNum type="arabicPeriod"/>
              <a:defRPr sz="3200"/>
            </a:pPr>
            <a:r>
              <a:t>Choose a realistic achievable weight.</a:t>
            </a:r>
          </a:p>
          <a:p>
            <a:pPr marL="508000" indent="-508000">
              <a:buSzPct val="100000"/>
              <a:buAutoNum type="arabicPeriod"/>
              <a:defRPr sz="3200"/>
            </a:pPr>
            <a:r>
              <a:t>Using the correct technique lift the bar once.</a:t>
            </a:r>
          </a:p>
          <a:p>
            <a:pPr marL="508000" indent="-508000">
              <a:buSzPct val="100000"/>
              <a:buAutoNum type="arabicPeriod"/>
              <a:defRPr sz="3200"/>
            </a:pPr>
            <a:r>
              <a:t>Rest.</a:t>
            </a:r>
          </a:p>
          <a:p>
            <a:pPr marL="508000" indent="-508000">
              <a:buSzPct val="100000"/>
              <a:buAutoNum type="arabicPeriod"/>
              <a:defRPr sz="3200"/>
            </a:pPr>
            <a:r>
              <a:t>If you feel you can, increase the </a:t>
            </a:r>
            <a:br/>
            <a:r>
              <a:t>weight and lift again.</a:t>
            </a:r>
          </a:p>
          <a:p>
            <a:pPr marL="508000" indent="-508000">
              <a:buSzPct val="100000"/>
              <a:buAutoNum type="arabicPeriod"/>
              <a:defRPr sz="3200"/>
            </a:pPr>
            <a:r>
              <a:t>Repeat until you reach one rep max.</a:t>
            </a:r>
          </a:p>
          <a:p>
            <a:pPr marL="508000" indent="-508000">
              <a:buSzPct val="100000"/>
              <a:buAutoNum type="arabicPeriod"/>
              <a:defRPr sz="3200"/>
            </a:pPr>
            <a:r>
              <a:t>Record the kilogram weight.</a:t>
            </a:r>
          </a:p>
        </p:txBody>
      </p:sp>
      <p:pic>
        <p:nvPicPr>
          <p:cNvPr id="181" name="Bench press - muscle man.jpg"/>
          <p:cNvPicPr>
            <a:picLocks noChangeAspect="1"/>
          </p:cNvPicPr>
          <p:nvPr/>
        </p:nvPicPr>
        <p:blipFill>
          <a:blip r:embed="rId3"/>
          <a:stretch>
            <a:fillRect/>
          </a:stretch>
        </p:blipFill>
        <p:spPr>
          <a:xfrm>
            <a:off x="8491664" y="5898512"/>
            <a:ext cx="4233808" cy="3175767"/>
          </a:xfrm>
          <a:prstGeom prst="rect">
            <a:avLst/>
          </a:prstGeom>
          <a:ln w="12700">
            <a:miter lim="400000"/>
          </a:ln>
        </p:spPr>
      </p:pic>
      <p:sp>
        <p:nvSpPr>
          <p:cNvPr id="182" name="Shape 182"/>
          <p:cNvSpPr>
            <a:spLocks noGrp="1"/>
          </p:cNvSpPr>
          <p:nvPr>
            <p:ph type="title" idx="4294967295"/>
          </p:nvPr>
        </p:nvSpPr>
        <p:spPr>
          <a:xfrm>
            <a:off x="2905111" y="809053"/>
            <a:ext cx="8686801" cy="762001"/>
          </a:xfrm>
          <a:prstGeom prst="rect">
            <a:avLst/>
          </a:prstGeom>
        </p:spPr>
        <p:txBody>
          <a:bodyPr>
            <a:normAutofit fontScale="90000"/>
          </a:bodyPr>
          <a:lstStyle>
            <a:lvl1pPr defTabSz="578358">
              <a:defRPr sz="4554">
                <a:effectLst>
                  <a:outerShdw dist="46066" dir="2700000" rotWithShape="0">
                    <a:srgbClr val="000000">
                      <a:alpha val="33333"/>
                    </a:srgbClr>
                  </a:outerShdw>
                </a:effectLst>
              </a:defRPr>
            </a:lvl1pPr>
          </a:lstStyle>
          <a:p>
            <a:r>
              <a:t>Strength</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180">
                                            <p:bg/>
                                          </p:spTgt>
                                        </p:tgtEl>
                                        <p:attrNameLst>
                                          <p:attrName>style.visibility</p:attrName>
                                        </p:attrNameLst>
                                      </p:cBhvr>
                                      <p:to>
                                        <p:strVal val="visible"/>
                                      </p:to>
                                    </p:set>
                                    <p:anim calcmode="lin" valueType="num">
                                      <p:cBhvr>
                                        <p:cTn id="7" dur="1000" fill="hold"/>
                                        <p:tgtEl>
                                          <p:spTgt spid="180">
                                            <p:bg/>
                                          </p:spTgt>
                                        </p:tgtEl>
                                        <p:attrNameLst>
                                          <p:attrName>ppt_x</p:attrName>
                                        </p:attrNameLst>
                                      </p:cBhvr>
                                      <p:tavLst>
                                        <p:tav tm="0">
                                          <p:val>
                                            <p:strVal val="0-#ppt_w/2"/>
                                          </p:val>
                                        </p:tav>
                                        <p:tav tm="100000">
                                          <p:val>
                                            <p:strVal val="#ppt_x"/>
                                          </p:val>
                                        </p:tav>
                                      </p:tavLst>
                                    </p:anim>
                                    <p:anim calcmode="lin" valueType="num">
                                      <p:cBhvr>
                                        <p:cTn id="8" dur="1000" fill="hold"/>
                                        <p:tgtEl>
                                          <p:spTgt spid="180">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180">
                                            <p:txEl>
                                              <p:pRg st="0" end="0"/>
                                            </p:txEl>
                                          </p:spTgt>
                                        </p:tgtEl>
                                        <p:attrNameLst>
                                          <p:attrName>style.visibility</p:attrName>
                                        </p:attrNameLst>
                                      </p:cBhvr>
                                      <p:to>
                                        <p:strVal val="visible"/>
                                      </p:to>
                                    </p:set>
                                    <p:anim calcmode="lin" valueType="num">
                                      <p:cBhvr>
                                        <p:cTn id="11" dur="1000" fill="hold"/>
                                        <p:tgtEl>
                                          <p:spTgt spid="180">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8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180">
                                            <p:txEl>
                                              <p:pRg st="1" end="1"/>
                                            </p:txEl>
                                          </p:spTgt>
                                        </p:tgtEl>
                                        <p:attrNameLst>
                                          <p:attrName>style.visibility</p:attrName>
                                        </p:attrNameLst>
                                      </p:cBhvr>
                                      <p:to>
                                        <p:strVal val="visible"/>
                                      </p:to>
                                    </p:set>
                                    <p:anim calcmode="lin" valueType="num">
                                      <p:cBhvr>
                                        <p:cTn id="17" dur="1000" fill="hold"/>
                                        <p:tgtEl>
                                          <p:spTgt spid="180">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8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180">
                                            <p:txEl>
                                              <p:pRg st="2" end="2"/>
                                            </p:txEl>
                                          </p:spTgt>
                                        </p:tgtEl>
                                        <p:attrNameLst>
                                          <p:attrName>style.visibility</p:attrName>
                                        </p:attrNameLst>
                                      </p:cBhvr>
                                      <p:to>
                                        <p:strVal val="visible"/>
                                      </p:to>
                                    </p:set>
                                    <p:anim calcmode="lin" valueType="num">
                                      <p:cBhvr>
                                        <p:cTn id="23" dur="1000" fill="hold"/>
                                        <p:tgtEl>
                                          <p:spTgt spid="180">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18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180">
                                            <p:txEl>
                                              <p:pRg st="3" end="3"/>
                                            </p:txEl>
                                          </p:spTgt>
                                        </p:tgtEl>
                                        <p:attrNameLst>
                                          <p:attrName>style.visibility</p:attrName>
                                        </p:attrNameLst>
                                      </p:cBhvr>
                                      <p:to>
                                        <p:strVal val="visible"/>
                                      </p:to>
                                    </p:set>
                                    <p:anim calcmode="lin" valueType="num">
                                      <p:cBhvr>
                                        <p:cTn id="29" dur="1000" fill="hold"/>
                                        <p:tgtEl>
                                          <p:spTgt spid="180">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18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180">
                                            <p:txEl>
                                              <p:pRg st="4" end="4"/>
                                            </p:txEl>
                                          </p:spTgt>
                                        </p:tgtEl>
                                        <p:attrNameLst>
                                          <p:attrName>style.visibility</p:attrName>
                                        </p:attrNameLst>
                                      </p:cBhvr>
                                      <p:to>
                                        <p:strVal val="visible"/>
                                      </p:to>
                                    </p:set>
                                    <p:anim calcmode="lin" valueType="num">
                                      <p:cBhvr>
                                        <p:cTn id="35" dur="1000" fill="hold"/>
                                        <p:tgtEl>
                                          <p:spTgt spid="180">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18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180">
                                            <p:txEl>
                                              <p:pRg st="5" end="5"/>
                                            </p:txEl>
                                          </p:spTgt>
                                        </p:tgtEl>
                                        <p:attrNameLst>
                                          <p:attrName>style.visibility</p:attrName>
                                        </p:attrNameLst>
                                      </p:cBhvr>
                                      <p:to>
                                        <p:strVal val="visible"/>
                                      </p:to>
                                    </p:set>
                                    <p:anim calcmode="lin" valueType="num">
                                      <p:cBhvr>
                                        <p:cTn id="41" dur="1000" fill="hold"/>
                                        <p:tgtEl>
                                          <p:spTgt spid="180">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18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iterate>
                                    <p:tmAbs val="0"/>
                                  </p:iterate>
                                  <p:childTnLst>
                                    <p:set>
                                      <p:cBhvr>
                                        <p:cTn id="46" fill="hold"/>
                                        <p:tgtEl>
                                          <p:spTgt spid="180">
                                            <p:txEl>
                                              <p:pRg st="6" end="6"/>
                                            </p:txEl>
                                          </p:spTgt>
                                        </p:tgtEl>
                                        <p:attrNameLst>
                                          <p:attrName>style.visibility</p:attrName>
                                        </p:attrNameLst>
                                      </p:cBhvr>
                                      <p:to>
                                        <p:strVal val="visible"/>
                                      </p:to>
                                    </p:set>
                                    <p:anim calcmode="lin" valueType="num">
                                      <p:cBhvr>
                                        <p:cTn id="47" dur="1000" fill="hold"/>
                                        <p:tgtEl>
                                          <p:spTgt spid="180">
                                            <p:txEl>
                                              <p:pRg st="6" end="6"/>
                                            </p:txEl>
                                          </p:spTgt>
                                        </p:tgtEl>
                                        <p:attrNameLst>
                                          <p:attrName>ppt_x</p:attrName>
                                        </p:attrNameLst>
                                      </p:cBhvr>
                                      <p:tavLst>
                                        <p:tav tm="0">
                                          <p:val>
                                            <p:strVal val="0-#ppt_w/2"/>
                                          </p:val>
                                        </p:tav>
                                        <p:tav tm="100000">
                                          <p:val>
                                            <p:strVal val="#ppt_x"/>
                                          </p:val>
                                        </p:tav>
                                      </p:tavLst>
                                    </p:anim>
                                    <p:anim calcmode="lin" valueType="num">
                                      <p:cBhvr>
                                        <p:cTn id="48" dur="1000" fill="hold"/>
                                        <p:tgtEl>
                                          <p:spTgt spid="180">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iterate>
                                    <p:tmAbs val="0"/>
                                  </p:iterate>
                                  <p:childTnLst>
                                    <p:set>
                                      <p:cBhvr>
                                        <p:cTn id="52" fill="hold"/>
                                        <p:tgtEl>
                                          <p:spTgt spid="180">
                                            <p:txEl>
                                              <p:pRg st="7" end="7"/>
                                            </p:txEl>
                                          </p:spTgt>
                                        </p:tgtEl>
                                        <p:attrNameLst>
                                          <p:attrName>style.visibility</p:attrName>
                                        </p:attrNameLst>
                                      </p:cBhvr>
                                      <p:to>
                                        <p:strVal val="visible"/>
                                      </p:to>
                                    </p:set>
                                    <p:anim calcmode="lin" valueType="num">
                                      <p:cBhvr>
                                        <p:cTn id="53" dur="1000" fill="hold"/>
                                        <p:tgtEl>
                                          <p:spTgt spid="180">
                                            <p:txEl>
                                              <p:pRg st="7" end="7"/>
                                            </p:txEl>
                                          </p:spTgt>
                                        </p:tgtEl>
                                        <p:attrNameLst>
                                          <p:attrName>ppt_x</p:attrName>
                                        </p:attrNameLst>
                                      </p:cBhvr>
                                      <p:tavLst>
                                        <p:tav tm="0">
                                          <p:val>
                                            <p:strVal val="0-#ppt_w/2"/>
                                          </p:val>
                                        </p:tav>
                                        <p:tav tm="100000">
                                          <p:val>
                                            <p:strVal val="#ppt_x"/>
                                          </p:val>
                                        </p:tav>
                                      </p:tavLst>
                                    </p:anim>
                                    <p:anim calcmode="lin" valueType="num">
                                      <p:cBhvr>
                                        <p:cTn id="54" dur="1000" fill="hold"/>
                                        <p:tgtEl>
                                          <p:spTgt spid="180">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iterate>
                                    <p:tmAbs val="0"/>
                                  </p:iterate>
                                  <p:childTnLst>
                                    <p:set>
                                      <p:cBhvr>
                                        <p:cTn id="58" fill="hold"/>
                                        <p:tgtEl>
                                          <p:spTgt spid="180">
                                            <p:txEl>
                                              <p:pRg st="8" end="8"/>
                                            </p:txEl>
                                          </p:spTgt>
                                        </p:tgtEl>
                                        <p:attrNameLst>
                                          <p:attrName>style.visibility</p:attrName>
                                        </p:attrNameLst>
                                      </p:cBhvr>
                                      <p:to>
                                        <p:strVal val="visible"/>
                                      </p:to>
                                    </p:set>
                                    <p:anim calcmode="lin" valueType="num">
                                      <p:cBhvr>
                                        <p:cTn id="59" dur="1000" fill="hold"/>
                                        <p:tgtEl>
                                          <p:spTgt spid="180">
                                            <p:txEl>
                                              <p:pRg st="8" end="8"/>
                                            </p:txEl>
                                          </p:spTgt>
                                        </p:tgtEl>
                                        <p:attrNameLst>
                                          <p:attrName>ppt_x</p:attrName>
                                        </p:attrNameLst>
                                      </p:cBhvr>
                                      <p:tavLst>
                                        <p:tav tm="0">
                                          <p:val>
                                            <p:strVal val="0-#ppt_w/2"/>
                                          </p:val>
                                        </p:tav>
                                        <p:tav tm="100000">
                                          <p:val>
                                            <p:strVal val="#ppt_x"/>
                                          </p:val>
                                        </p:tav>
                                      </p:tavLst>
                                    </p:anim>
                                    <p:anim calcmode="lin" valueType="num">
                                      <p:cBhvr>
                                        <p:cTn id="60" dur="1000" fill="hold"/>
                                        <p:tgtEl>
                                          <p:spTgt spid="180">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build="p" bldLvl="5"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p:cNvSpPr>
          <p:nvPr>
            <p:ph type="body" idx="1"/>
          </p:nvPr>
        </p:nvSpPr>
        <p:spPr>
          <a:prstGeom prst="rect">
            <a:avLst/>
          </a:prstGeom>
        </p:spPr>
        <p:txBody>
          <a:bodyPr>
            <a:normAutofit lnSpcReduction="10000"/>
          </a:bodyPr>
          <a:lstStyle/>
          <a:p>
            <a:pPr defTabSz="408940">
              <a:spcBef>
                <a:spcPts val="1100"/>
              </a:spcBef>
              <a:defRPr sz="2800" b="1">
                <a:solidFill>
                  <a:srgbClr val="009949"/>
                </a:solidFill>
              </a:defRPr>
            </a:pPr>
            <a:r>
              <a:rPr>
                <a:solidFill>
                  <a:srgbClr val="34F933"/>
                </a:solidFill>
              </a:rPr>
              <a:t>Flexibility</a:t>
            </a:r>
          </a:p>
          <a:p>
            <a:pPr algn="ctr" defTabSz="408940">
              <a:spcBef>
                <a:spcPts val="1100"/>
              </a:spcBef>
              <a:defRPr sz="2800" b="1" i="1">
                <a:solidFill>
                  <a:srgbClr val="62B345">
                    <a:alpha val="70000"/>
                  </a:srgbClr>
                </a:solidFill>
              </a:defRPr>
            </a:pPr>
            <a:r>
              <a:rPr>
                <a:solidFill>
                  <a:srgbClr val="34F933"/>
                </a:solidFill>
              </a:rPr>
              <a:t>“The range of movement at a joint”</a:t>
            </a:r>
          </a:p>
          <a:p>
            <a:pPr defTabSz="408940">
              <a:spcBef>
                <a:spcPts val="1100"/>
              </a:spcBef>
              <a:defRPr sz="2800" b="1"/>
            </a:pPr>
            <a:r>
              <a:t>Explanation</a:t>
            </a:r>
          </a:p>
          <a:p>
            <a:pPr marL="345722" indent="-345722" defTabSz="408940">
              <a:spcBef>
                <a:spcPts val="1100"/>
              </a:spcBef>
              <a:buClr>
                <a:srgbClr val="34F933"/>
              </a:buClr>
              <a:buSzPct val="132000"/>
              <a:buChar char="•"/>
              <a:defRPr sz="2800"/>
            </a:pPr>
            <a:r>
              <a:rPr b="1">
                <a:solidFill>
                  <a:srgbClr val="34F933"/>
                </a:solidFill>
              </a:rPr>
              <a:t>Reduces the risk </a:t>
            </a:r>
            <a:r>
              <a:t>of muscle and tendon </a:t>
            </a:r>
            <a:r>
              <a:rPr b="1">
                <a:solidFill>
                  <a:srgbClr val="34F933"/>
                </a:solidFill>
              </a:rPr>
              <a:t>injury</a:t>
            </a:r>
            <a:r>
              <a:t>.</a:t>
            </a:r>
          </a:p>
          <a:p>
            <a:pPr marL="345722" indent="-345722" defTabSz="408940">
              <a:spcBef>
                <a:spcPts val="1100"/>
              </a:spcBef>
              <a:buClr>
                <a:srgbClr val="34F933"/>
              </a:buClr>
              <a:buSzPct val="132000"/>
              <a:buChar char="•"/>
              <a:defRPr sz="2800"/>
            </a:pPr>
            <a:r>
              <a:t>Good flexibility is needed for:</a:t>
            </a:r>
          </a:p>
          <a:p>
            <a:pPr marL="656872" lvl="1" indent="-345722" defTabSz="408940">
              <a:spcBef>
                <a:spcPts val="1100"/>
              </a:spcBef>
              <a:buClr>
                <a:srgbClr val="34F933"/>
              </a:buClr>
              <a:buSzPct val="75000"/>
              <a:buChar char="•"/>
              <a:defRPr sz="2800"/>
            </a:pPr>
            <a:r>
              <a:rPr b="1">
                <a:solidFill>
                  <a:srgbClr val="34F933"/>
                </a:solidFill>
              </a:rPr>
              <a:t>Gymnastics - Splits</a:t>
            </a:r>
          </a:p>
          <a:p>
            <a:pPr marL="656872" lvl="1" indent="-345722" defTabSz="408940">
              <a:spcBef>
                <a:spcPts val="1100"/>
              </a:spcBef>
              <a:buClr>
                <a:srgbClr val="34F933"/>
              </a:buClr>
              <a:buSzPct val="75000"/>
              <a:buChar char="•"/>
              <a:defRPr sz="2800"/>
            </a:pPr>
            <a:r>
              <a:rPr b="1">
                <a:solidFill>
                  <a:srgbClr val="34F933"/>
                </a:solidFill>
              </a:rPr>
              <a:t>Dance - Split leap</a:t>
            </a:r>
          </a:p>
          <a:p>
            <a:pPr marL="656872" lvl="1" indent="-345722" defTabSz="408940">
              <a:spcBef>
                <a:spcPts val="1100"/>
              </a:spcBef>
              <a:buClr>
                <a:srgbClr val="34F933"/>
              </a:buClr>
              <a:buSzPct val="75000"/>
              <a:buChar char="•"/>
              <a:defRPr sz="2800"/>
            </a:pPr>
            <a:r>
              <a:rPr b="1">
                <a:solidFill>
                  <a:srgbClr val="34F933"/>
                </a:solidFill>
              </a:rPr>
              <a:t>Football - Slide tackle</a:t>
            </a:r>
          </a:p>
          <a:p>
            <a:pPr defTabSz="408940">
              <a:spcBef>
                <a:spcPts val="1100"/>
              </a:spcBef>
              <a:defRPr sz="2800" b="1"/>
            </a:pPr>
            <a:r>
              <a:t>Measurement</a:t>
            </a:r>
          </a:p>
          <a:p>
            <a:pPr defTabSz="408940">
              <a:spcBef>
                <a:spcPts val="1100"/>
              </a:spcBef>
              <a:defRPr sz="2800"/>
            </a:pPr>
            <a:r>
              <a:rPr b="1">
                <a:solidFill>
                  <a:srgbClr val="34F933"/>
                </a:solidFill>
              </a:rPr>
              <a:t>Sit and Reach Test</a:t>
            </a:r>
            <a:r>
              <a:rPr b="1">
                <a:solidFill>
                  <a:srgbClr val="009949"/>
                </a:solidFill>
              </a:rPr>
              <a:t> </a:t>
            </a:r>
            <a:r>
              <a:t>- Participants sit with their feet flat against a bench or sit and reach block. They lean as far forward as they can without bending their knees.  A measurement is taken from the fingertips with the soles of the feet being 0cm.</a:t>
            </a:r>
          </a:p>
        </p:txBody>
      </p:sp>
      <p:pic>
        <p:nvPicPr>
          <p:cNvPr id="187" name="sit-and-reach-pic-filtered.png"/>
          <p:cNvPicPr>
            <a:picLocks noChangeAspect="1"/>
          </p:cNvPicPr>
          <p:nvPr/>
        </p:nvPicPr>
        <p:blipFill>
          <a:blip r:embed="rId2"/>
          <a:srcRect l="3629" t="3045" r="6473" b="7616"/>
          <a:stretch>
            <a:fillRect/>
          </a:stretch>
        </p:blipFill>
        <p:spPr>
          <a:xfrm>
            <a:off x="7372674" y="4959549"/>
            <a:ext cx="3784607" cy="1983994"/>
          </a:xfrm>
          <a:custGeom>
            <a:avLst/>
            <a:gdLst/>
            <a:ahLst/>
            <a:cxnLst>
              <a:cxn ang="0">
                <a:pos x="wd2" y="hd2"/>
              </a:cxn>
              <a:cxn ang="5400000">
                <a:pos x="wd2" y="hd2"/>
              </a:cxn>
              <a:cxn ang="10800000">
                <a:pos x="wd2" y="hd2"/>
              </a:cxn>
              <a:cxn ang="16200000">
                <a:pos x="wd2" y="hd2"/>
              </a:cxn>
            </a:cxnLst>
            <a:rect l="0" t="0" r="r" b="b"/>
            <a:pathLst>
              <a:path w="21587" h="21533" extrusionOk="0">
                <a:moveTo>
                  <a:pt x="7746" y="3"/>
                </a:moveTo>
                <a:cubicBezTo>
                  <a:pt x="7600" y="-11"/>
                  <a:pt x="7479" y="32"/>
                  <a:pt x="7402" y="154"/>
                </a:cubicBezTo>
                <a:cubicBezTo>
                  <a:pt x="7337" y="257"/>
                  <a:pt x="7265" y="310"/>
                  <a:pt x="7242" y="266"/>
                </a:cubicBezTo>
                <a:cubicBezTo>
                  <a:pt x="7171" y="131"/>
                  <a:pt x="6850" y="514"/>
                  <a:pt x="6646" y="977"/>
                </a:cubicBezTo>
                <a:cubicBezTo>
                  <a:pt x="6541" y="1216"/>
                  <a:pt x="6374" y="1822"/>
                  <a:pt x="6277" y="2329"/>
                </a:cubicBezTo>
                <a:cubicBezTo>
                  <a:pt x="6181" y="2836"/>
                  <a:pt x="6063" y="3312"/>
                  <a:pt x="6015" y="3384"/>
                </a:cubicBezTo>
                <a:cubicBezTo>
                  <a:pt x="5967" y="3456"/>
                  <a:pt x="5682" y="3600"/>
                  <a:pt x="5383" y="3703"/>
                </a:cubicBezTo>
                <a:cubicBezTo>
                  <a:pt x="5084" y="3806"/>
                  <a:pt x="4806" y="3944"/>
                  <a:pt x="4763" y="4009"/>
                </a:cubicBezTo>
                <a:cubicBezTo>
                  <a:pt x="4720" y="4073"/>
                  <a:pt x="4580" y="4146"/>
                  <a:pt x="4453" y="4173"/>
                </a:cubicBezTo>
                <a:cubicBezTo>
                  <a:pt x="4325" y="4199"/>
                  <a:pt x="4183" y="4304"/>
                  <a:pt x="4140" y="4405"/>
                </a:cubicBezTo>
                <a:cubicBezTo>
                  <a:pt x="4098" y="4507"/>
                  <a:pt x="3970" y="4603"/>
                  <a:pt x="3855" y="4621"/>
                </a:cubicBezTo>
                <a:cubicBezTo>
                  <a:pt x="3741" y="4638"/>
                  <a:pt x="3664" y="4707"/>
                  <a:pt x="3685" y="4771"/>
                </a:cubicBezTo>
                <a:cubicBezTo>
                  <a:pt x="3706" y="4836"/>
                  <a:pt x="3659" y="4932"/>
                  <a:pt x="3581" y="4987"/>
                </a:cubicBezTo>
                <a:cubicBezTo>
                  <a:pt x="3504" y="5041"/>
                  <a:pt x="3194" y="5401"/>
                  <a:pt x="2891" y="5788"/>
                </a:cubicBezTo>
                <a:cubicBezTo>
                  <a:pt x="2346" y="6483"/>
                  <a:pt x="1921" y="7325"/>
                  <a:pt x="1501" y="8545"/>
                </a:cubicBezTo>
                <a:cubicBezTo>
                  <a:pt x="1382" y="8890"/>
                  <a:pt x="1251" y="9173"/>
                  <a:pt x="1211" y="9173"/>
                </a:cubicBezTo>
                <a:cubicBezTo>
                  <a:pt x="1172" y="9173"/>
                  <a:pt x="1162" y="9235"/>
                  <a:pt x="1186" y="9311"/>
                </a:cubicBezTo>
                <a:cubicBezTo>
                  <a:pt x="1211" y="9387"/>
                  <a:pt x="1135" y="9837"/>
                  <a:pt x="1019" y="10311"/>
                </a:cubicBezTo>
                <a:cubicBezTo>
                  <a:pt x="902" y="10784"/>
                  <a:pt x="802" y="11219"/>
                  <a:pt x="795" y="11280"/>
                </a:cubicBezTo>
                <a:cubicBezTo>
                  <a:pt x="787" y="11341"/>
                  <a:pt x="772" y="11410"/>
                  <a:pt x="763" y="11430"/>
                </a:cubicBezTo>
                <a:cubicBezTo>
                  <a:pt x="743" y="11475"/>
                  <a:pt x="716" y="11761"/>
                  <a:pt x="609" y="13020"/>
                </a:cubicBezTo>
                <a:cubicBezTo>
                  <a:pt x="485" y="14479"/>
                  <a:pt x="433" y="14806"/>
                  <a:pt x="174" y="15777"/>
                </a:cubicBezTo>
                <a:lnTo>
                  <a:pt x="0" y="16427"/>
                </a:lnTo>
                <a:lnTo>
                  <a:pt x="267" y="16815"/>
                </a:lnTo>
                <a:cubicBezTo>
                  <a:pt x="413" y="17026"/>
                  <a:pt x="513" y="17238"/>
                  <a:pt x="491" y="17280"/>
                </a:cubicBezTo>
                <a:cubicBezTo>
                  <a:pt x="469" y="17322"/>
                  <a:pt x="489" y="17442"/>
                  <a:pt x="537" y="17551"/>
                </a:cubicBezTo>
                <a:cubicBezTo>
                  <a:pt x="584" y="17660"/>
                  <a:pt x="601" y="17749"/>
                  <a:pt x="575" y="17749"/>
                </a:cubicBezTo>
                <a:cubicBezTo>
                  <a:pt x="466" y="17749"/>
                  <a:pt x="876" y="19488"/>
                  <a:pt x="1082" y="19903"/>
                </a:cubicBezTo>
                <a:cubicBezTo>
                  <a:pt x="1205" y="20151"/>
                  <a:pt x="1304" y="20432"/>
                  <a:pt x="1304" y="20528"/>
                </a:cubicBezTo>
                <a:cubicBezTo>
                  <a:pt x="1304" y="20758"/>
                  <a:pt x="1716" y="21159"/>
                  <a:pt x="2198" y="21398"/>
                </a:cubicBezTo>
                <a:cubicBezTo>
                  <a:pt x="2584" y="21589"/>
                  <a:pt x="3020" y="21580"/>
                  <a:pt x="5014" y="21355"/>
                </a:cubicBezTo>
                <a:cubicBezTo>
                  <a:pt x="5599" y="21288"/>
                  <a:pt x="5890" y="21203"/>
                  <a:pt x="5890" y="21088"/>
                </a:cubicBezTo>
                <a:cubicBezTo>
                  <a:pt x="5890" y="20715"/>
                  <a:pt x="6110" y="20373"/>
                  <a:pt x="6477" y="20183"/>
                </a:cubicBezTo>
                <a:cubicBezTo>
                  <a:pt x="6688" y="20074"/>
                  <a:pt x="7105" y="19811"/>
                  <a:pt x="7405" y="19597"/>
                </a:cubicBezTo>
                <a:cubicBezTo>
                  <a:pt x="7704" y="19384"/>
                  <a:pt x="8024" y="19186"/>
                  <a:pt x="8118" y="19158"/>
                </a:cubicBezTo>
                <a:cubicBezTo>
                  <a:pt x="8211" y="19130"/>
                  <a:pt x="8331" y="19061"/>
                  <a:pt x="8380" y="19003"/>
                </a:cubicBezTo>
                <a:cubicBezTo>
                  <a:pt x="8516" y="18843"/>
                  <a:pt x="9228" y="18805"/>
                  <a:pt x="9277" y="18955"/>
                </a:cubicBezTo>
                <a:cubicBezTo>
                  <a:pt x="9300" y="19027"/>
                  <a:pt x="9349" y="19050"/>
                  <a:pt x="9385" y="19007"/>
                </a:cubicBezTo>
                <a:cubicBezTo>
                  <a:pt x="9422" y="18965"/>
                  <a:pt x="9539" y="18997"/>
                  <a:pt x="9648" y="19076"/>
                </a:cubicBezTo>
                <a:cubicBezTo>
                  <a:pt x="9757" y="19155"/>
                  <a:pt x="10207" y="19259"/>
                  <a:pt x="10646" y="19309"/>
                </a:cubicBezTo>
                <a:cubicBezTo>
                  <a:pt x="11086" y="19359"/>
                  <a:pt x="11488" y="19424"/>
                  <a:pt x="11540" y="19455"/>
                </a:cubicBezTo>
                <a:cubicBezTo>
                  <a:pt x="11593" y="19486"/>
                  <a:pt x="11655" y="19448"/>
                  <a:pt x="11681" y="19369"/>
                </a:cubicBezTo>
                <a:cubicBezTo>
                  <a:pt x="11707" y="19290"/>
                  <a:pt x="11759" y="19261"/>
                  <a:pt x="11796" y="19304"/>
                </a:cubicBezTo>
                <a:cubicBezTo>
                  <a:pt x="11833" y="19348"/>
                  <a:pt x="12015" y="19274"/>
                  <a:pt x="12199" y="19145"/>
                </a:cubicBezTo>
                <a:cubicBezTo>
                  <a:pt x="12384" y="19016"/>
                  <a:pt x="12603" y="18889"/>
                  <a:pt x="12688" y="18856"/>
                </a:cubicBezTo>
                <a:cubicBezTo>
                  <a:pt x="12952" y="18757"/>
                  <a:pt x="13155" y="18659"/>
                  <a:pt x="13175" y="18628"/>
                </a:cubicBezTo>
                <a:cubicBezTo>
                  <a:pt x="13186" y="18612"/>
                  <a:pt x="13220" y="18585"/>
                  <a:pt x="13252" y="18568"/>
                </a:cubicBezTo>
                <a:cubicBezTo>
                  <a:pt x="13284" y="18551"/>
                  <a:pt x="13364" y="18499"/>
                  <a:pt x="13428" y="18452"/>
                </a:cubicBezTo>
                <a:cubicBezTo>
                  <a:pt x="13791" y="18180"/>
                  <a:pt x="14547" y="17935"/>
                  <a:pt x="14947" y="17960"/>
                </a:cubicBezTo>
                <a:cubicBezTo>
                  <a:pt x="15201" y="17977"/>
                  <a:pt x="15542" y="17943"/>
                  <a:pt x="15703" y="17887"/>
                </a:cubicBezTo>
                <a:cubicBezTo>
                  <a:pt x="15923" y="17812"/>
                  <a:pt x="16041" y="17852"/>
                  <a:pt x="16170" y="18042"/>
                </a:cubicBezTo>
                <a:cubicBezTo>
                  <a:pt x="16265" y="18182"/>
                  <a:pt x="16403" y="18298"/>
                  <a:pt x="16478" y="18296"/>
                </a:cubicBezTo>
                <a:cubicBezTo>
                  <a:pt x="16595" y="18294"/>
                  <a:pt x="16614" y="18148"/>
                  <a:pt x="16607" y="17220"/>
                </a:cubicBezTo>
                <a:cubicBezTo>
                  <a:pt x="16602" y="16630"/>
                  <a:pt x="16618" y="16083"/>
                  <a:pt x="16643" y="16005"/>
                </a:cubicBezTo>
                <a:cubicBezTo>
                  <a:pt x="16668" y="15927"/>
                  <a:pt x="17026" y="15818"/>
                  <a:pt x="17438" y="15759"/>
                </a:cubicBezTo>
                <a:cubicBezTo>
                  <a:pt x="17849" y="15701"/>
                  <a:pt x="18279" y="15599"/>
                  <a:pt x="18395" y="15535"/>
                </a:cubicBezTo>
                <a:cubicBezTo>
                  <a:pt x="18648" y="15397"/>
                  <a:pt x="18836" y="15544"/>
                  <a:pt x="19670" y="16561"/>
                </a:cubicBezTo>
                <a:cubicBezTo>
                  <a:pt x="20004" y="16969"/>
                  <a:pt x="20324" y="17306"/>
                  <a:pt x="20378" y="17306"/>
                </a:cubicBezTo>
                <a:cubicBezTo>
                  <a:pt x="20493" y="17306"/>
                  <a:pt x="20577" y="14627"/>
                  <a:pt x="20577" y="11017"/>
                </a:cubicBezTo>
                <a:cubicBezTo>
                  <a:pt x="20577" y="8478"/>
                  <a:pt x="20587" y="8436"/>
                  <a:pt x="21139" y="8359"/>
                </a:cubicBezTo>
                <a:cubicBezTo>
                  <a:pt x="21600" y="8295"/>
                  <a:pt x="21587" y="8299"/>
                  <a:pt x="21587" y="8153"/>
                </a:cubicBezTo>
                <a:cubicBezTo>
                  <a:pt x="21587" y="8080"/>
                  <a:pt x="21495" y="7978"/>
                  <a:pt x="21383" y="7924"/>
                </a:cubicBezTo>
                <a:cubicBezTo>
                  <a:pt x="21272" y="7871"/>
                  <a:pt x="20858" y="7528"/>
                  <a:pt x="20464" y="7166"/>
                </a:cubicBezTo>
                <a:cubicBezTo>
                  <a:pt x="19687" y="6452"/>
                  <a:pt x="19411" y="6379"/>
                  <a:pt x="18517" y="6654"/>
                </a:cubicBezTo>
                <a:cubicBezTo>
                  <a:pt x="18261" y="6732"/>
                  <a:pt x="17702" y="6829"/>
                  <a:pt x="17275" y="6865"/>
                </a:cubicBezTo>
                <a:cubicBezTo>
                  <a:pt x="16847" y="6900"/>
                  <a:pt x="16431" y="6977"/>
                  <a:pt x="16351" y="7037"/>
                </a:cubicBezTo>
                <a:cubicBezTo>
                  <a:pt x="16271" y="7097"/>
                  <a:pt x="15998" y="7079"/>
                  <a:pt x="15744" y="6990"/>
                </a:cubicBezTo>
                <a:cubicBezTo>
                  <a:pt x="15491" y="6900"/>
                  <a:pt x="15237" y="6858"/>
                  <a:pt x="15181" y="6899"/>
                </a:cubicBezTo>
                <a:cubicBezTo>
                  <a:pt x="15124" y="6941"/>
                  <a:pt x="14946" y="6871"/>
                  <a:pt x="14787" y="6744"/>
                </a:cubicBezTo>
                <a:cubicBezTo>
                  <a:pt x="14606" y="6601"/>
                  <a:pt x="14257" y="6510"/>
                  <a:pt x="13865" y="6507"/>
                </a:cubicBezTo>
                <a:cubicBezTo>
                  <a:pt x="13078" y="6501"/>
                  <a:pt x="12159" y="6284"/>
                  <a:pt x="11930" y="6046"/>
                </a:cubicBezTo>
                <a:cubicBezTo>
                  <a:pt x="11746" y="5855"/>
                  <a:pt x="10959" y="5733"/>
                  <a:pt x="10037" y="5758"/>
                </a:cubicBezTo>
                <a:cubicBezTo>
                  <a:pt x="9490" y="5772"/>
                  <a:pt x="9479" y="5767"/>
                  <a:pt x="9270" y="5245"/>
                </a:cubicBezTo>
                <a:lnTo>
                  <a:pt x="9059" y="4715"/>
                </a:lnTo>
                <a:lnTo>
                  <a:pt x="9231" y="4366"/>
                </a:lnTo>
                <a:cubicBezTo>
                  <a:pt x="9326" y="4175"/>
                  <a:pt x="9387" y="3931"/>
                  <a:pt x="9367" y="3824"/>
                </a:cubicBezTo>
                <a:cubicBezTo>
                  <a:pt x="9348" y="3716"/>
                  <a:pt x="9414" y="3442"/>
                  <a:pt x="9514" y="3212"/>
                </a:cubicBezTo>
                <a:cubicBezTo>
                  <a:pt x="9782" y="2600"/>
                  <a:pt x="9745" y="2255"/>
                  <a:pt x="9327" y="1493"/>
                </a:cubicBezTo>
                <a:cubicBezTo>
                  <a:pt x="8859" y="642"/>
                  <a:pt x="8185" y="45"/>
                  <a:pt x="7746" y="3"/>
                </a:cubicBezTo>
                <a:close/>
                <a:moveTo>
                  <a:pt x="8201" y="8971"/>
                </a:moveTo>
                <a:cubicBezTo>
                  <a:pt x="8360" y="8985"/>
                  <a:pt x="8533" y="9056"/>
                  <a:pt x="8713" y="9191"/>
                </a:cubicBezTo>
                <a:cubicBezTo>
                  <a:pt x="9078" y="9465"/>
                  <a:pt x="9202" y="9479"/>
                  <a:pt x="10277" y="9367"/>
                </a:cubicBezTo>
                <a:cubicBezTo>
                  <a:pt x="10920" y="9301"/>
                  <a:pt x="11653" y="9268"/>
                  <a:pt x="11907" y="9290"/>
                </a:cubicBezTo>
                <a:cubicBezTo>
                  <a:pt x="12162" y="9311"/>
                  <a:pt x="12709" y="9259"/>
                  <a:pt x="13123" y="9178"/>
                </a:cubicBezTo>
                <a:cubicBezTo>
                  <a:pt x="13755" y="9054"/>
                  <a:pt x="13915" y="9068"/>
                  <a:pt x="14117" y="9260"/>
                </a:cubicBezTo>
                <a:cubicBezTo>
                  <a:pt x="14249" y="9385"/>
                  <a:pt x="14378" y="9548"/>
                  <a:pt x="14402" y="9621"/>
                </a:cubicBezTo>
                <a:cubicBezTo>
                  <a:pt x="14426" y="9695"/>
                  <a:pt x="14543" y="9719"/>
                  <a:pt x="14664" y="9673"/>
                </a:cubicBezTo>
                <a:cubicBezTo>
                  <a:pt x="14984" y="9551"/>
                  <a:pt x="15032" y="9852"/>
                  <a:pt x="14766" y="10323"/>
                </a:cubicBezTo>
                <a:cubicBezTo>
                  <a:pt x="14587" y="10643"/>
                  <a:pt x="14525" y="10911"/>
                  <a:pt x="14481" y="11577"/>
                </a:cubicBezTo>
                <a:cubicBezTo>
                  <a:pt x="14417" y="12554"/>
                  <a:pt x="14046" y="14075"/>
                  <a:pt x="13795" y="14385"/>
                </a:cubicBezTo>
                <a:cubicBezTo>
                  <a:pt x="13700" y="14503"/>
                  <a:pt x="13447" y="14706"/>
                  <a:pt x="13234" y="14838"/>
                </a:cubicBezTo>
                <a:cubicBezTo>
                  <a:pt x="12796" y="15108"/>
                  <a:pt x="11862" y="15320"/>
                  <a:pt x="11783" y="15165"/>
                </a:cubicBezTo>
                <a:cubicBezTo>
                  <a:pt x="11754" y="15109"/>
                  <a:pt x="11178" y="15041"/>
                  <a:pt x="10501" y="15014"/>
                </a:cubicBezTo>
                <a:cubicBezTo>
                  <a:pt x="9670" y="14981"/>
                  <a:pt x="9108" y="14882"/>
                  <a:pt x="8770" y="14713"/>
                </a:cubicBezTo>
                <a:cubicBezTo>
                  <a:pt x="8439" y="14547"/>
                  <a:pt x="8163" y="14502"/>
                  <a:pt x="7955" y="14571"/>
                </a:cubicBezTo>
                <a:cubicBezTo>
                  <a:pt x="7102" y="14851"/>
                  <a:pt x="6399" y="14746"/>
                  <a:pt x="6393" y="14338"/>
                </a:cubicBezTo>
                <a:cubicBezTo>
                  <a:pt x="6391" y="14222"/>
                  <a:pt x="6512" y="13662"/>
                  <a:pt x="6664" y="13093"/>
                </a:cubicBezTo>
                <a:cubicBezTo>
                  <a:pt x="6980" y="11915"/>
                  <a:pt x="7314" y="10504"/>
                  <a:pt x="7328" y="10285"/>
                </a:cubicBezTo>
                <a:cubicBezTo>
                  <a:pt x="7382" y="9412"/>
                  <a:pt x="7727" y="8929"/>
                  <a:pt x="8201" y="8971"/>
                </a:cubicBezTo>
                <a:close/>
              </a:path>
            </a:pathLst>
          </a:custGeom>
          <a:ln w="12700">
            <a:miter lim="400000"/>
          </a:ln>
        </p:spPr>
      </p:pic>
      <p:sp>
        <p:nvSpPr>
          <p:cNvPr id="188" name="Shape 188"/>
          <p:cNvSpPr>
            <a:spLocks noGrp="1"/>
          </p:cNvSpPr>
          <p:nvPr>
            <p:ph type="title" idx="4294967295"/>
          </p:nvPr>
        </p:nvSpPr>
        <p:spPr>
          <a:xfrm>
            <a:off x="2470480" y="756972"/>
            <a:ext cx="8686801" cy="762001"/>
          </a:xfrm>
          <a:prstGeom prst="rect">
            <a:avLst/>
          </a:prstGeom>
        </p:spPr>
        <p:txBody>
          <a:bodyPr>
            <a:normAutofit fontScale="90000"/>
          </a:bodyPr>
          <a:lstStyle>
            <a:lvl1pPr defTabSz="578358">
              <a:defRPr sz="4554">
                <a:effectLst>
                  <a:outerShdw dist="46066" dir="2700000" rotWithShape="0">
                    <a:srgbClr val="000000">
                      <a:alpha val="33333"/>
                    </a:srgbClr>
                  </a:outerShdw>
                </a:effectLst>
              </a:defRPr>
            </a:lvl1pPr>
          </a:lstStyle>
          <a:p>
            <a:r>
              <a:t>Flexibility</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186">
                                            <p:bg/>
                                          </p:spTgt>
                                        </p:tgtEl>
                                        <p:attrNameLst>
                                          <p:attrName>style.visibility</p:attrName>
                                        </p:attrNameLst>
                                      </p:cBhvr>
                                      <p:to>
                                        <p:strVal val="visible"/>
                                      </p:to>
                                    </p:set>
                                    <p:anim calcmode="lin" valueType="num">
                                      <p:cBhvr>
                                        <p:cTn id="7" dur="1000" fill="hold"/>
                                        <p:tgtEl>
                                          <p:spTgt spid="186">
                                            <p:bg/>
                                          </p:spTgt>
                                        </p:tgtEl>
                                        <p:attrNameLst>
                                          <p:attrName>ppt_x</p:attrName>
                                        </p:attrNameLst>
                                      </p:cBhvr>
                                      <p:tavLst>
                                        <p:tav tm="0">
                                          <p:val>
                                            <p:strVal val="0-#ppt_w/2"/>
                                          </p:val>
                                        </p:tav>
                                        <p:tav tm="100000">
                                          <p:val>
                                            <p:strVal val="#ppt_x"/>
                                          </p:val>
                                        </p:tav>
                                      </p:tavLst>
                                    </p:anim>
                                    <p:anim calcmode="lin" valueType="num">
                                      <p:cBhvr>
                                        <p:cTn id="8" dur="1000" fill="hold"/>
                                        <p:tgtEl>
                                          <p:spTgt spid="186">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186">
                                            <p:txEl>
                                              <p:pRg st="0" end="0"/>
                                            </p:txEl>
                                          </p:spTgt>
                                        </p:tgtEl>
                                        <p:attrNameLst>
                                          <p:attrName>style.visibility</p:attrName>
                                        </p:attrNameLst>
                                      </p:cBhvr>
                                      <p:to>
                                        <p:strVal val="visible"/>
                                      </p:to>
                                    </p:set>
                                    <p:anim calcmode="lin" valueType="num">
                                      <p:cBhvr>
                                        <p:cTn id="11" dur="1000" fill="hold"/>
                                        <p:tgtEl>
                                          <p:spTgt spid="186">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8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186">
                                            <p:txEl>
                                              <p:pRg st="1" end="1"/>
                                            </p:txEl>
                                          </p:spTgt>
                                        </p:tgtEl>
                                        <p:attrNameLst>
                                          <p:attrName>style.visibility</p:attrName>
                                        </p:attrNameLst>
                                      </p:cBhvr>
                                      <p:to>
                                        <p:strVal val="visible"/>
                                      </p:to>
                                    </p:set>
                                    <p:anim calcmode="lin" valueType="num">
                                      <p:cBhvr>
                                        <p:cTn id="17" dur="1000" fill="hold"/>
                                        <p:tgtEl>
                                          <p:spTgt spid="186">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8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186">
                                            <p:txEl>
                                              <p:pRg st="2" end="2"/>
                                            </p:txEl>
                                          </p:spTgt>
                                        </p:tgtEl>
                                        <p:attrNameLst>
                                          <p:attrName>style.visibility</p:attrName>
                                        </p:attrNameLst>
                                      </p:cBhvr>
                                      <p:to>
                                        <p:strVal val="visible"/>
                                      </p:to>
                                    </p:set>
                                    <p:anim calcmode="lin" valueType="num">
                                      <p:cBhvr>
                                        <p:cTn id="23" dur="1000" fill="hold"/>
                                        <p:tgtEl>
                                          <p:spTgt spid="186">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18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186">
                                            <p:txEl>
                                              <p:pRg st="3" end="3"/>
                                            </p:txEl>
                                          </p:spTgt>
                                        </p:tgtEl>
                                        <p:attrNameLst>
                                          <p:attrName>style.visibility</p:attrName>
                                        </p:attrNameLst>
                                      </p:cBhvr>
                                      <p:to>
                                        <p:strVal val="visible"/>
                                      </p:to>
                                    </p:set>
                                    <p:anim calcmode="lin" valueType="num">
                                      <p:cBhvr>
                                        <p:cTn id="29" dur="1000" fill="hold"/>
                                        <p:tgtEl>
                                          <p:spTgt spid="186">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18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186">
                                            <p:txEl>
                                              <p:pRg st="4" end="4"/>
                                            </p:txEl>
                                          </p:spTgt>
                                        </p:tgtEl>
                                        <p:attrNameLst>
                                          <p:attrName>style.visibility</p:attrName>
                                        </p:attrNameLst>
                                      </p:cBhvr>
                                      <p:to>
                                        <p:strVal val="visible"/>
                                      </p:to>
                                    </p:set>
                                    <p:anim calcmode="lin" valueType="num">
                                      <p:cBhvr>
                                        <p:cTn id="35" dur="1000" fill="hold"/>
                                        <p:tgtEl>
                                          <p:spTgt spid="186">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18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186">
                                            <p:txEl>
                                              <p:pRg st="5" end="5"/>
                                            </p:txEl>
                                          </p:spTgt>
                                        </p:tgtEl>
                                        <p:attrNameLst>
                                          <p:attrName>style.visibility</p:attrName>
                                        </p:attrNameLst>
                                      </p:cBhvr>
                                      <p:to>
                                        <p:strVal val="visible"/>
                                      </p:to>
                                    </p:set>
                                    <p:anim calcmode="lin" valueType="num">
                                      <p:cBhvr>
                                        <p:cTn id="41" dur="1000" fill="hold"/>
                                        <p:tgtEl>
                                          <p:spTgt spid="186">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18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iterate>
                                    <p:tmAbs val="0"/>
                                  </p:iterate>
                                  <p:childTnLst>
                                    <p:set>
                                      <p:cBhvr>
                                        <p:cTn id="46" fill="hold"/>
                                        <p:tgtEl>
                                          <p:spTgt spid="186">
                                            <p:txEl>
                                              <p:pRg st="6" end="6"/>
                                            </p:txEl>
                                          </p:spTgt>
                                        </p:tgtEl>
                                        <p:attrNameLst>
                                          <p:attrName>style.visibility</p:attrName>
                                        </p:attrNameLst>
                                      </p:cBhvr>
                                      <p:to>
                                        <p:strVal val="visible"/>
                                      </p:to>
                                    </p:set>
                                    <p:anim calcmode="lin" valueType="num">
                                      <p:cBhvr>
                                        <p:cTn id="47" dur="1000" fill="hold"/>
                                        <p:tgtEl>
                                          <p:spTgt spid="186">
                                            <p:txEl>
                                              <p:pRg st="6" end="6"/>
                                            </p:txEl>
                                          </p:spTgt>
                                        </p:tgtEl>
                                        <p:attrNameLst>
                                          <p:attrName>ppt_x</p:attrName>
                                        </p:attrNameLst>
                                      </p:cBhvr>
                                      <p:tavLst>
                                        <p:tav tm="0">
                                          <p:val>
                                            <p:strVal val="0-#ppt_w/2"/>
                                          </p:val>
                                        </p:tav>
                                        <p:tav tm="100000">
                                          <p:val>
                                            <p:strVal val="#ppt_x"/>
                                          </p:val>
                                        </p:tav>
                                      </p:tavLst>
                                    </p:anim>
                                    <p:anim calcmode="lin" valueType="num">
                                      <p:cBhvr>
                                        <p:cTn id="48" dur="1000" fill="hold"/>
                                        <p:tgtEl>
                                          <p:spTgt spid="18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iterate>
                                    <p:tmAbs val="0"/>
                                  </p:iterate>
                                  <p:childTnLst>
                                    <p:set>
                                      <p:cBhvr>
                                        <p:cTn id="52" fill="hold"/>
                                        <p:tgtEl>
                                          <p:spTgt spid="186">
                                            <p:txEl>
                                              <p:pRg st="7" end="7"/>
                                            </p:txEl>
                                          </p:spTgt>
                                        </p:tgtEl>
                                        <p:attrNameLst>
                                          <p:attrName>style.visibility</p:attrName>
                                        </p:attrNameLst>
                                      </p:cBhvr>
                                      <p:to>
                                        <p:strVal val="visible"/>
                                      </p:to>
                                    </p:set>
                                    <p:anim calcmode="lin" valueType="num">
                                      <p:cBhvr>
                                        <p:cTn id="53" dur="1000" fill="hold"/>
                                        <p:tgtEl>
                                          <p:spTgt spid="186">
                                            <p:txEl>
                                              <p:pRg st="7" end="7"/>
                                            </p:txEl>
                                          </p:spTgt>
                                        </p:tgtEl>
                                        <p:attrNameLst>
                                          <p:attrName>ppt_x</p:attrName>
                                        </p:attrNameLst>
                                      </p:cBhvr>
                                      <p:tavLst>
                                        <p:tav tm="0">
                                          <p:val>
                                            <p:strVal val="0-#ppt_w/2"/>
                                          </p:val>
                                        </p:tav>
                                        <p:tav tm="100000">
                                          <p:val>
                                            <p:strVal val="#ppt_x"/>
                                          </p:val>
                                        </p:tav>
                                      </p:tavLst>
                                    </p:anim>
                                    <p:anim calcmode="lin" valueType="num">
                                      <p:cBhvr>
                                        <p:cTn id="54" dur="1000" fill="hold"/>
                                        <p:tgtEl>
                                          <p:spTgt spid="18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iterate>
                                    <p:tmAbs val="0"/>
                                  </p:iterate>
                                  <p:childTnLst>
                                    <p:set>
                                      <p:cBhvr>
                                        <p:cTn id="58" fill="hold"/>
                                        <p:tgtEl>
                                          <p:spTgt spid="186">
                                            <p:txEl>
                                              <p:pRg st="8" end="8"/>
                                            </p:txEl>
                                          </p:spTgt>
                                        </p:tgtEl>
                                        <p:attrNameLst>
                                          <p:attrName>style.visibility</p:attrName>
                                        </p:attrNameLst>
                                      </p:cBhvr>
                                      <p:to>
                                        <p:strVal val="visible"/>
                                      </p:to>
                                    </p:set>
                                    <p:anim calcmode="lin" valueType="num">
                                      <p:cBhvr>
                                        <p:cTn id="59" dur="1000" fill="hold"/>
                                        <p:tgtEl>
                                          <p:spTgt spid="186">
                                            <p:txEl>
                                              <p:pRg st="8" end="8"/>
                                            </p:txEl>
                                          </p:spTgt>
                                        </p:tgtEl>
                                        <p:attrNameLst>
                                          <p:attrName>ppt_x</p:attrName>
                                        </p:attrNameLst>
                                      </p:cBhvr>
                                      <p:tavLst>
                                        <p:tav tm="0">
                                          <p:val>
                                            <p:strVal val="0-#ppt_w/2"/>
                                          </p:val>
                                        </p:tav>
                                        <p:tav tm="100000">
                                          <p:val>
                                            <p:strVal val="#ppt_x"/>
                                          </p:val>
                                        </p:tav>
                                      </p:tavLst>
                                    </p:anim>
                                    <p:anim calcmode="lin" valueType="num">
                                      <p:cBhvr>
                                        <p:cTn id="60" dur="1000" fill="hold"/>
                                        <p:tgtEl>
                                          <p:spTgt spid="186">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iterate>
                                    <p:tmAbs val="0"/>
                                  </p:iterate>
                                  <p:childTnLst>
                                    <p:set>
                                      <p:cBhvr>
                                        <p:cTn id="64" fill="hold"/>
                                        <p:tgtEl>
                                          <p:spTgt spid="186">
                                            <p:txEl>
                                              <p:pRg st="9" end="9"/>
                                            </p:txEl>
                                          </p:spTgt>
                                        </p:tgtEl>
                                        <p:attrNameLst>
                                          <p:attrName>style.visibility</p:attrName>
                                        </p:attrNameLst>
                                      </p:cBhvr>
                                      <p:to>
                                        <p:strVal val="visible"/>
                                      </p:to>
                                    </p:set>
                                    <p:anim calcmode="lin" valueType="num">
                                      <p:cBhvr>
                                        <p:cTn id="65" dur="1000" fill="hold"/>
                                        <p:tgtEl>
                                          <p:spTgt spid="186">
                                            <p:txEl>
                                              <p:pRg st="9" end="9"/>
                                            </p:txEl>
                                          </p:spTgt>
                                        </p:tgtEl>
                                        <p:attrNameLst>
                                          <p:attrName>ppt_x</p:attrName>
                                        </p:attrNameLst>
                                      </p:cBhvr>
                                      <p:tavLst>
                                        <p:tav tm="0">
                                          <p:val>
                                            <p:strVal val="0-#ppt_w/2"/>
                                          </p:val>
                                        </p:tav>
                                        <p:tav tm="100000">
                                          <p:val>
                                            <p:strVal val="#ppt_x"/>
                                          </p:val>
                                        </p:tav>
                                      </p:tavLst>
                                    </p:anim>
                                    <p:anim calcmode="lin" valueType="num">
                                      <p:cBhvr>
                                        <p:cTn id="66" dur="1000" fill="hold"/>
                                        <p:tgtEl>
                                          <p:spTgt spid="186">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build="p" bldLvl="5"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p:cNvSpPr>
          <p:nvPr>
            <p:ph type="body" idx="1"/>
          </p:nvPr>
        </p:nvSpPr>
        <p:spPr>
          <a:xfrm>
            <a:off x="1219200" y="2324100"/>
            <a:ext cx="9779000" cy="6794500"/>
          </a:xfrm>
          <a:prstGeom prst="rect">
            <a:avLst/>
          </a:prstGeom>
        </p:spPr>
        <p:txBody>
          <a:bodyPr>
            <a:normAutofit/>
          </a:bodyPr>
          <a:lstStyle/>
          <a:p>
            <a:pPr defTabSz="572516">
              <a:spcBef>
                <a:spcPts val="1600"/>
              </a:spcBef>
              <a:defRPr sz="3920" b="1">
                <a:solidFill>
                  <a:srgbClr val="006641"/>
                </a:solidFill>
              </a:defRPr>
            </a:pPr>
            <a:r>
              <a:rPr dirty="0">
                <a:solidFill>
                  <a:srgbClr val="34F933"/>
                </a:solidFill>
              </a:rPr>
              <a:t>Power</a:t>
            </a:r>
          </a:p>
          <a:p>
            <a:pPr algn="ctr" defTabSz="572516">
              <a:spcBef>
                <a:spcPts val="1600"/>
              </a:spcBef>
              <a:defRPr sz="3920" b="1" i="1">
                <a:solidFill>
                  <a:srgbClr val="006641"/>
                </a:solidFill>
              </a:defRPr>
            </a:pPr>
            <a:r>
              <a:rPr dirty="0">
                <a:solidFill>
                  <a:srgbClr val="34F933"/>
                </a:solidFill>
              </a:rPr>
              <a:t>“</a:t>
            </a:r>
            <a:r>
              <a:rPr lang="en-AU" dirty="0">
                <a:solidFill>
                  <a:srgbClr val="34F933"/>
                </a:solidFill>
              </a:rPr>
              <a:t>An individual’s ability to generate </a:t>
            </a:r>
            <a:br>
              <a:rPr lang="en-AU" dirty="0">
                <a:solidFill>
                  <a:srgbClr val="34F933"/>
                </a:solidFill>
              </a:rPr>
            </a:br>
            <a:r>
              <a:rPr lang="en-AU" dirty="0">
                <a:solidFill>
                  <a:srgbClr val="34F933"/>
                </a:solidFill>
              </a:rPr>
              <a:t>force rapidly</a:t>
            </a:r>
            <a:r>
              <a:rPr dirty="0">
                <a:solidFill>
                  <a:srgbClr val="34F933"/>
                </a:solidFill>
              </a:rPr>
              <a:t>”</a:t>
            </a:r>
          </a:p>
          <a:p>
            <a:pPr defTabSz="572516">
              <a:spcBef>
                <a:spcPts val="1600"/>
              </a:spcBef>
              <a:defRPr sz="3920" b="1"/>
            </a:pPr>
            <a:r>
              <a:rPr dirty="0"/>
              <a:t>Explanation</a:t>
            </a:r>
          </a:p>
          <a:p>
            <a:pPr marL="484011" indent="-484011" defTabSz="572516">
              <a:spcBef>
                <a:spcPts val="1600"/>
              </a:spcBef>
              <a:buClr>
                <a:srgbClr val="34F933"/>
              </a:buClr>
              <a:buSzPct val="132000"/>
              <a:buChar char="•"/>
              <a:defRPr sz="3920"/>
            </a:pPr>
            <a:r>
              <a:rPr dirty="0"/>
              <a:t>This is the body’s ability to do </a:t>
            </a:r>
            <a:r>
              <a:rPr b="1" dirty="0">
                <a:solidFill>
                  <a:srgbClr val="34F933"/>
                </a:solidFill>
              </a:rPr>
              <a:t>strength performances rapidly.</a:t>
            </a:r>
          </a:p>
          <a:p>
            <a:pPr marL="484011" indent="-484011" defTabSz="572516">
              <a:spcBef>
                <a:spcPts val="1600"/>
              </a:spcBef>
              <a:buClr>
                <a:srgbClr val="34F933"/>
              </a:buClr>
              <a:buSzPct val="132000"/>
              <a:buChar char="•"/>
              <a:defRPr sz="3920"/>
            </a:pPr>
            <a:r>
              <a:rPr b="1" dirty="0">
                <a:solidFill>
                  <a:srgbClr val="34F933"/>
                </a:solidFill>
              </a:rPr>
              <a:t>Power = Speed x Strength.</a:t>
            </a:r>
          </a:p>
          <a:p>
            <a:pPr marL="484011" indent="-484011" defTabSz="572516">
              <a:spcBef>
                <a:spcPts val="1600"/>
              </a:spcBef>
              <a:buClr>
                <a:srgbClr val="34F933"/>
              </a:buClr>
              <a:buSzPct val="132000"/>
              <a:buChar char="•"/>
              <a:defRPr sz="3920"/>
            </a:pPr>
            <a:r>
              <a:rPr dirty="0"/>
              <a:t>Strength and power are needed for: </a:t>
            </a:r>
            <a:r>
              <a:rPr b="1" dirty="0">
                <a:solidFill>
                  <a:srgbClr val="34F933"/>
                </a:solidFill>
              </a:rPr>
              <a:t>high jumping, shot putting, weight lifting</a:t>
            </a:r>
            <a:r>
              <a:rPr dirty="0"/>
              <a:t>.</a:t>
            </a:r>
          </a:p>
        </p:txBody>
      </p:sp>
      <p:pic>
        <p:nvPicPr>
          <p:cNvPr id="191" name="Baseball throw.jpg"/>
          <p:cNvPicPr>
            <a:picLocks noChangeAspect="1"/>
          </p:cNvPicPr>
          <p:nvPr/>
        </p:nvPicPr>
        <p:blipFill>
          <a:blip r:embed="rId2"/>
          <a:srcRect l="27190" t="15322" r="42209" b="9201"/>
          <a:stretch>
            <a:fillRect/>
          </a:stretch>
        </p:blipFill>
        <p:spPr>
          <a:xfrm>
            <a:off x="10823177" y="1767217"/>
            <a:ext cx="1924845" cy="3560763"/>
          </a:xfrm>
          <a:custGeom>
            <a:avLst/>
            <a:gdLst/>
            <a:ahLst/>
            <a:cxnLst>
              <a:cxn ang="0">
                <a:pos x="wd2" y="hd2"/>
              </a:cxn>
              <a:cxn ang="5400000">
                <a:pos x="wd2" y="hd2"/>
              </a:cxn>
              <a:cxn ang="10800000">
                <a:pos x="wd2" y="hd2"/>
              </a:cxn>
              <a:cxn ang="16200000">
                <a:pos x="wd2" y="hd2"/>
              </a:cxn>
            </a:cxnLst>
            <a:rect l="0" t="0" r="r" b="b"/>
            <a:pathLst>
              <a:path w="21600" h="21600" extrusionOk="0">
                <a:moveTo>
                  <a:pt x="2138" y="0"/>
                </a:moveTo>
                <a:cubicBezTo>
                  <a:pt x="957" y="0"/>
                  <a:pt x="0" y="517"/>
                  <a:pt x="0" y="1156"/>
                </a:cubicBezTo>
                <a:lnTo>
                  <a:pt x="0" y="20444"/>
                </a:lnTo>
                <a:cubicBezTo>
                  <a:pt x="0" y="21083"/>
                  <a:pt x="957" y="21600"/>
                  <a:pt x="2138" y="21600"/>
                </a:cubicBezTo>
                <a:lnTo>
                  <a:pt x="19462" y="21600"/>
                </a:lnTo>
                <a:cubicBezTo>
                  <a:pt x="20643" y="21600"/>
                  <a:pt x="21600" y="21083"/>
                  <a:pt x="21600" y="20444"/>
                </a:cubicBezTo>
                <a:lnTo>
                  <a:pt x="21600" y="1156"/>
                </a:lnTo>
                <a:cubicBezTo>
                  <a:pt x="21600" y="517"/>
                  <a:pt x="20643" y="0"/>
                  <a:pt x="19462" y="0"/>
                </a:cubicBezTo>
                <a:lnTo>
                  <a:pt x="2138" y="0"/>
                </a:lnTo>
                <a:close/>
              </a:path>
            </a:pathLst>
          </a:custGeom>
          <a:ln w="12700">
            <a:miter lim="400000"/>
          </a:ln>
        </p:spPr>
      </p:pic>
      <p:sp>
        <p:nvSpPr>
          <p:cNvPr id="192" name="Shape 192"/>
          <p:cNvSpPr>
            <a:spLocks noGrp="1"/>
          </p:cNvSpPr>
          <p:nvPr>
            <p:ph type="title" idx="4294967295"/>
          </p:nvPr>
        </p:nvSpPr>
        <p:spPr>
          <a:xfrm>
            <a:off x="2603569" y="771758"/>
            <a:ext cx="8686801" cy="762001"/>
          </a:xfrm>
          <a:prstGeom prst="rect">
            <a:avLst/>
          </a:prstGeom>
        </p:spPr>
        <p:txBody>
          <a:bodyPr>
            <a:normAutofit fontScale="90000"/>
          </a:bodyPr>
          <a:lstStyle>
            <a:lvl1pPr defTabSz="578358">
              <a:defRPr sz="4554">
                <a:effectLst>
                  <a:outerShdw dist="46066" dir="2700000" rotWithShape="0">
                    <a:srgbClr val="000000">
                      <a:alpha val="33333"/>
                    </a:srgbClr>
                  </a:outerShdw>
                </a:effectLst>
              </a:defRPr>
            </a:lvl1pPr>
          </a:lstStyle>
          <a:p>
            <a:r>
              <a:t>Power</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190">
                                            <p:bg/>
                                          </p:spTgt>
                                        </p:tgtEl>
                                        <p:attrNameLst>
                                          <p:attrName>style.visibility</p:attrName>
                                        </p:attrNameLst>
                                      </p:cBhvr>
                                      <p:to>
                                        <p:strVal val="visible"/>
                                      </p:to>
                                    </p:set>
                                    <p:anim calcmode="lin" valueType="num">
                                      <p:cBhvr>
                                        <p:cTn id="7" dur="1000" fill="hold"/>
                                        <p:tgtEl>
                                          <p:spTgt spid="190">
                                            <p:bg/>
                                          </p:spTgt>
                                        </p:tgtEl>
                                        <p:attrNameLst>
                                          <p:attrName>ppt_x</p:attrName>
                                        </p:attrNameLst>
                                      </p:cBhvr>
                                      <p:tavLst>
                                        <p:tav tm="0">
                                          <p:val>
                                            <p:strVal val="0-#ppt_w/2"/>
                                          </p:val>
                                        </p:tav>
                                        <p:tav tm="100000">
                                          <p:val>
                                            <p:strVal val="#ppt_x"/>
                                          </p:val>
                                        </p:tav>
                                      </p:tavLst>
                                    </p:anim>
                                    <p:anim calcmode="lin" valueType="num">
                                      <p:cBhvr>
                                        <p:cTn id="8" dur="1000" fill="hold"/>
                                        <p:tgtEl>
                                          <p:spTgt spid="190">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190">
                                            <p:txEl>
                                              <p:pRg st="0" end="0"/>
                                            </p:txEl>
                                          </p:spTgt>
                                        </p:tgtEl>
                                        <p:attrNameLst>
                                          <p:attrName>style.visibility</p:attrName>
                                        </p:attrNameLst>
                                      </p:cBhvr>
                                      <p:to>
                                        <p:strVal val="visible"/>
                                      </p:to>
                                    </p:set>
                                    <p:anim calcmode="lin" valueType="num">
                                      <p:cBhvr>
                                        <p:cTn id="11" dur="1000" fill="hold"/>
                                        <p:tgtEl>
                                          <p:spTgt spid="190">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9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190">
                                            <p:txEl>
                                              <p:pRg st="1" end="1"/>
                                            </p:txEl>
                                          </p:spTgt>
                                        </p:tgtEl>
                                        <p:attrNameLst>
                                          <p:attrName>style.visibility</p:attrName>
                                        </p:attrNameLst>
                                      </p:cBhvr>
                                      <p:to>
                                        <p:strVal val="visible"/>
                                      </p:to>
                                    </p:set>
                                    <p:anim calcmode="lin" valueType="num">
                                      <p:cBhvr>
                                        <p:cTn id="17" dur="1000" fill="hold"/>
                                        <p:tgtEl>
                                          <p:spTgt spid="190">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9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190">
                                            <p:txEl>
                                              <p:pRg st="2" end="2"/>
                                            </p:txEl>
                                          </p:spTgt>
                                        </p:tgtEl>
                                        <p:attrNameLst>
                                          <p:attrName>style.visibility</p:attrName>
                                        </p:attrNameLst>
                                      </p:cBhvr>
                                      <p:to>
                                        <p:strVal val="visible"/>
                                      </p:to>
                                    </p:set>
                                    <p:anim calcmode="lin" valueType="num">
                                      <p:cBhvr>
                                        <p:cTn id="23" dur="1000" fill="hold"/>
                                        <p:tgtEl>
                                          <p:spTgt spid="190">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19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190">
                                            <p:txEl>
                                              <p:pRg st="3" end="3"/>
                                            </p:txEl>
                                          </p:spTgt>
                                        </p:tgtEl>
                                        <p:attrNameLst>
                                          <p:attrName>style.visibility</p:attrName>
                                        </p:attrNameLst>
                                      </p:cBhvr>
                                      <p:to>
                                        <p:strVal val="visible"/>
                                      </p:to>
                                    </p:set>
                                    <p:anim calcmode="lin" valueType="num">
                                      <p:cBhvr>
                                        <p:cTn id="29" dur="1000" fill="hold"/>
                                        <p:tgtEl>
                                          <p:spTgt spid="190">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19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190">
                                            <p:txEl>
                                              <p:pRg st="4" end="4"/>
                                            </p:txEl>
                                          </p:spTgt>
                                        </p:tgtEl>
                                        <p:attrNameLst>
                                          <p:attrName>style.visibility</p:attrName>
                                        </p:attrNameLst>
                                      </p:cBhvr>
                                      <p:to>
                                        <p:strVal val="visible"/>
                                      </p:to>
                                    </p:set>
                                    <p:anim calcmode="lin" valueType="num">
                                      <p:cBhvr>
                                        <p:cTn id="35" dur="1000" fill="hold"/>
                                        <p:tgtEl>
                                          <p:spTgt spid="190">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19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190">
                                            <p:txEl>
                                              <p:pRg st="5" end="5"/>
                                            </p:txEl>
                                          </p:spTgt>
                                        </p:tgtEl>
                                        <p:attrNameLst>
                                          <p:attrName>style.visibility</p:attrName>
                                        </p:attrNameLst>
                                      </p:cBhvr>
                                      <p:to>
                                        <p:strVal val="visible"/>
                                      </p:to>
                                    </p:set>
                                    <p:anim calcmode="lin" valueType="num">
                                      <p:cBhvr>
                                        <p:cTn id="41" dur="1000" fill="hold"/>
                                        <p:tgtEl>
                                          <p:spTgt spid="190">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190">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 grpId="0" build="p" bldLvl="5"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p:cNvSpPr>
          <p:nvPr>
            <p:ph type="body" idx="1"/>
          </p:nvPr>
        </p:nvSpPr>
        <p:spPr>
          <a:xfrm>
            <a:off x="927100" y="2336800"/>
            <a:ext cx="9410700" cy="6807200"/>
          </a:xfrm>
          <a:prstGeom prst="rect">
            <a:avLst/>
          </a:prstGeom>
        </p:spPr>
        <p:txBody>
          <a:bodyPr>
            <a:normAutofit lnSpcReduction="10000"/>
          </a:bodyPr>
          <a:lstStyle/>
          <a:p>
            <a:r>
              <a:rPr b="1">
                <a:solidFill>
                  <a:srgbClr val="34F933"/>
                </a:solidFill>
              </a:rPr>
              <a:t>Power/explosive strength</a:t>
            </a:r>
            <a:r>
              <a:rPr b="1">
                <a:solidFill>
                  <a:srgbClr val="006641"/>
                </a:solidFill>
              </a:rPr>
              <a:t> </a:t>
            </a:r>
          </a:p>
          <a:p>
            <a:r>
              <a:rPr b="1"/>
              <a:t>Measurements</a:t>
            </a:r>
          </a:p>
          <a:p>
            <a:r>
              <a:rPr b="1">
                <a:solidFill>
                  <a:srgbClr val="34F933"/>
                </a:solidFill>
              </a:rPr>
              <a:t>Vertical Jump Test</a:t>
            </a:r>
            <a:r>
              <a:rPr b="1">
                <a:solidFill>
                  <a:srgbClr val="006641"/>
                </a:solidFill>
              </a:rPr>
              <a:t> </a:t>
            </a:r>
            <a:r>
              <a:t>- Standing sideways to the wall, with your feet flat on the floor, stretch up as high as you can and make a mark on the wall (you can do this by dipping your hand in chalk). Then jump as high as you can, touching the wall again. Measure the distance between the two marks on the wall to see the height of your jump.</a:t>
            </a:r>
          </a:p>
        </p:txBody>
      </p:sp>
      <p:pic>
        <p:nvPicPr>
          <p:cNvPr id="195" name="dreamstime_l_21976201.jpg"/>
          <p:cNvPicPr>
            <a:picLocks noChangeAspect="1"/>
          </p:cNvPicPr>
          <p:nvPr/>
        </p:nvPicPr>
        <p:blipFill>
          <a:blip r:embed="rId3"/>
          <a:srcRect l="22758" t="16110" r="31565" b="19532"/>
          <a:stretch>
            <a:fillRect/>
          </a:stretch>
        </p:blipFill>
        <p:spPr>
          <a:xfrm>
            <a:off x="10008199" y="3117734"/>
            <a:ext cx="2504620" cy="3529015"/>
          </a:xfrm>
          <a:custGeom>
            <a:avLst/>
            <a:gdLst/>
            <a:ahLst/>
            <a:cxnLst>
              <a:cxn ang="0">
                <a:pos x="wd2" y="hd2"/>
              </a:cxn>
              <a:cxn ang="5400000">
                <a:pos x="wd2" y="hd2"/>
              </a:cxn>
              <a:cxn ang="10800000">
                <a:pos x="wd2" y="hd2"/>
              </a:cxn>
              <a:cxn ang="16200000">
                <a:pos x="wd2" y="hd2"/>
              </a:cxn>
            </a:cxnLst>
            <a:rect l="0" t="0" r="r" b="b"/>
            <a:pathLst>
              <a:path w="21532" h="21599" extrusionOk="0">
                <a:moveTo>
                  <a:pt x="13694" y="0"/>
                </a:moveTo>
                <a:lnTo>
                  <a:pt x="13141" y="19"/>
                </a:lnTo>
                <a:cubicBezTo>
                  <a:pt x="12776" y="32"/>
                  <a:pt x="12543" y="56"/>
                  <a:pt x="12452" y="90"/>
                </a:cubicBezTo>
                <a:cubicBezTo>
                  <a:pt x="12376" y="118"/>
                  <a:pt x="12189" y="142"/>
                  <a:pt x="12039" y="146"/>
                </a:cubicBezTo>
                <a:cubicBezTo>
                  <a:pt x="11806" y="151"/>
                  <a:pt x="11756" y="165"/>
                  <a:pt x="11694" y="233"/>
                </a:cubicBezTo>
                <a:cubicBezTo>
                  <a:pt x="11655" y="277"/>
                  <a:pt x="11472" y="415"/>
                  <a:pt x="11288" y="542"/>
                </a:cubicBezTo>
                <a:cubicBezTo>
                  <a:pt x="11104" y="668"/>
                  <a:pt x="10954" y="787"/>
                  <a:pt x="10954" y="806"/>
                </a:cubicBezTo>
                <a:cubicBezTo>
                  <a:pt x="10954" y="826"/>
                  <a:pt x="10912" y="869"/>
                  <a:pt x="10862" y="901"/>
                </a:cubicBezTo>
                <a:cubicBezTo>
                  <a:pt x="10811" y="934"/>
                  <a:pt x="10770" y="989"/>
                  <a:pt x="10770" y="1023"/>
                </a:cubicBezTo>
                <a:cubicBezTo>
                  <a:pt x="10770" y="1057"/>
                  <a:pt x="10739" y="1118"/>
                  <a:pt x="10701" y="1159"/>
                </a:cubicBezTo>
                <a:cubicBezTo>
                  <a:pt x="10647" y="1218"/>
                  <a:pt x="10636" y="1338"/>
                  <a:pt x="10643" y="1739"/>
                </a:cubicBezTo>
                <a:cubicBezTo>
                  <a:pt x="10655" y="2311"/>
                  <a:pt x="10582" y="2668"/>
                  <a:pt x="10428" y="2801"/>
                </a:cubicBezTo>
                <a:cubicBezTo>
                  <a:pt x="10336" y="2881"/>
                  <a:pt x="10320" y="2883"/>
                  <a:pt x="10057" y="2857"/>
                </a:cubicBezTo>
                <a:cubicBezTo>
                  <a:pt x="9905" y="2841"/>
                  <a:pt x="9580" y="2830"/>
                  <a:pt x="9337" y="2835"/>
                </a:cubicBezTo>
                <a:cubicBezTo>
                  <a:pt x="8938" y="2842"/>
                  <a:pt x="8868" y="2854"/>
                  <a:pt x="8617" y="2949"/>
                </a:cubicBezTo>
                <a:cubicBezTo>
                  <a:pt x="8463" y="3007"/>
                  <a:pt x="8296" y="3087"/>
                  <a:pt x="8245" y="3126"/>
                </a:cubicBezTo>
                <a:cubicBezTo>
                  <a:pt x="8165" y="3187"/>
                  <a:pt x="8110" y="3194"/>
                  <a:pt x="7870" y="3184"/>
                </a:cubicBezTo>
                <a:lnTo>
                  <a:pt x="7590" y="3175"/>
                </a:lnTo>
                <a:lnTo>
                  <a:pt x="7491" y="3027"/>
                </a:lnTo>
                <a:cubicBezTo>
                  <a:pt x="7437" y="2945"/>
                  <a:pt x="7312" y="2819"/>
                  <a:pt x="7211" y="2750"/>
                </a:cubicBezTo>
                <a:cubicBezTo>
                  <a:pt x="7063" y="2649"/>
                  <a:pt x="7028" y="2602"/>
                  <a:pt x="7034" y="2516"/>
                </a:cubicBezTo>
                <a:cubicBezTo>
                  <a:pt x="7063" y="2075"/>
                  <a:pt x="7051" y="1806"/>
                  <a:pt x="6999" y="1705"/>
                </a:cubicBezTo>
                <a:cubicBezTo>
                  <a:pt x="6926" y="1563"/>
                  <a:pt x="6576" y="1337"/>
                  <a:pt x="6433" y="1341"/>
                </a:cubicBezTo>
                <a:cubicBezTo>
                  <a:pt x="5652" y="1360"/>
                  <a:pt x="5671" y="1357"/>
                  <a:pt x="5512" y="1465"/>
                </a:cubicBezTo>
                <a:cubicBezTo>
                  <a:pt x="5428" y="1521"/>
                  <a:pt x="5313" y="1576"/>
                  <a:pt x="5256" y="1589"/>
                </a:cubicBezTo>
                <a:cubicBezTo>
                  <a:pt x="5129" y="1616"/>
                  <a:pt x="5083" y="1736"/>
                  <a:pt x="5147" y="1866"/>
                </a:cubicBezTo>
                <a:cubicBezTo>
                  <a:pt x="5184" y="1941"/>
                  <a:pt x="5177" y="1971"/>
                  <a:pt x="5126" y="2002"/>
                </a:cubicBezTo>
                <a:cubicBezTo>
                  <a:pt x="5090" y="2023"/>
                  <a:pt x="5061" y="2098"/>
                  <a:pt x="5061" y="2167"/>
                </a:cubicBezTo>
                <a:cubicBezTo>
                  <a:pt x="5061" y="2236"/>
                  <a:pt x="5042" y="2301"/>
                  <a:pt x="5017" y="2312"/>
                </a:cubicBezTo>
                <a:cubicBezTo>
                  <a:pt x="4992" y="2324"/>
                  <a:pt x="4969" y="2375"/>
                  <a:pt x="4969" y="2429"/>
                </a:cubicBezTo>
                <a:cubicBezTo>
                  <a:pt x="4969" y="2528"/>
                  <a:pt x="5106" y="2646"/>
                  <a:pt x="5317" y="2730"/>
                </a:cubicBezTo>
                <a:cubicBezTo>
                  <a:pt x="5373" y="2752"/>
                  <a:pt x="5501" y="2810"/>
                  <a:pt x="5604" y="2859"/>
                </a:cubicBezTo>
                <a:cubicBezTo>
                  <a:pt x="5778" y="2942"/>
                  <a:pt x="5793" y="2962"/>
                  <a:pt x="5819" y="3138"/>
                </a:cubicBezTo>
                <a:cubicBezTo>
                  <a:pt x="5927" y="3883"/>
                  <a:pt x="6071" y="4119"/>
                  <a:pt x="6566" y="4363"/>
                </a:cubicBezTo>
                <a:cubicBezTo>
                  <a:pt x="6672" y="4415"/>
                  <a:pt x="6782" y="4457"/>
                  <a:pt x="6812" y="4457"/>
                </a:cubicBezTo>
                <a:cubicBezTo>
                  <a:pt x="6892" y="4457"/>
                  <a:pt x="7143" y="4593"/>
                  <a:pt x="7109" y="4618"/>
                </a:cubicBezTo>
                <a:cubicBezTo>
                  <a:pt x="7092" y="4629"/>
                  <a:pt x="6951" y="4643"/>
                  <a:pt x="6795" y="4647"/>
                </a:cubicBezTo>
                <a:cubicBezTo>
                  <a:pt x="6639" y="4651"/>
                  <a:pt x="6410" y="4658"/>
                  <a:pt x="6283" y="4661"/>
                </a:cubicBezTo>
                <a:cubicBezTo>
                  <a:pt x="6156" y="4665"/>
                  <a:pt x="5966" y="4657"/>
                  <a:pt x="5860" y="4644"/>
                </a:cubicBezTo>
                <a:cubicBezTo>
                  <a:pt x="5697" y="4625"/>
                  <a:pt x="5646" y="4636"/>
                  <a:pt x="5536" y="4703"/>
                </a:cubicBezTo>
                <a:cubicBezTo>
                  <a:pt x="5462" y="4747"/>
                  <a:pt x="5309" y="4789"/>
                  <a:pt x="5188" y="4802"/>
                </a:cubicBezTo>
                <a:cubicBezTo>
                  <a:pt x="4931" y="4830"/>
                  <a:pt x="4833" y="4893"/>
                  <a:pt x="4911" y="4982"/>
                </a:cubicBezTo>
                <a:cubicBezTo>
                  <a:pt x="4977" y="5057"/>
                  <a:pt x="4931" y="5087"/>
                  <a:pt x="4659" y="5142"/>
                </a:cubicBezTo>
                <a:cubicBezTo>
                  <a:pt x="4551" y="5164"/>
                  <a:pt x="4464" y="5194"/>
                  <a:pt x="4464" y="5208"/>
                </a:cubicBezTo>
                <a:cubicBezTo>
                  <a:pt x="4464" y="5279"/>
                  <a:pt x="4599" y="5310"/>
                  <a:pt x="4901" y="5310"/>
                </a:cubicBezTo>
                <a:lnTo>
                  <a:pt x="5232" y="5310"/>
                </a:lnTo>
                <a:lnTo>
                  <a:pt x="5505" y="5477"/>
                </a:lnTo>
                <a:cubicBezTo>
                  <a:pt x="5655" y="5570"/>
                  <a:pt x="5809" y="5699"/>
                  <a:pt x="5850" y="5764"/>
                </a:cubicBezTo>
                <a:cubicBezTo>
                  <a:pt x="5960" y="5940"/>
                  <a:pt x="6081" y="6001"/>
                  <a:pt x="6419" y="6046"/>
                </a:cubicBezTo>
                <a:cubicBezTo>
                  <a:pt x="6812" y="6098"/>
                  <a:pt x="7143" y="6060"/>
                  <a:pt x="7409" y="5929"/>
                </a:cubicBezTo>
                <a:cubicBezTo>
                  <a:pt x="7554" y="5858"/>
                  <a:pt x="8118" y="5821"/>
                  <a:pt x="8180" y="5878"/>
                </a:cubicBezTo>
                <a:cubicBezTo>
                  <a:pt x="8204" y="5900"/>
                  <a:pt x="8271" y="6124"/>
                  <a:pt x="8327" y="6376"/>
                </a:cubicBezTo>
                <a:cubicBezTo>
                  <a:pt x="8383" y="6629"/>
                  <a:pt x="8471" y="6953"/>
                  <a:pt x="8521" y="7098"/>
                </a:cubicBezTo>
                <a:cubicBezTo>
                  <a:pt x="8664" y="7507"/>
                  <a:pt x="9021" y="8291"/>
                  <a:pt x="9146" y="8472"/>
                </a:cubicBezTo>
                <a:cubicBezTo>
                  <a:pt x="9487" y="8970"/>
                  <a:pt x="9804" y="9627"/>
                  <a:pt x="9804" y="9835"/>
                </a:cubicBezTo>
                <a:cubicBezTo>
                  <a:pt x="9804" y="10031"/>
                  <a:pt x="9910" y="10251"/>
                  <a:pt x="10063" y="10365"/>
                </a:cubicBezTo>
                <a:cubicBezTo>
                  <a:pt x="10235" y="10492"/>
                  <a:pt x="10198" y="10664"/>
                  <a:pt x="9947" y="10877"/>
                </a:cubicBezTo>
                <a:cubicBezTo>
                  <a:pt x="9721" y="11070"/>
                  <a:pt x="9467" y="11443"/>
                  <a:pt x="9364" y="11732"/>
                </a:cubicBezTo>
                <a:cubicBezTo>
                  <a:pt x="9306" y="11895"/>
                  <a:pt x="9292" y="12042"/>
                  <a:pt x="9309" y="12371"/>
                </a:cubicBezTo>
                <a:cubicBezTo>
                  <a:pt x="9329" y="12744"/>
                  <a:pt x="9350" y="12838"/>
                  <a:pt x="9480" y="13110"/>
                </a:cubicBezTo>
                <a:cubicBezTo>
                  <a:pt x="9679" y="13524"/>
                  <a:pt x="9758" y="13630"/>
                  <a:pt x="9982" y="13773"/>
                </a:cubicBezTo>
                <a:cubicBezTo>
                  <a:pt x="10085" y="13839"/>
                  <a:pt x="10173" y="13923"/>
                  <a:pt x="10173" y="13960"/>
                </a:cubicBezTo>
                <a:cubicBezTo>
                  <a:pt x="10173" y="13996"/>
                  <a:pt x="10192" y="14033"/>
                  <a:pt x="10214" y="14042"/>
                </a:cubicBezTo>
                <a:cubicBezTo>
                  <a:pt x="10236" y="14052"/>
                  <a:pt x="10269" y="14153"/>
                  <a:pt x="10289" y="14266"/>
                </a:cubicBezTo>
                <a:cubicBezTo>
                  <a:pt x="10308" y="14379"/>
                  <a:pt x="10333" y="14507"/>
                  <a:pt x="10343" y="14552"/>
                </a:cubicBezTo>
                <a:cubicBezTo>
                  <a:pt x="10353" y="14597"/>
                  <a:pt x="10377" y="14820"/>
                  <a:pt x="10398" y="15045"/>
                </a:cubicBezTo>
                <a:cubicBezTo>
                  <a:pt x="10491" y="16036"/>
                  <a:pt x="10608" y="16523"/>
                  <a:pt x="10838" y="16896"/>
                </a:cubicBezTo>
                <a:cubicBezTo>
                  <a:pt x="11059" y="17254"/>
                  <a:pt x="11111" y="17487"/>
                  <a:pt x="10978" y="17523"/>
                </a:cubicBezTo>
                <a:cubicBezTo>
                  <a:pt x="10939" y="17534"/>
                  <a:pt x="10717" y="17502"/>
                  <a:pt x="10483" y="17453"/>
                </a:cubicBezTo>
                <a:cubicBezTo>
                  <a:pt x="9247" y="17191"/>
                  <a:pt x="8430" y="17211"/>
                  <a:pt x="7586" y="17526"/>
                </a:cubicBezTo>
                <a:cubicBezTo>
                  <a:pt x="7417" y="17589"/>
                  <a:pt x="7158" y="17661"/>
                  <a:pt x="7010" y="17686"/>
                </a:cubicBezTo>
                <a:cubicBezTo>
                  <a:pt x="6763" y="17727"/>
                  <a:pt x="6365" y="17804"/>
                  <a:pt x="5638" y="17948"/>
                </a:cubicBezTo>
                <a:cubicBezTo>
                  <a:pt x="5486" y="17978"/>
                  <a:pt x="5226" y="18004"/>
                  <a:pt x="5061" y="18009"/>
                </a:cubicBezTo>
                <a:cubicBezTo>
                  <a:pt x="4897" y="18013"/>
                  <a:pt x="4703" y="18035"/>
                  <a:pt x="4632" y="18055"/>
                </a:cubicBezTo>
                <a:cubicBezTo>
                  <a:pt x="4477" y="18099"/>
                  <a:pt x="4461" y="18095"/>
                  <a:pt x="4096" y="17866"/>
                </a:cubicBezTo>
                <a:cubicBezTo>
                  <a:pt x="3912" y="17750"/>
                  <a:pt x="3773" y="17626"/>
                  <a:pt x="3700" y="17516"/>
                </a:cubicBezTo>
                <a:cubicBezTo>
                  <a:pt x="3585" y="17343"/>
                  <a:pt x="3388" y="17212"/>
                  <a:pt x="3335" y="17273"/>
                </a:cubicBezTo>
                <a:cubicBezTo>
                  <a:pt x="3320" y="17291"/>
                  <a:pt x="3229" y="17307"/>
                  <a:pt x="3134" y="17307"/>
                </a:cubicBezTo>
                <a:cubicBezTo>
                  <a:pt x="2915" y="17307"/>
                  <a:pt x="2532" y="17488"/>
                  <a:pt x="2315" y="17698"/>
                </a:cubicBezTo>
                <a:cubicBezTo>
                  <a:pt x="1905" y="18094"/>
                  <a:pt x="1748" y="18302"/>
                  <a:pt x="1748" y="18444"/>
                </a:cubicBezTo>
                <a:cubicBezTo>
                  <a:pt x="1748" y="18532"/>
                  <a:pt x="1682" y="18596"/>
                  <a:pt x="1353" y="18837"/>
                </a:cubicBezTo>
                <a:cubicBezTo>
                  <a:pt x="1136" y="18996"/>
                  <a:pt x="931" y="19164"/>
                  <a:pt x="895" y="19211"/>
                </a:cubicBezTo>
                <a:cubicBezTo>
                  <a:pt x="860" y="19258"/>
                  <a:pt x="768" y="19315"/>
                  <a:pt x="691" y="19338"/>
                </a:cubicBezTo>
                <a:cubicBezTo>
                  <a:pt x="566" y="19374"/>
                  <a:pt x="556" y="19383"/>
                  <a:pt x="623" y="19418"/>
                </a:cubicBezTo>
                <a:cubicBezTo>
                  <a:pt x="691" y="19454"/>
                  <a:pt x="690" y="19468"/>
                  <a:pt x="588" y="19585"/>
                </a:cubicBezTo>
                <a:cubicBezTo>
                  <a:pt x="527" y="19656"/>
                  <a:pt x="420" y="19822"/>
                  <a:pt x="350" y="19952"/>
                </a:cubicBezTo>
                <a:cubicBezTo>
                  <a:pt x="209" y="20213"/>
                  <a:pt x="163" y="20247"/>
                  <a:pt x="63" y="20188"/>
                </a:cubicBezTo>
                <a:cubicBezTo>
                  <a:pt x="-34" y="20130"/>
                  <a:pt x="-17" y="20181"/>
                  <a:pt x="97" y="20295"/>
                </a:cubicBezTo>
                <a:cubicBezTo>
                  <a:pt x="160" y="20358"/>
                  <a:pt x="201" y="20459"/>
                  <a:pt x="213" y="20579"/>
                </a:cubicBezTo>
                <a:cubicBezTo>
                  <a:pt x="224" y="20681"/>
                  <a:pt x="270" y="20860"/>
                  <a:pt x="319" y="20977"/>
                </a:cubicBezTo>
                <a:cubicBezTo>
                  <a:pt x="418" y="21218"/>
                  <a:pt x="575" y="21347"/>
                  <a:pt x="827" y="21395"/>
                </a:cubicBezTo>
                <a:cubicBezTo>
                  <a:pt x="1056" y="21439"/>
                  <a:pt x="1277" y="21331"/>
                  <a:pt x="1472" y="21084"/>
                </a:cubicBezTo>
                <a:cubicBezTo>
                  <a:pt x="1660" y="20846"/>
                  <a:pt x="1785" y="20746"/>
                  <a:pt x="1895" y="20746"/>
                </a:cubicBezTo>
                <a:cubicBezTo>
                  <a:pt x="1996" y="20746"/>
                  <a:pt x="2439" y="20464"/>
                  <a:pt x="2424" y="20409"/>
                </a:cubicBezTo>
                <a:cubicBezTo>
                  <a:pt x="2412" y="20365"/>
                  <a:pt x="2778" y="20228"/>
                  <a:pt x="2943" y="20214"/>
                </a:cubicBezTo>
                <a:cubicBezTo>
                  <a:pt x="3127" y="20200"/>
                  <a:pt x="3115" y="20310"/>
                  <a:pt x="2919" y="20453"/>
                </a:cubicBezTo>
                <a:cubicBezTo>
                  <a:pt x="2613" y="20676"/>
                  <a:pt x="2861" y="20712"/>
                  <a:pt x="3185" y="20491"/>
                </a:cubicBezTo>
                <a:cubicBezTo>
                  <a:pt x="3378" y="20360"/>
                  <a:pt x="3427" y="20371"/>
                  <a:pt x="3427" y="20545"/>
                </a:cubicBezTo>
                <a:cubicBezTo>
                  <a:pt x="3427" y="20651"/>
                  <a:pt x="3441" y="20666"/>
                  <a:pt x="3543" y="20666"/>
                </a:cubicBezTo>
                <a:cubicBezTo>
                  <a:pt x="3654" y="20666"/>
                  <a:pt x="3657" y="20658"/>
                  <a:pt x="3656" y="20453"/>
                </a:cubicBezTo>
                <a:cubicBezTo>
                  <a:pt x="3655" y="20335"/>
                  <a:pt x="3644" y="20196"/>
                  <a:pt x="3632" y="20144"/>
                </a:cubicBezTo>
                <a:lnTo>
                  <a:pt x="3611" y="20049"/>
                </a:lnTo>
                <a:lnTo>
                  <a:pt x="3871" y="20047"/>
                </a:lnTo>
                <a:cubicBezTo>
                  <a:pt x="4286" y="20041"/>
                  <a:pt x="4411" y="19915"/>
                  <a:pt x="4106" y="19809"/>
                </a:cubicBezTo>
                <a:cubicBezTo>
                  <a:pt x="3832" y="19713"/>
                  <a:pt x="3882" y="19662"/>
                  <a:pt x="4324" y="19593"/>
                </a:cubicBezTo>
                <a:cubicBezTo>
                  <a:pt x="4540" y="19559"/>
                  <a:pt x="4780" y="19525"/>
                  <a:pt x="4857" y="19517"/>
                </a:cubicBezTo>
                <a:cubicBezTo>
                  <a:pt x="4933" y="19510"/>
                  <a:pt x="5084" y="19481"/>
                  <a:pt x="5191" y="19454"/>
                </a:cubicBezTo>
                <a:cubicBezTo>
                  <a:pt x="5298" y="19427"/>
                  <a:pt x="5390" y="19409"/>
                  <a:pt x="5396" y="19410"/>
                </a:cubicBezTo>
                <a:cubicBezTo>
                  <a:pt x="5402" y="19412"/>
                  <a:pt x="5511" y="19377"/>
                  <a:pt x="5638" y="19335"/>
                </a:cubicBezTo>
                <a:cubicBezTo>
                  <a:pt x="5899" y="19248"/>
                  <a:pt x="5943" y="19248"/>
                  <a:pt x="9251" y="19287"/>
                </a:cubicBezTo>
                <a:cubicBezTo>
                  <a:pt x="11720" y="19315"/>
                  <a:pt x="12370" y="19328"/>
                  <a:pt x="12424" y="19352"/>
                </a:cubicBezTo>
                <a:cubicBezTo>
                  <a:pt x="12451" y="19364"/>
                  <a:pt x="12472" y="19442"/>
                  <a:pt x="12472" y="19525"/>
                </a:cubicBezTo>
                <a:cubicBezTo>
                  <a:pt x="12472" y="19825"/>
                  <a:pt x="12646" y="20438"/>
                  <a:pt x="12793" y="20654"/>
                </a:cubicBezTo>
                <a:cubicBezTo>
                  <a:pt x="13082" y="21081"/>
                  <a:pt x="13477" y="21456"/>
                  <a:pt x="13724" y="21543"/>
                </a:cubicBezTo>
                <a:cubicBezTo>
                  <a:pt x="13810" y="21573"/>
                  <a:pt x="13933" y="21599"/>
                  <a:pt x="13997" y="21599"/>
                </a:cubicBezTo>
                <a:cubicBezTo>
                  <a:pt x="14153" y="21600"/>
                  <a:pt x="14315" y="21489"/>
                  <a:pt x="14322" y="21378"/>
                </a:cubicBezTo>
                <a:cubicBezTo>
                  <a:pt x="14324" y="21329"/>
                  <a:pt x="14328" y="21259"/>
                  <a:pt x="14332" y="21223"/>
                </a:cubicBezTo>
                <a:cubicBezTo>
                  <a:pt x="14336" y="21186"/>
                  <a:pt x="14312" y="21090"/>
                  <a:pt x="14281" y="21009"/>
                </a:cubicBezTo>
                <a:cubicBezTo>
                  <a:pt x="14201" y="20802"/>
                  <a:pt x="14208" y="20701"/>
                  <a:pt x="14315" y="20559"/>
                </a:cubicBezTo>
                <a:cubicBezTo>
                  <a:pt x="14368" y="20489"/>
                  <a:pt x="14407" y="20375"/>
                  <a:pt x="14407" y="20290"/>
                </a:cubicBezTo>
                <a:cubicBezTo>
                  <a:pt x="14407" y="20064"/>
                  <a:pt x="14488" y="19902"/>
                  <a:pt x="14629" y="19840"/>
                </a:cubicBezTo>
                <a:cubicBezTo>
                  <a:pt x="14697" y="19810"/>
                  <a:pt x="14854" y="19719"/>
                  <a:pt x="14977" y="19636"/>
                </a:cubicBezTo>
                <a:cubicBezTo>
                  <a:pt x="15186" y="19496"/>
                  <a:pt x="15203" y="19490"/>
                  <a:pt x="15253" y="19549"/>
                </a:cubicBezTo>
                <a:cubicBezTo>
                  <a:pt x="15400" y="19723"/>
                  <a:pt x="15604" y="19792"/>
                  <a:pt x="15604" y="19668"/>
                </a:cubicBezTo>
                <a:cubicBezTo>
                  <a:pt x="15604" y="19565"/>
                  <a:pt x="15527" y="19450"/>
                  <a:pt x="15372" y="19325"/>
                </a:cubicBezTo>
                <a:cubicBezTo>
                  <a:pt x="15217" y="19200"/>
                  <a:pt x="15227" y="19156"/>
                  <a:pt x="15407" y="19107"/>
                </a:cubicBezTo>
                <a:cubicBezTo>
                  <a:pt x="15547" y="19069"/>
                  <a:pt x="15531" y="18977"/>
                  <a:pt x="15376" y="18922"/>
                </a:cubicBezTo>
                <a:cubicBezTo>
                  <a:pt x="15182" y="18853"/>
                  <a:pt x="15182" y="18806"/>
                  <a:pt x="15376" y="18623"/>
                </a:cubicBezTo>
                <a:cubicBezTo>
                  <a:pt x="15476" y="18530"/>
                  <a:pt x="15557" y="18443"/>
                  <a:pt x="15557" y="18434"/>
                </a:cubicBezTo>
                <a:cubicBezTo>
                  <a:pt x="15557" y="18425"/>
                  <a:pt x="15640" y="18343"/>
                  <a:pt x="15741" y="18252"/>
                </a:cubicBezTo>
                <a:cubicBezTo>
                  <a:pt x="15842" y="18161"/>
                  <a:pt x="15925" y="18073"/>
                  <a:pt x="15925" y="18055"/>
                </a:cubicBezTo>
                <a:cubicBezTo>
                  <a:pt x="15925" y="18018"/>
                  <a:pt x="16187" y="17814"/>
                  <a:pt x="16584" y="17543"/>
                </a:cubicBezTo>
                <a:cubicBezTo>
                  <a:pt x="16831" y="17373"/>
                  <a:pt x="17213" y="17175"/>
                  <a:pt x="18112" y="16756"/>
                </a:cubicBezTo>
                <a:cubicBezTo>
                  <a:pt x="18315" y="16661"/>
                  <a:pt x="18610" y="16508"/>
                  <a:pt x="18767" y="16413"/>
                </a:cubicBezTo>
                <a:cubicBezTo>
                  <a:pt x="19439" y="16008"/>
                  <a:pt x="19983" y="15699"/>
                  <a:pt x="20030" y="15699"/>
                </a:cubicBezTo>
                <a:cubicBezTo>
                  <a:pt x="20138" y="15699"/>
                  <a:pt x="20718" y="15393"/>
                  <a:pt x="20886" y="15247"/>
                </a:cubicBezTo>
                <a:cubicBezTo>
                  <a:pt x="21368" y="14829"/>
                  <a:pt x="21566" y="14511"/>
                  <a:pt x="21528" y="14207"/>
                </a:cubicBezTo>
                <a:cubicBezTo>
                  <a:pt x="21503" y="14015"/>
                  <a:pt x="21349" y="13663"/>
                  <a:pt x="21251" y="13576"/>
                </a:cubicBezTo>
                <a:cubicBezTo>
                  <a:pt x="21192" y="13523"/>
                  <a:pt x="20679" y="13241"/>
                  <a:pt x="20641" y="13241"/>
                </a:cubicBezTo>
                <a:cubicBezTo>
                  <a:pt x="20625" y="13241"/>
                  <a:pt x="20481" y="13168"/>
                  <a:pt x="20320" y="13078"/>
                </a:cubicBezTo>
                <a:cubicBezTo>
                  <a:pt x="20159" y="12988"/>
                  <a:pt x="20015" y="12915"/>
                  <a:pt x="20002" y="12915"/>
                </a:cubicBezTo>
                <a:cubicBezTo>
                  <a:pt x="19990" y="12915"/>
                  <a:pt x="19862" y="12859"/>
                  <a:pt x="19719" y="12791"/>
                </a:cubicBezTo>
                <a:cubicBezTo>
                  <a:pt x="19370" y="12627"/>
                  <a:pt x="19387" y="12633"/>
                  <a:pt x="19126" y="12553"/>
                </a:cubicBezTo>
                <a:cubicBezTo>
                  <a:pt x="18999" y="12515"/>
                  <a:pt x="18773" y="12440"/>
                  <a:pt x="18621" y="12388"/>
                </a:cubicBezTo>
                <a:cubicBezTo>
                  <a:pt x="18290" y="12274"/>
                  <a:pt x="18044" y="12206"/>
                  <a:pt x="17194" y="11992"/>
                </a:cubicBezTo>
                <a:cubicBezTo>
                  <a:pt x="16608" y="11845"/>
                  <a:pt x="16220" y="11783"/>
                  <a:pt x="15178" y="11664"/>
                </a:cubicBezTo>
                <a:cubicBezTo>
                  <a:pt x="14619" y="11601"/>
                  <a:pt x="14631" y="11619"/>
                  <a:pt x="14608" y="10778"/>
                </a:cubicBezTo>
                <a:cubicBezTo>
                  <a:pt x="14598" y="10393"/>
                  <a:pt x="14593" y="10065"/>
                  <a:pt x="14595" y="10047"/>
                </a:cubicBezTo>
                <a:cubicBezTo>
                  <a:pt x="14644" y="9543"/>
                  <a:pt x="14638" y="9088"/>
                  <a:pt x="14577" y="8849"/>
                </a:cubicBezTo>
                <a:cubicBezTo>
                  <a:pt x="14419" y="8220"/>
                  <a:pt x="14175" y="7470"/>
                  <a:pt x="14025" y="7146"/>
                </a:cubicBezTo>
                <a:cubicBezTo>
                  <a:pt x="13937" y="6957"/>
                  <a:pt x="13819" y="6654"/>
                  <a:pt x="13765" y="6473"/>
                </a:cubicBezTo>
                <a:cubicBezTo>
                  <a:pt x="13577" y="5843"/>
                  <a:pt x="13519" y="5718"/>
                  <a:pt x="13264" y="5344"/>
                </a:cubicBezTo>
                <a:cubicBezTo>
                  <a:pt x="13025" y="4994"/>
                  <a:pt x="13007" y="4948"/>
                  <a:pt x="13005" y="4727"/>
                </a:cubicBezTo>
                <a:cubicBezTo>
                  <a:pt x="13002" y="4497"/>
                  <a:pt x="12999" y="4487"/>
                  <a:pt x="12854" y="4406"/>
                </a:cubicBezTo>
                <a:cubicBezTo>
                  <a:pt x="12772" y="4360"/>
                  <a:pt x="12713" y="4311"/>
                  <a:pt x="12725" y="4297"/>
                </a:cubicBezTo>
                <a:cubicBezTo>
                  <a:pt x="12737" y="4283"/>
                  <a:pt x="12856" y="4270"/>
                  <a:pt x="12991" y="4270"/>
                </a:cubicBezTo>
                <a:cubicBezTo>
                  <a:pt x="13300" y="4270"/>
                  <a:pt x="13416" y="4227"/>
                  <a:pt x="13533" y="4064"/>
                </a:cubicBezTo>
                <a:cubicBezTo>
                  <a:pt x="13585" y="3992"/>
                  <a:pt x="13659" y="3933"/>
                  <a:pt x="13697" y="3933"/>
                </a:cubicBezTo>
                <a:cubicBezTo>
                  <a:pt x="13736" y="3933"/>
                  <a:pt x="13886" y="3845"/>
                  <a:pt x="14032" y="3738"/>
                </a:cubicBezTo>
                <a:cubicBezTo>
                  <a:pt x="14254" y="3575"/>
                  <a:pt x="14326" y="3543"/>
                  <a:pt x="14478" y="3534"/>
                </a:cubicBezTo>
                <a:lnTo>
                  <a:pt x="14659" y="3525"/>
                </a:lnTo>
                <a:lnTo>
                  <a:pt x="14683" y="3158"/>
                </a:lnTo>
                <a:cubicBezTo>
                  <a:pt x="14703" y="2848"/>
                  <a:pt x="14722" y="2780"/>
                  <a:pt x="14803" y="2716"/>
                </a:cubicBezTo>
                <a:cubicBezTo>
                  <a:pt x="14910" y="2629"/>
                  <a:pt x="15144" y="2152"/>
                  <a:pt x="15144" y="2019"/>
                </a:cubicBezTo>
                <a:cubicBezTo>
                  <a:pt x="15144" y="1924"/>
                  <a:pt x="15325" y="1771"/>
                  <a:pt x="15437" y="1771"/>
                </a:cubicBezTo>
                <a:cubicBezTo>
                  <a:pt x="15534" y="1771"/>
                  <a:pt x="15561" y="1729"/>
                  <a:pt x="15584" y="1538"/>
                </a:cubicBezTo>
                <a:cubicBezTo>
                  <a:pt x="15603" y="1377"/>
                  <a:pt x="15594" y="1364"/>
                  <a:pt x="15407" y="1232"/>
                </a:cubicBezTo>
                <a:cubicBezTo>
                  <a:pt x="15246" y="1118"/>
                  <a:pt x="14995" y="903"/>
                  <a:pt x="14830" y="738"/>
                </a:cubicBezTo>
                <a:cubicBezTo>
                  <a:pt x="14775" y="683"/>
                  <a:pt x="14466" y="526"/>
                  <a:pt x="14345" y="493"/>
                </a:cubicBezTo>
                <a:cubicBezTo>
                  <a:pt x="14260" y="470"/>
                  <a:pt x="14227" y="434"/>
                  <a:pt x="14216" y="355"/>
                </a:cubicBezTo>
                <a:cubicBezTo>
                  <a:pt x="14204" y="266"/>
                  <a:pt x="14155" y="226"/>
                  <a:pt x="13946" y="124"/>
                </a:cubicBezTo>
                <a:lnTo>
                  <a:pt x="13694" y="0"/>
                </a:lnTo>
                <a:close/>
              </a:path>
            </a:pathLst>
          </a:custGeom>
          <a:ln w="12700">
            <a:miter lim="400000"/>
          </a:ln>
        </p:spPr>
      </p:pic>
      <p:sp>
        <p:nvSpPr>
          <p:cNvPr id="196" name="Shape 196"/>
          <p:cNvSpPr>
            <a:spLocks noGrp="1"/>
          </p:cNvSpPr>
          <p:nvPr>
            <p:ph type="title" idx="4294967295"/>
          </p:nvPr>
        </p:nvSpPr>
        <p:spPr>
          <a:xfrm>
            <a:off x="2827290" y="803332"/>
            <a:ext cx="8686801" cy="762001"/>
          </a:xfrm>
          <a:prstGeom prst="rect">
            <a:avLst/>
          </a:prstGeom>
        </p:spPr>
        <p:txBody>
          <a:bodyPr>
            <a:normAutofit fontScale="90000"/>
          </a:bodyPr>
          <a:lstStyle>
            <a:lvl1pPr defTabSz="578358">
              <a:defRPr sz="4554">
                <a:effectLst>
                  <a:outerShdw dist="46066" dir="2700000" rotWithShape="0">
                    <a:srgbClr val="000000">
                      <a:alpha val="33333"/>
                    </a:srgbClr>
                  </a:outerShdw>
                </a:effectLst>
              </a:defRPr>
            </a:lvl1pPr>
          </a:lstStyle>
          <a:p>
            <a:r>
              <a:t>Power</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194">
                                            <p:bg/>
                                          </p:spTgt>
                                        </p:tgtEl>
                                        <p:attrNameLst>
                                          <p:attrName>style.visibility</p:attrName>
                                        </p:attrNameLst>
                                      </p:cBhvr>
                                      <p:to>
                                        <p:strVal val="visible"/>
                                      </p:to>
                                    </p:set>
                                    <p:anim calcmode="lin" valueType="num">
                                      <p:cBhvr>
                                        <p:cTn id="7" dur="1000" fill="hold"/>
                                        <p:tgtEl>
                                          <p:spTgt spid="194">
                                            <p:bg/>
                                          </p:spTgt>
                                        </p:tgtEl>
                                        <p:attrNameLst>
                                          <p:attrName>ppt_x</p:attrName>
                                        </p:attrNameLst>
                                      </p:cBhvr>
                                      <p:tavLst>
                                        <p:tav tm="0">
                                          <p:val>
                                            <p:strVal val="0-#ppt_w/2"/>
                                          </p:val>
                                        </p:tav>
                                        <p:tav tm="100000">
                                          <p:val>
                                            <p:strVal val="#ppt_x"/>
                                          </p:val>
                                        </p:tav>
                                      </p:tavLst>
                                    </p:anim>
                                    <p:anim calcmode="lin" valueType="num">
                                      <p:cBhvr>
                                        <p:cTn id="8" dur="1000" fill="hold"/>
                                        <p:tgtEl>
                                          <p:spTgt spid="194">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194">
                                            <p:txEl>
                                              <p:pRg st="0" end="0"/>
                                            </p:txEl>
                                          </p:spTgt>
                                        </p:tgtEl>
                                        <p:attrNameLst>
                                          <p:attrName>style.visibility</p:attrName>
                                        </p:attrNameLst>
                                      </p:cBhvr>
                                      <p:to>
                                        <p:strVal val="visible"/>
                                      </p:to>
                                    </p:set>
                                    <p:anim calcmode="lin" valueType="num">
                                      <p:cBhvr>
                                        <p:cTn id="11" dur="1000" fill="hold"/>
                                        <p:tgtEl>
                                          <p:spTgt spid="194">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9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194">
                                            <p:txEl>
                                              <p:pRg st="1" end="1"/>
                                            </p:txEl>
                                          </p:spTgt>
                                        </p:tgtEl>
                                        <p:attrNameLst>
                                          <p:attrName>style.visibility</p:attrName>
                                        </p:attrNameLst>
                                      </p:cBhvr>
                                      <p:to>
                                        <p:strVal val="visible"/>
                                      </p:to>
                                    </p:set>
                                    <p:anim calcmode="lin" valueType="num">
                                      <p:cBhvr>
                                        <p:cTn id="17" dur="1000" fill="hold"/>
                                        <p:tgtEl>
                                          <p:spTgt spid="194">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9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194">
                                            <p:txEl>
                                              <p:pRg st="2" end="2"/>
                                            </p:txEl>
                                          </p:spTgt>
                                        </p:tgtEl>
                                        <p:attrNameLst>
                                          <p:attrName>style.visibility</p:attrName>
                                        </p:attrNameLst>
                                      </p:cBhvr>
                                      <p:to>
                                        <p:strVal val="visible"/>
                                      </p:to>
                                    </p:set>
                                    <p:anim calcmode="lin" valueType="num">
                                      <p:cBhvr>
                                        <p:cTn id="23" dur="1000" fill="hold"/>
                                        <p:tgtEl>
                                          <p:spTgt spid="194">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19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0" build="p" bldLvl="5"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p:cNvSpPr>
          <p:nvPr>
            <p:ph type="body" idx="1"/>
          </p:nvPr>
        </p:nvSpPr>
        <p:spPr>
          <a:prstGeom prst="rect">
            <a:avLst/>
          </a:prstGeom>
        </p:spPr>
        <p:txBody>
          <a:bodyPr>
            <a:normAutofit lnSpcReduction="10000"/>
          </a:bodyPr>
          <a:lstStyle/>
          <a:p>
            <a:pPr defTabSz="408940">
              <a:spcBef>
                <a:spcPts val="1100"/>
              </a:spcBef>
              <a:defRPr sz="2800" b="1">
                <a:solidFill>
                  <a:srgbClr val="009949"/>
                </a:solidFill>
              </a:defRPr>
            </a:pPr>
            <a:r>
              <a:rPr>
                <a:solidFill>
                  <a:srgbClr val="34F933"/>
                </a:solidFill>
              </a:rPr>
              <a:t>Speed</a:t>
            </a:r>
          </a:p>
          <a:p>
            <a:pPr algn="ctr" defTabSz="408940">
              <a:spcBef>
                <a:spcPts val="1100"/>
              </a:spcBef>
              <a:defRPr sz="2800" b="1" i="1">
                <a:solidFill>
                  <a:srgbClr val="62B345">
                    <a:alpha val="70000"/>
                  </a:srgbClr>
                </a:solidFill>
              </a:defRPr>
            </a:pPr>
            <a:r>
              <a:rPr>
                <a:solidFill>
                  <a:srgbClr val="34F933"/>
                </a:solidFill>
              </a:rPr>
              <a:t>“The ability to move a body part quickly”</a:t>
            </a:r>
          </a:p>
          <a:p>
            <a:pPr defTabSz="408940">
              <a:spcBef>
                <a:spcPts val="1100"/>
              </a:spcBef>
              <a:defRPr sz="2800" b="1"/>
            </a:pPr>
            <a:r>
              <a:t>Explanation</a:t>
            </a:r>
          </a:p>
          <a:p>
            <a:pPr marL="345722" indent="-345722" defTabSz="408940">
              <a:spcBef>
                <a:spcPts val="1100"/>
              </a:spcBef>
              <a:buClr>
                <a:srgbClr val="34F933"/>
              </a:buClr>
              <a:buSzPct val="132000"/>
              <a:buChar char="•"/>
              <a:defRPr sz="2800"/>
            </a:pPr>
            <a:r>
              <a:t>This is how quickly a person can </a:t>
            </a:r>
            <a:r>
              <a:rPr b="1">
                <a:solidFill>
                  <a:srgbClr val="34F933"/>
                </a:solidFill>
              </a:rPr>
              <a:t>cover a </a:t>
            </a:r>
            <a:br>
              <a:rPr b="1">
                <a:solidFill>
                  <a:srgbClr val="34F933"/>
                </a:solidFill>
              </a:rPr>
            </a:br>
            <a:r>
              <a:rPr b="1">
                <a:solidFill>
                  <a:srgbClr val="34F933"/>
                </a:solidFill>
              </a:rPr>
              <a:t>distance</a:t>
            </a:r>
            <a:r>
              <a:t> or how quickly they can perform </a:t>
            </a:r>
            <a:br/>
            <a:r>
              <a:t>a single movement.</a:t>
            </a:r>
          </a:p>
          <a:p>
            <a:pPr marL="345722" indent="-345722" defTabSz="408940">
              <a:spcBef>
                <a:spcPts val="1100"/>
              </a:spcBef>
              <a:buClr>
                <a:srgbClr val="34F933"/>
              </a:buClr>
              <a:buSzPct val="132000"/>
              <a:buChar char="•"/>
              <a:defRPr sz="2800"/>
            </a:pPr>
            <a:r>
              <a:t>Speed is needed for:</a:t>
            </a:r>
          </a:p>
          <a:p>
            <a:pPr marL="656872" lvl="1" indent="-345722" defTabSz="408940">
              <a:spcBef>
                <a:spcPts val="1100"/>
              </a:spcBef>
              <a:buClr>
                <a:srgbClr val="34F933"/>
              </a:buClr>
              <a:buSzPct val="75000"/>
              <a:buChar char="•"/>
              <a:defRPr sz="2800"/>
            </a:pPr>
            <a:r>
              <a:t>A </a:t>
            </a:r>
            <a:r>
              <a:rPr b="1">
                <a:solidFill>
                  <a:srgbClr val="34F933"/>
                </a:solidFill>
              </a:rPr>
              <a:t>fast bowl</a:t>
            </a:r>
            <a:r>
              <a:rPr b="1">
                <a:solidFill>
                  <a:srgbClr val="006641"/>
                </a:solidFill>
              </a:rPr>
              <a:t> </a:t>
            </a:r>
            <a:r>
              <a:t>in Cricket or Baseball</a:t>
            </a:r>
          </a:p>
          <a:p>
            <a:pPr marL="656872" lvl="1" indent="-345722" defTabSz="408940">
              <a:spcBef>
                <a:spcPts val="1100"/>
              </a:spcBef>
              <a:buClr>
                <a:srgbClr val="34F933"/>
              </a:buClr>
              <a:buSzPct val="75000"/>
              <a:buChar char="•"/>
              <a:defRPr sz="2800"/>
            </a:pPr>
            <a:r>
              <a:t>Throwing a </a:t>
            </a:r>
            <a:r>
              <a:rPr b="1">
                <a:solidFill>
                  <a:srgbClr val="34F933"/>
                </a:solidFill>
              </a:rPr>
              <a:t>javelin</a:t>
            </a:r>
            <a:r>
              <a:rPr>
                <a:solidFill>
                  <a:srgbClr val="006641"/>
                </a:solidFill>
              </a:rPr>
              <a:t> </a:t>
            </a:r>
          </a:p>
          <a:p>
            <a:pPr marL="656872" lvl="1" indent="-345722" defTabSz="408940">
              <a:spcBef>
                <a:spcPts val="1100"/>
              </a:spcBef>
              <a:buClr>
                <a:srgbClr val="34F933"/>
              </a:buClr>
              <a:buSzPct val="75000"/>
              <a:buChar char="•"/>
              <a:defRPr sz="2800"/>
            </a:pPr>
            <a:r>
              <a:rPr b="1">
                <a:solidFill>
                  <a:srgbClr val="34F933"/>
                </a:solidFill>
              </a:rPr>
              <a:t>100m sprint</a:t>
            </a:r>
          </a:p>
          <a:p>
            <a:pPr defTabSz="408940">
              <a:spcBef>
                <a:spcPts val="1100"/>
              </a:spcBef>
              <a:defRPr sz="2800" b="1"/>
            </a:pPr>
            <a:r>
              <a:t>Measurement</a:t>
            </a:r>
          </a:p>
          <a:p>
            <a:pPr defTabSz="408940">
              <a:spcBef>
                <a:spcPts val="1100"/>
              </a:spcBef>
              <a:defRPr sz="2800"/>
            </a:pPr>
            <a:r>
              <a:rPr b="1">
                <a:solidFill>
                  <a:srgbClr val="34F933"/>
                </a:solidFill>
              </a:rPr>
              <a:t>30m Sprint Test</a:t>
            </a:r>
            <a:r>
              <a:t> - Measure a distance of 30m. Run at maximum speed between the markings and time with a stopwatch.</a:t>
            </a:r>
          </a:p>
        </p:txBody>
      </p:sp>
      <p:pic>
        <p:nvPicPr>
          <p:cNvPr id="201" name="Sprinter - Marlon Devonish edit 1.tiff"/>
          <p:cNvPicPr>
            <a:picLocks noChangeAspect="1"/>
          </p:cNvPicPr>
          <p:nvPr/>
        </p:nvPicPr>
        <p:blipFill>
          <a:blip r:embed="rId2"/>
          <a:stretch>
            <a:fillRect/>
          </a:stretch>
        </p:blipFill>
        <p:spPr>
          <a:xfrm>
            <a:off x="8617646" y="3436814"/>
            <a:ext cx="3486728" cy="4559301"/>
          </a:xfrm>
          <a:prstGeom prst="rect">
            <a:avLst/>
          </a:prstGeom>
          <a:ln w="12700">
            <a:miter lim="400000"/>
          </a:ln>
        </p:spPr>
      </p:pic>
      <p:sp>
        <p:nvSpPr>
          <p:cNvPr id="202" name="Shape 202"/>
          <p:cNvSpPr/>
          <p:nvPr/>
        </p:nvSpPr>
        <p:spPr>
          <a:xfrm>
            <a:off x="6012152" y="813045"/>
            <a:ext cx="1803575" cy="768289"/>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600">
                <a:effectLst>
                  <a:outerShdw dist="46532" dir="2700000" rotWithShape="0">
                    <a:srgbClr val="000000">
                      <a:alpha val="33333"/>
                    </a:srgbClr>
                  </a:outerShdw>
                </a:effectLst>
                <a:latin typeface="+mj-lt"/>
                <a:ea typeface="+mj-ea"/>
                <a:cs typeface="+mj-cs"/>
                <a:sym typeface="Arial"/>
              </a:defRPr>
            </a:lvl1pPr>
          </a:lstStyle>
          <a:p>
            <a:r>
              <a:t>Speed</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00">
                                            <p:bg/>
                                          </p:spTgt>
                                        </p:tgtEl>
                                        <p:attrNameLst>
                                          <p:attrName>style.visibility</p:attrName>
                                        </p:attrNameLst>
                                      </p:cBhvr>
                                      <p:to>
                                        <p:strVal val="visible"/>
                                      </p:to>
                                    </p:set>
                                    <p:anim calcmode="lin" valueType="num">
                                      <p:cBhvr>
                                        <p:cTn id="7" dur="1000" fill="hold"/>
                                        <p:tgtEl>
                                          <p:spTgt spid="200">
                                            <p:bg/>
                                          </p:spTgt>
                                        </p:tgtEl>
                                        <p:attrNameLst>
                                          <p:attrName>ppt_x</p:attrName>
                                        </p:attrNameLst>
                                      </p:cBhvr>
                                      <p:tavLst>
                                        <p:tav tm="0">
                                          <p:val>
                                            <p:strVal val="0-#ppt_w/2"/>
                                          </p:val>
                                        </p:tav>
                                        <p:tav tm="100000">
                                          <p:val>
                                            <p:strVal val="#ppt_x"/>
                                          </p:val>
                                        </p:tav>
                                      </p:tavLst>
                                    </p:anim>
                                    <p:anim calcmode="lin" valueType="num">
                                      <p:cBhvr>
                                        <p:cTn id="8" dur="1000" fill="hold"/>
                                        <p:tgtEl>
                                          <p:spTgt spid="200">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200">
                                            <p:txEl>
                                              <p:pRg st="0" end="0"/>
                                            </p:txEl>
                                          </p:spTgt>
                                        </p:tgtEl>
                                        <p:attrNameLst>
                                          <p:attrName>style.visibility</p:attrName>
                                        </p:attrNameLst>
                                      </p:cBhvr>
                                      <p:to>
                                        <p:strVal val="visible"/>
                                      </p:to>
                                    </p:set>
                                    <p:anim calcmode="lin" valueType="num">
                                      <p:cBhvr>
                                        <p:cTn id="11" dur="1000" fill="hold"/>
                                        <p:tgtEl>
                                          <p:spTgt spid="200">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0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200">
                                            <p:txEl>
                                              <p:pRg st="1" end="1"/>
                                            </p:txEl>
                                          </p:spTgt>
                                        </p:tgtEl>
                                        <p:attrNameLst>
                                          <p:attrName>style.visibility</p:attrName>
                                        </p:attrNameLst>
                                      </p:cBhvr>
                                      <p:to>
                                        <p:strVal val="visible"/>
                                      </p:to>
                                    </p:set>
                                    <p:anim calcmode="lin" valueType="num">
                                      <p:cBhvr>
                                        <p:cTn id="17" dur="1000" fill="hold"/>
                                        <p:tgtEl>
                                          <p:spTgt spid="200">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0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200">
                                            <p:txEl>
                                              <p:pRg st="2" end="2"/>
                                            </p:txEl>
                                          </p:spTgt>
                                        </p:tgtEl>
                                        <p:attrNameLst>
                                          <p:attrName>style.visibility</p:attrName>
                                        </p:attrNameLst>
                                      </p:cBhvr>
                                      <p:to>
                                        <p:strVal val="visible"/>
                                      </p:to>
                                    </p:set>
                                    <p:anim calcmode="lin" valueType="num">
                                      <p:cBhvr>
                                        <p:cTn id="23" dur="1000" fill="hold"/>
                                        <p:tgtEl>
                                          <p:spTgt spid="200">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0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200">
                                            <p:txEl>
                                              <p:pRg st="3" end="3"/>
                                            </p:txEl>
                                          </p:spTgt>
                                        </p:tgtEl>
                                        <p:attrNameLst>
                                          <p:attrName>style.visibility</p:attrName>
                                        </p:attrNameLst>
                                      </p:cBhvr>
                                      <p:to>
                                        <p:strVal val="visible"/>
                                      </p:to>
                                    </p:set>
                                    <p:anim calcmode="lin" valueType="num">
                                      <p:cBhvr>
                                        <p:cTn id="29" dur="1000" fill="hold"/>
                                        <p:tgtEl>
                                          <p:spTgt spid="200">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0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200">
                                            <p:txEl>
                                              <p:pRg st="4" end="4"/>
                                            </p:txEl>
                                          </p:spTgt>
                                        </p:tgtEl>
                                        <p:attrNameLst>
                                          <p:attrName>style.visibility</p:attrName>
                                        </p:attrNameLst>
                                      </p:cBhvr>
                                      <p:to>
                                        <p:strVal val="visible"/>
                                      </p:to>
                                    </p:set>
                                    <p:anim calcmode="lin" valueType="num">
                                      <p:cBhvr>
                                        <p:cTn id="35" dur="1000" fill="hold"/>
                                        <p:tgtEl>
                                          <p:spTgt spid="200">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20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200">
                                            <p:txEl>
                                              <p:pRg st="5" end="5"/>
                                            </p:txEl>
                                          </p:spTgt>
                                        </p:tgtEl>
                                        <p:attrNameLst>
                                          <p:attrName>style.visibility</p:attrName>
                                        </p:attrNameLst>
                                      </p:cBhvr>
                                      <p:to>
                                        <p:strVal val="visible"/>
                                      </p:to>
                                    </p:set>
                                    <p:anim calcmode="lin" valueType="num">
                                      <p:cBhvr>
                                        <p:cTn id="41" dur="1000" fill="hold"/>
                                        <p:tgtEl>
                                          <p:spTgt spid="200">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20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iterate>
                                    <p:tmAbs val="0"/>
                                  </p:iterate>
                                  <p:childTnLst>
                                    <p:set>
                                      <p:cBhvr>
                                        <p:cTn id="46" fill="hold"/>
                                        <p:tgtEl>
                                          <p:spTgt spid="200">
                                            <p:txEl>
                                              <p:pRg st="6" end="6"/>
                                            </p:txEl>
                                          </p:spTgt>
                                        </p:tgtEl>
                                        <p:attrNameLst>
                                          <p:attrName>style.visibility</p:attrName>
                                        </p:attrNameLst>
                                      </p:cBhvr>
                                      <p:to>
                                        <p:strVal val="visible"/>
                                      </p:to>
                                    </p:set>
                                    <p:anim calcmode="lin" valueType="num">
                                      <p:cBhvr>
                                        <p:cTn id="47" dur="1000" fill="hold"/>
                                        <p:tgtEl>
                                          <p:spTgt spid="200">
                                            <p:txEl>
                                              <p:pRg st="6" end="6"/>
                                            </p:txEl>
                                          </p:spTgt>
                                        </p:tgtEl>
                                        <p:attrNameLst>
                                          <p:attrName>ppt_x</p:attrName>
                                        </p:attrNameLst>
                                      </p:cBhvr>
                                      <p:tavLst>
                                        <p:tav tm="0">
                                          <p:val>
                                            <p:strVal val="0-#ppt_w/2"/>
                                          </p:val>
                                        </p:tav>
                                        <p:tav tm="100000">
                                          <p:val>
                                            <p:strVal val="#ppt_x"/>
                                          </p:val>
                                        </p:tav>
                                      </p:tavLst>
                                    </p:anim>
                                    <p:anim calcmode="lin" valueType="num">
                                      <p:cBhvr>
                                        <p:cTn id="48" dur="1000" fill="hold"/>
                                        <p:tgtEl>
                                          <p:spTgt spid="200">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iterate>
                                    <p:tmAbs val="0"/>
                                  </p:iterate>
                                  <p:childTnLst>
                                    <p:set>
                                      <p:cBhvr>
                                        <p:cTn id="52" fill="hold"/>
                                        <p:tgtEl>
                                          <p:spTgt spid="200">
                                            <p:txEl>
                                              <p:pRg st="7" end="7"/>
                                            </p:txEl>
                                          </p:spTgt>
                                        </p:tgtEl>
                                        <p:attrNameLst>
                                          <p:attrName>style.visibility</p:attrName>
                                        </p:attrNameLst>
                                      </p:cBhvr>
                                      <p:to>
                                        <p:strVal val="visible"/>
                                      </p:to>
                                    </p:set>
                                    <p:anim calcmode="lin" valueType="num">
                                      <p:cBhvr>
                                        <p:cTn id="53" dur="1000" fill="hold"/>
                                        <p:tgtEl>
                                          <p:spTgt spid="200">
                                            <p:txEl>
                                              <p:pRg st="7" end="7"/>
                                            </p:txEl>
                                          </p:spTgt>
                                        </p:tgtEl>
                                        <p:attrNameLst>
                                          <p:attrName>ppt_x</p:attrName>
                                        </p:attrNameLst>
                                      </p:cBhvr>
                                      <p:tavLst>
                                        <p:tav tm="0">
                                          <p:val>
                                            <p:strVal val="0-#ppt_w/2"/>
                                          </p:val>
                                        </p:tav>
                                        <p:tav tm="100000">
                                          <p:val>
                                            <p:strVal val="#ppt_x"/>
                                          </p:val>
                                        </p:tav>
                                      </p:tavLst>
                                    </p:anim>
                                    <p:anim calcmode="lin" valueType="num">
                                      <p:cBhvr>
                                        <p:cTn id="54" dur="1000" fill="hold"/>
                                        <p:tgtEl>
                                          <p:spTgt spid="200">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iterate>
                                    <p:tmAbs val="0"/>
                                  </p:iterate>
                                  <p:childTnLst>
                                    <p:set>
                                      <p:cBhvr>
                                        <p:cTn id="58" fill="hold"/>
                                        <p:tgtEl>
                                          <p:spTgt spid="200">
                                            <p:txEl>
                                              <p:pRg st="8" end="8"/>
                                            </p:txEl>
                                          </p:spTgt>
                                        </p:tgtEl>
                                        <p:attrNameLst>
                                          <p:attrName>style.visibility</p:attrName>
                                        </p:attrNameLst>
                                      </p:cBhvr>
                                      <p:to>
                                        <p:strVal val="visible"/>
                                      </p:to>
                                    </p:set>
                                    <p:anim calcmode="lin" valueType="num">
                                      <p:cBhvr>
                                        <p:cTn id="59" dur="1000" fill="hold"/>
                                        <p:tgtEl>
                                          <p:spTgt spid="200">
                                            <p:txEl>
                                              <p:pRg st="8" end="8"/>
                                            </p:txEl>
                                          </p:spTgt>
                                        </p:tgtEl>
                                        <p:attrNameLst>
                                          <p:attrName>ppt_x</p:attrName>
                                        </p:attrNameLst>
                                      </p:cBhvr>
                                      <p:tavLst>
                                        <p:tav tm="0">
                                          <p:val>
                                            <p:strVal val="0-#ppt_w/2"/>
                                          </p:val>
                                        </p:tav>
                                        <p:tav tm="100000">
                                          <p:val>
                                            <p:strVal val="#ppt_x"/>
                                          </p:val>
                                        </p:tav>
                                      </p:tavLst>
                                    </p:anim>
                                    <p:anim calcmode="lin" valueType="num">
                                      <p:cBhvr>
                                        <p:cTn id="60" dur="1000" fill="hold"/>
                                        <p:tgtEl>
                                          <p:spTgt spid="200">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iterate>
                                    <p:tmAbs val="0"/>
                                  </p:iterate>
                                  <p:childTnLst>
                                    <p:set>
                                      <p:cBhvr>
                                        <p:cTn id="64" fill="hold"/>
                                        <p:tgtEl>
                                          <p:spTgt spid="200">
                                            <p:txEl>
                                              <p:pRg st="9" end="9"/>
                                            </p:txEl>
                                          </p:spTgt>
                                        </p:tgtEl>
                                        <p:attrNameLst>
                                          <p:attrName>style.visibility</p:attrName>
                                        </p:attrNameLst>
                                      </p:cBhvr>
                                      <p:to>
                                        <p:strVal val="visible"/>
                                      </p:to>
                                    </p:set>
                                    <p:anim calcmode="lin" valueType="num">
                                      <p:cBhvr>
                                        <p:cTn id="65" dur="1000" fill="hold"/>
                                        <p:tgtEl>
                                          <p:spTgt spid="200">
                                            <p:txEl>
                                              <p:pRg st="9" end="9"/>
                                            </p:txEl>
                                          </p:spTgt>
                                        </p:tgtEl>
                                        <p:attrNameLst>
                                          <p:attrName>ppt_x</p:attrName>
                                        </p:attrNameLst>
                                      </p:cBhvr>
                                      <p:tavLst>
                                        <p:tav tm="0">
                                          <p:val>
                                            <p:strVal val="0-#ppt_w/2"/>
                                          </p:val>
                                        </p:tav>
                                        <p:tav tm="100000">
                                          <p:val>
                                            <p:strVal val="#ppt_x"/>
                                          </p:val>
                                        </p:tav>
                                      </p:tavLst>
                                    </p:anim>
                                    <p:anim calcmode="lin" valueType="num">
                                      <p:cBhvr>
                                        <p:cTn id="66" dur="1000" fill="hold"/>
                                        <p:tgtEl>
                                          <p:spTgt spid="200">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build="p" bldLvl="5"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a:spLocks noGrp="1"/>
          </p:cNvSpPr>
          <p:nvPr>
            <p:ph type="body" idx="1"/>
          </p:nvPr>
        </p:nvSpPr>
        <p:spPr>
          <a:xfrm>
            <a:off x="1308100" y="2362200"/>
            <a:ext cx="10388600" cy="6807200"/>
          </a:xfrm>
          <a:prstGeom prst="rect">
            <a:avLst/>
          </a:prstGeom>
        </p:spPr>
        <p:txBody>
          <a:bodyPr>
            <a:normAutofit lnSpcReduction="10000"/>
          </a:bodyPr>
          <a:lstStyle/>
          <a:p>
            <a:pPr defTabSz="403097">
              <a:spcBef>
                <a:spcPts val="1100"/>
              </a:spcBef>
              <a:defRPr sz="2760" b="1">
                <a:solidFill>
                  <a:srgbClr val="009949"/>
                </a:solidFill>
              </a:defRPr>
            </a:pPr>
            <a:r>
              <a:rPr dirty="0">
                <a:solidFill>
                  <a:srgbClr val="34F933"/>
                </a:solidFill>
              </a:rPr>
              <a:t>Agility</a:t>
            </a:r>
          </a:p>
          <a:p>
            <a:pPr algn="ctr" defTabSz="403097">
              <a:spcBef>
                <a:spcPts val="1100"/>
              </a:spcBef>
              <a:defRPr sz="2760" b="1" i="1">
                <a:solidFill>
                  <a:srgbClr val="62B345">
                    <a:alpha val="70000"/>
                  </a:srgbClr>
                </a:solidFill>
              </a:defRPr>
            </a:pPr>
            <a:r>
              <a:rPr dirty="0">
                <a:solidFill>
                  <a:srgbClr val="34F933"/>
                </a:solidFill>
              </a:rPr>
              <a:t>“The ability to change </a:t>
            </a:r>
            <a:br>
              <a:rPr dirty="0">
                <a:solidFill>
                  <a:srgbClr val="34F933"/>
                </a:solidFill>
              </a:rPr>
            </a:br>
            <a:r>
              <a:rPr dirty="0">
                <a:solidFill>
                  <a:srgbClr val="34F933"/>
                </a:solidFill>
              </a:rPr>
              <a:t>direction quickly.”</a:t>
            </a:r>
          </a:p>
          <a:p>
            <a:pPr defTabSz="403097">
              <a:spcBef>
                <a:spcPts val="1100"/>
              </a:spcBef>
              <a:defRPr sz="2760" b="1"/>
            </a:pPr>
            <a:r>
              <a:rPr dirty="0">
                <a:solidFill>
                  <a:srgbClr val="34F933"/>
                </a:solidFill>
              </a:rPr>
              <a:t>Explanation</a:t>
            </a:r>
          </a:p>
          <a:p>
            <a:pPr marL="340783" indent="-340783" defTabSz="403097">
              <a:spcBef>
                <a:spcPts val="1100"/>
              </a:spcBef>
              <a:buClr>
                <a:srgbClr val="34F933"/>
              </a:buClr>
              <a:buSzPct val="132000"/>
              <a:buChar char="•"/>
              <a:defRPr sz="2760"/>
            </a:pPr>
            <a:r>
              <a:rPr dirty="0"/>
              <a:t>Being able to </a:t>
            </a:r>
            <a:r>
              <a:rPr b="1" dirty="0">
                <a:solidFill>
                  <a:srgbClr val="34F933"/>
                </a:solidFill>
              </a:rPr>
              <a:t>change the position</a:t>
            </a:r>
            <a:r>
              <a:rPr b="1" dirty="0">
                <a:solidFill>
                  <a:srgbClr val="009949"/>
                </a:solidFill>
              </a:rPr>
              <a:t> </a:t>
            </a:r>
            <a:r>
              <a:rPr dirty="0"/>
              <a:t>of the </a:t>
            </a:r>
            <a:r>
              <a:rPr b="1" dirty="0">
                <a:solidFill>
                  <a:srgbClr val="34F933"/>
                </a:solidFill>
              </a:rPr>
              <a:t>body quickly</a:t>
            </a:r>
            <a:r>
              <a:rPr dirty="0"/>
              <a:t> without losing control is important in many sports and skills such as:</a:t>
            </a:r>
          </a:p>
          <a:p>
            <a:pPr marL="647488" lvl="1" indent="-340783" defTabSz="403097">
              <a:spcBef>
                <a:spcPts val="1100"/>
              </a:spcBef>
              <a:buClr>
                <a:srgbClr val="34F933"/>
              </a:buClr>
              <a:buSzPct val="75000"/>
              <a:buChar char="•"/>
              <a:defRPr sz="2760"/>
            </a:pPr>
            <a:r>
              <a:rPr b="1" dirty="0">
                <a:solidFill>
                  <a:srgbClr val="34F933"/>
                </a:solidFill>
              </a:rPr>
              <a:t>Dribbling</a:t>
            </a:r>
            <a:r>
              <a:rPr dirty="0"/>
              <a:t> in Football - to take it </a:t>
            </a:r>
            <a:br>
              <a:rPr dirty="0"/>
            </a:br>
            <a:r>
              <a:rPr dirty="0"/>
              <a:t>around a player.</a:t>
            </a:r>
          </a:p>
          <a:p>
            <a:pPr marL="647488" lvl="1" indent="-340783" defTabSz="403097">
              <a:spcBef>
                <a:spcPts val="1100"/>
              </a:spcBef>
              <a:buClr>
                <a:srgbClr val="34F933"/>
              </a:buClr>
              <a:buSzPct val="75000"/>
              <a:buChar char="•"/>
              <a:defRPr sz="2760"/>
            </a:pPr>
            <a:r>
              <a:rPr b="1" dirty="0">
                <a:solidFill>
                  <a:srgbClr val="34F933"/>
                </a:solidFill>
              </a:rPr>
              <a:t>Faking</a:t>
            </a:r>
            <a:r>
              <a:rPr dirty="0"/>
              <a:t> a run in Basketball</a:t>
            </a:r>
          </a:p>
          <a:p>
            <a:pPr defTabSz="403097">
              <a:spcBef>
                <a:spcPts val="1100"/>
              </a:spcBef>
              <a:defRPr sz="2760" b="1"/>
            </a:pPr>
            <a:r>
              <a:rPr dirty="0"/>
              <a:t>Measurement</a:t>
            </a:r>
          </a:p>
          <a:p>
            <a:pPr defTabSz="403097">
              <a:spcBef>
                <a:spcPts val="1100"/>
              </a:spcBef>
              <a:defRPr sz="2760"/>
            </a:pPr>
            <a:r>
              <a:rPr b="1" dirty="0">
                <a:solidFill>
                  <a:srgbClr val="34F933"/>
                </a:solidFill>
              </a:rPr>
              <a:t>Illinois agility test</a:t>
            </a:r>
            <a:r>
              <a:rPr b="1" dirty="0">
                <a:solidFill>
                  <a:srgbClr val="006641"/>
                </a:solidFill>
              </a:rPr>
              <a:t> </a:t>
            </a:r>
            <a:r>
              <a:rPr dirty="0"/>
              <a:t>- Set out the course above. The person</a:t>
            </a:r>
            <a:r>
              <a:rPr lang="en-GB" dirty="0"/>
              <a:t> lies down on their front. On the whistle they</a:t>
            </a:r>
            <a:r>
              <a:rPr dirty="0"/>
              <a:t> sprint to the first cone, weave in and out of the middle cones and sprints from the last cone to the </a:t>
            </a:r>
            <a:r>
              <a:rPr lang="en-GB" dirty="0"/>
              <a:t>finish line.</a:t>
            </a:r>
            <a:endParaRPr dirty="0"/>
          </a:p>
        </p:txBody>
      </p:sp>
      <p:pic>
        <p:nvPicPr>
          <p:cNvPr id="205" name="Illinois_agility-filtered.png"/>
          <p:cNvPicPr>
            <a:picLocks noChangeAspect="1"/>
          </p:cNvPicPr>
          <p:nvPr/>
        </p:nvPicPr>
        <p:blipFill>
          <a:blip r:embed="rId2"/>
          <a:srcRect l="17667" t="4596" r="29" b="23263"/>
          <a:stretch>
            <a:fillRect/>
          </a:stretch>
        </p:blipFill>
        <p:spPr>
          <a:xfrm>
            <a:off x="8296998" y="5451509"/>
            <a:ext cx="2762293" cy="1509005"/>
          </a:xfrm>
          <a:custGeom>
            <a:avLst/>
            <a:gdLst/>
            <a:ahLst/>
            <a:cxnLst>
              <a:cxn ang="0">
                <a:pos x="wd2" y="hd2"/>
              </a:cxn>
              <a:cxn ang="5400000">
                <a:pos x="wd2" y="hd2"/>
              </a:cxn>
              <a:cxn ang="10800000">
                <a:pos x="wd2" y="hd2"/>
              </a:cxn>
              <a:cxn ang="16200000">
                <a:pos x="wd2" y="hd2"/>
              </a:cxn>
            </a:cxnLst>
            <a:rect l="0" t="0" r="r" b="b"/>
            <a:pathLst>
              <a:path w="21373" h="21561" extrusionOk="0">
                <a:moveTo>
                  <a:pt x="20757" y="0"/>
                </a:moveTo>
                <a:cubicBezTo>
                  <a:pt x="20688" y="2"/>
                  <a:pt x="20624" y="29"/>
                  <a:pt x="20576" y="85"/>
                </a:cubicBezTo>
                <a:cubicBezTo>
                  <a:pt x="20354" y="341"/>
                  <a:pt x="20323" y="1010"/>
                  <a:pt x="20520" y="1276"/>
                </a:cubicBezTo>
                <a:cubicBezTo>
                  <a:pt x="20748" y="1584"/>
                  <a:pt x="20959" y="1550"/>
                  <a:pt x="21211" y="1169"/>
                </a:cubicBezTo>
                <a:cubicBezTo>
                  <a:pt x="21387" y="902"/>
                  <a:pt x="21410" y="788"/>
                  <a:pt x="21328" y="539"/>
                </a:cubicBezTo>
                <a:cubicBezTo>
                  <a:pt x="21222" y="218"/>
                  <a:pt x="20962" y="-5"/>
                  <a:pt x="20757" y="0"/>
                </a:cubicBezTo>
                <a:close/>
                <a:moveTo>
                  <a:pt x="10347" y="528"/>
                </a:moveTo>
                <a:cubicBezTo>
                  <a:pt x="1057" y="572"/>
                  <a:pt x="939" y="577"/>
                  <a:pt x="624" y="919"/>
                </a:cubicBezTo>
                <a:cubicBezTo>
                  <a:pt x="409" y="1153"/>
                  <a:pt x="250" y="1514"/>
                  <a:pt x="130" y="2047"/>
                </a:cubicBezTo>
                <a:cubicBezTo>
                  <a:pt x="-27" y="2748"/>
                  <a:pt x="-35" y="2911"/>
                  <a:pt x="72" y="3511"/>
                </a:cubicBezTo>
                <a:cubicBezTo>
                  <a:pt x="209" y="4280"/>
                  <a:pt x="455" y="4752"/>
                  <a:pt x="852" y="5008"/>
                </a:cubicBezTo>
                <a:cubicBezTo>
                  <a:pt x="1025" y="5119"/>
                  <a:pt x="2549" y="5186"/>
                  <a:pt x="4985" y="5195"/>
                </a:cubicBezTo>
                <a:cubicBezTo>
                  <a:pt x="8678" y="5208"/>
                  <a:pt x="9132" y="5157"/>
                  <a:pt x="8903" y="4735"/>
                </a:cubicBezTo>
                <a:cubicBezTo>
                  <a:pt x="8869" y="4672"/>
                  <a:pt x="7096" y="4622"/>
                  <a:pt x="4967" y="4622"/>
                </a:cubicBezTo>
                <a:cubicBezTo>
                  <a:pt x="1183" y="4622"/>
                  <a:pt x="1089" y="4610"/>
                  <a:pt x="836" y="4265"/>
                </a:cubicBezTo>
                <a:cubicBezTo>
                  <a:pt x="251" y="3466"/>
                  <a:pt x="250" y="2202"/>
                  <a:pt x="833" y="1520"/>
                </a:cubicBezTo>
                <a:cubicBezTo>
                  <a:pt x="1108" y="1199"/>
                  <a:pt x="1290" y="1177"/>
                  <a:pt x="4098" y="1151"/>
                </a:cubicBezTo>
                <a:cubicBezTo>
                  <a:pt x="5733" y="1137"/>
                  <a:pt x="7503" y="1100"/>
                  <a:pt x="8031" y="1072"/>
                </a:cubicBezTo>
                <a:cubicBezTo>
                  <a:pt x="8559" y="1044"/>
                  <a:pt x="9115" y="1031"/>
                  <a:pt x="9266" y="1044"/>
                </a:cubicBezTo>
                <a:cubicBezTo>
                  <a:pt x="9417" y="1057"/>
                  <a:pt x="11824" y="1067"/>
                  <a:pt x="14615" y="1061"/>
                </a:cubicBezTo>
                <a:cubicBezTo>
                  <a:pt x="19291" y="1050"/>
                  <a:pt x="19691" y="1027"/>
                  <a:pt x="19719" y="766"/>
                </a:cubicBezTo>
                <a:cubicBezTo>
                  <a:pt x="19747" y="502"/>
                  <a:pt x="19108" y="486"/>
                  <a:pt x="10347" y="528"/>
                </a:cubicBezTo>
                <a:close/>
                <a:moveTo>
                  <a:pt x="1395" y="1979"/>
                </a:moveTo>
                <a:cubicBezTo>
                  <a:pt x="1307" y="2005"/>
                  <a:pt x="1218" y="2074"/>
                  <a:pt x="1134" y="2195"/>
                </a:cubicBezTo>
                <a:cubicBezTo>
                  <a:pt x="911" y="2519"/>
                  <a:pt x="906" y="2555"/>
                  <a:pt x="1039" y="3029"/>
                </a:cubicBezTo>
                <a:cubicBezTo>
                  <a:pt x="1252" y="3790"/>
                  <a:pt x="1905" y="3602"/>
                  <a:pt x="1905" y="2779"/>
                </a:cubicBezTo>
                <a:cubicBezTo>
                  <a:pt x="1905" y="2226"/>
                  <a:pt x="1659" y="1903"/>
                  <a:pt x="1395" y="1979"/>
                </a:cubicBezTo>
                <a:close/>
                <a:moveTo>
                  <a:pt x="11977" y="4554"/>
                </a:moveTo>
                <a:cubicBezTo>
                  <a:pt x="10564" y="4544"/>
                  <a:pt x="9224" y="4583"/>
                  <a:pt x="9140" y="4684"/>
                </a:cubicBezTo>
                <a:cubicBezTo>
                  <a:pt x="8766" y="5138"/>
                  <a:pt x="9202" y="5212"/>
                  <a:pt x="12232" y="5212"/>
                </a:cubicBezTo>
                <a:cubicBezTo>
                  <a:pt x="14786" y="5212"/>
                  <a:pt x="15383" y="5256"/>
                  <a:pt x="15656" y="5467"/>
                </a:cubicBezTo>
                <a:cubicBezTo>
                  <a:pt x="15838" y="5607"/>
                  <a:pt x="15985" y="5821"/>
                  <a:pt x="15985" y="5943"/>
                </a:cubicBezTo>
                <a:cubicBezTo>
                  <a:pt x="15985" y="6066"/>
                  <a:pt x="15776" y="6423"/>
                  <a:pt x="15518" y="6732"/>
                </a:cubicBezTo>
                <a:cubicBezTo>
                  <a:pt x="15235" y="7070"/>
                  <a:pt x="14866" y="7748"/>
                  <a:pt x="14591" y="8444"/>
                </a:cubicBezTo>
                <a:cubicBezTo>
                  <a:pt x="14339" y="9080"/>
                  <a:pt x="14104" y="9601"/>
                  <a:pt x="14065" y="9601"/>
                </a:cubicBezTo>
                <a:cubicBezTo>
                  <a:pt x="14027" y="9601"/>
                  <a:pt x="13800" y="9062"/>
                  <a:pt x="13559" y="8404"/>
                </a:cubicBezTo>
                <a:cubicBezTo>
                  <a:pt x="12983" y="6835"/>
                  <a:pt x="12452" y="6240"/>
                  <a:pt x="11652" y="6261"/>
                </a:cubicBezTo>
                <a:cubicBezTo>
                  <a:pt x="10827" y="6282"/>
                  <a:pt x="10474" y="6681"/>
                  <a:pt x="9693" y="8489"/>
                </a:cubicBezTo>
                <a:cubicBezTo>
                  <a:pt x="9190" y="9652"/>
                  <a:pt x="9185" y="9659"/>
                  <a:pt x="9042" y="9283"/>
                </a:cubicBezTo>
                <a:cubicBezTo>
                  <a:pt x="8182" y="7027"/>
                  <a:pt x="7628" y="6277"/>
                  <a:pt x="6797" y="6261"/>
                </a:cubicBezTo>
                <a:cubicBezTo>
                  <a:pt x="5972" y="6245"/>
                  <a:pt x="5424" y="6921"/>
                  <a:pt x="4727" y="8801"/>
                </a:cubicBezTo>
                <a:cubicBezTo>
                  <a:pt x="4529" y="9335"/>
                  <a:pt x="4349" y="9771"/>
                  <a:pt x="4328" y="9771"/>
                </a:cubicBezTo>
                <a:cubicBezTo>
                  <a:pt x="4307" y="9771"/>
                  <a:pt x="4105" y="9237"/>
                  <a:pt x="3876" y="8586"/>
                </a:cubicBezTo>
                <a:cubicBezTo>
                  <a:pt x="3313" y="6977"/>
                  <a:pt x="2397" y="5893"/>
                  <a:pt x="1994" y="6357"/>
                </a:cubicBezTo>
                <a:cubicBezTo>
                  <a:pt x="1900" y="6466"/>
                  <a:pt x="1801" y="6478"/>
                  <a:pt x="1751" y="6386"/>
                </a:cubicBezTo>
                <a:cubicBezTo>
                  <a:pt x="1604" y="6114"/>
                  <a:pt x="959" y="6573"/>
                  <a:pt x="655" y="7168"/>
                </a:cubicBezTo>
                <a:cubicBezTo>
                  <a:pt x="-190" y="8823"/>
                  <a:pt x="-111" y="13364"/>
                  <a:pt x="784" y="14625"/>
                </a:cubicBezTo>
                <a:cubicBezTo>
                  <a:pt x="1054" y="15006"/>
                  <a:pt x="1216" y="15097"/>
                  <a:pt x="1711" y="15130"/>
                </a:cubicBezTo>
                <a:cubicBezTo>
                  <a:pt x="2773" y="15201"/>
                  <a:pt x="3256" y="14712"/>
                  <a:pt x="3880" y="12935"/>
                </a:cubicBezTo>
                <a:cubicBezTo>
                  <a:pt x="4100" y="12308"/>
                  <a:pt x="4313" y="11796"/>
                  <a:pt x="4355" y="11796"/>
                </a:cubicBezTo>
                <a:cubicBezTo>
                  <a:pt x="4398" y="11796"/>
                  <a:pt x="4626" y="12319"/>
                  <a:pt x="4862" y="12958"/>
                </a:cubicBezTo>
                <a:cubicBezTo>
                  <a:pt x="5466" y="14589"/>
                  <a:pt x="5859" y="15061"/>
                  <a:pt x="6689" y="15130"/>
                </a:cubicBezTo>
                <a:cubicBezTo>
                  <a:pt x="7598" y="15206"/>
                  <a:pt x="8111" y="14659"/>
                  <a:pt x="8713" y="12986"/>
                </a:cubicBezTo>
                <a:cubicBezTo>
                  <a:pt x="9197" y="11642"/>
                  <a:pt x="9312" y="11621"/>
                  <a:pt x="9683" y="12771"/>
                </a:cubicBezTo>
                <a:cubicBezTo>
                  <a:pt x="9968" y="13651"/>
                  <a:pt x="10400" y="14473"/>
                  <a:pt x="10727" y="14761"/>
                </a:cubicBezTo>
                <a:cubicBezTo>
                  <a:pt x="11102" y="15091"/>
                  <a:pt x="11571" y="15329"/>
                  <a:pt x="11630" y="15221"/>
                </a:cubicBezTo>
                <a:cubicBezTo>
                  <a:pt x="11657" y="15172"/>
                  <a:pt x="11841" y="15119"/>
                  <a:pt x="12036" y="15102"/>
                </a:cubicBezTo>
                <a:cubicBezTo>
                  <a:pt x="12559" y="15055"/>
                  <a:pt x="12957" y="14539"/>
                  <a:pt x="13488" y="13225"/>
                </a:cubicBezTo>
                <a:cubicBezTo>
                  <a:pt x="13749" y="12579"/>
                  <a:pt x="14021" y="12032"/>
                  <a:pt x="14090" y="12005"/>
                </a:cubicBezTo>
                <a:cubicBezTo>
                  <a:pt x="14159" y="11979"/>
                  <a:pt x="14351" y="12321"/>
                  <a:pt x="14520" y="12765"/>
                </a:cubicBezTo>
                <a:cubicBezTo>
                  <a:pt x="15111" y="14323"/>
                  <a:pt x="15689" y="15175"/>
                  <a:pt x="16154" y="15175"/>
                </a:cubicBezTo>
                <a:cubicBezTo>
                  <a:pt x="16250" y="15175"/>
                  <a:pt x="16379" y="15280"/>
                  <a:pt x="16436" y="15408"/>
                </a:cubicBezTo>
                <a:cubicBezTo>
                  <a:pt x="16518" y="15589"/>
                  <a:pt x="16489" y="15694"/>
                  <a:pt x="16322" y="15895"/>
                </a:cubicBezTo>
                <a:cubicBezTo>
                  <a:pt x="15809" y="16517"/>
                  <a:pt x="15429" y="16597"/>
                  <a:pt x="12337" y="16689"/>
                </a:cubicBezTo>
                <a:cubicBezTo>
                  <a:pt x="10051" y="16758"/>
                  <a:pt x="9269" y="16830"/>
                  <a:pt x="9241" y="16984"/>
                </a:cubicBezTo>
                <a:cubicBezTo>
                  <a:pt x="9214" y="17138"/>
                  <a:pt x="9508" y="17204"/>
                  <a:pt x="10380" y="17239"/>
                </a:cubicBezTo>
                <a:cubicBezTo>
                  <a:pt x="12071" y="17308"/>
                  <a:pt x="14965" y="17238"/>
                  <a:pt x="15398" y="17120"/>
                </a:cubicBezTo>
                <a:cubicBezTo>
                  <a:pt x="16745" y="16755"/>
                  <a:pt x="17878" y="14902"/>
                  <a:pt x="18288" y="12391"/>
                </a:cubicBezTo>
                <a:cubicBezTo>
                  <a:pt x="18333" y="12112"/>
                  <a:pt x="18370" y="11381"/>
                  <a:pt x="18371" y="10769"/>
                </a:cubicBezTo>
                <a:cubicBezTo>
                  <a:pt x="18372" y="9163"/>
                  <a:pt x="18113" y="8066"/>
                  <a:pt x="17428" y="6783"/>
                </a:cubicBezTo>
                <a:cubicBezTo>
                  <a:pt x="16787" y="5582"/>
                  <a:pt x="16145" y="4972"/>
                  <a:pt x="15254" y="4724"/>
                </a:cubicBezTo>
                <a:cubicBezTo>
                  <a:pt x="14876" y="4619"/>
                  <a:pt x="13391" y="4564"/>
                  <a:pt x="11977" y="4554"/>
                </a:cubicBezTo>
                <a:close/>
                <a:moveTo>
                  <a:pt x="6895" y="6624"/>
                </a:moveTo>
                <a:lnTo>
                  <a:pt x="7303" y="7026"/>
                </a:lnTo>
                <a:cubicBezTo>
                  <a:pt x="7863" y="7572"/>
                  <a:pt x="8160" y="8130"/>
                  <a:pt x="8636" y="9539"/>
                </a:cubicBezTo>
                <a:lnTo>
                  <a:pt x="9042" y="10746"/>
                </a:lnTo>
                <a:lnTo>
                  <a:pt x="8839" y="11399"/>
                </a:lnTo>
                <a:cubicBezTo>
                  <a:pt x="8374" y="12888"/>
                  <a:pt x="7855" y="13956"/>
                  <a:pt x="7417" y="14325"/>
                </a:cubicBezTo>
                <a:cubicBezTo>
                  <a:pt x="7177" y="14526"/>
                  <a:pt x="6918" y="14753"/>
                  <a:pt x="6843" y="14824"/>
                </a:cubicBezTo>
                <a:cubicBezTo>
                  <a:pt x="6645" y="15009"/>
                  <a:pt x="5761" y="13995"/>
                  <a:pt x="5406" y="13179"/>
                </a:cubicBezTo>
                <a:cubicBezTo>
                  <a:pt x="5244" y="12808"/>
                  <a:pt x="4986" y="12115"/>
                  <a:pt x="4831" y="11631"/>
                </a:cubicBezTo>
                <a:lnTo>
                  <a:pt x="4549" y="10746"/>
                </a:lnTo>
                <a:lnTo>
                  <a:pt x="4736" y="10038"/>
                </a:lnTo>
                <a:cubicBezTo>
                  <a:pt x="5062" y="8794"/>
                  <a:pt x="5849" y="7336"/>
                  <a:pt x="6404" y="6958"/>
                </a:cubicBezTo>
                <a:lnTo>
                  <a:pt x="6895" y="6624"/>
                </a:lnTo>
                <a:close/>
                <a:moveTo>
                  <a:pt x="1804" y="6703"/>
                </a:moveTo>
                <a:cubicBezTo>
                  <a:pt x="1855" y="6701"/>
                  <a:pt x="1907" y="6718"/>
                  <a:pt x="1951" y="6749"/>
                </a:cubicBezTo>
                <a:cubicBezTo>
                  <a:pt x="2052" y="6819"/>
                  <a:pt x="2239" y="6919"/>
                  <a:pt x="2369" y="6970"/>
                </a:cubicBezTo>
                <a:cubicBezTo>
                  <a:pt x="2737" y="7113"/>
                  <a:pt x="3419" y="8334"/>
                  <a:pt x="3815" y="9556"/>
                </a:cubicBezTo>
                <a:lnTo>
                  <a:pt x="4177" y="10667"/>
                </a:lnTo>
                <a:lnTo>
                  <a:pt x="3919" y="11563"/>
                </a:lnTo>
                <a:cubicBezTo>
                  <a:pt x="3504" y="12999"/>
                  <a:pt x="3032" y="13940"/>
                  <a:pt x="2495" y="14410"/>
                </a:cubicBezTo>
                <a:cubicBezTo>
                  <a:pt x="2226" y="14644"/>
                  <a:pt x="1994" y="14833"/>
                  <a:pt x="1979" y="14824"/>
                </a:cubicBezTo>
                <a:cubicBezTo>
                  <a:pt x="1963" y="14814"/>
                  <a:pt x="1818" y="14747"/>
                  <a:pt x="1656" y="14676"/>
                </a:cubicBezTo>
                <a:cubicBezTo>
                  <a:pt x="1209" y="14480"/>
                  <a:pt x="933" y="14078"/>
                  <a:pt x="664" y="13230"/>
                </a:cubicBezTo>
                <a:cubicBezTo>
                  <a:pt x="451" y="12557"/>
                  <a:pt x="419" y="12271"/>
                  <a:pt x="416" y="10962"/>
                </a:cubicBezTo>
                <a:cubicBezTo>
                  <a:pt x="412" y="9672"/>
                  <a:pt x="446" y="9335"/>
                  <a:pt x="658" y="8535"/>
                </a:cubicBezTo>
                <a:cubicBezTo>
                  <a:pt x="928" y="7515"/>
                  <a:pt x="1441" y="6720"/>
                  <a:pt x="1804" y="6703"/>
                </a:cubicBezTo>
                <a:close/>
                <a:moveTo>
                  <a:pt x="11560" y="6720"/>
                </a:moveTo>
                <a:cubicBezTo>
                  <a:pt x="11673" y="6705"/>
                  <a:pt x="11790" y="6766"/>
                  <a:pt x="12008" y="6890"/>
                </a:cubicBezTo>
                <a:cubicBezTo>
                  <a:pt x="12553" y="7201"/>
                  <a:pt x="13050" y="8066"/>
                  <a:pt x="13546" y="9567"/>
                </a:cubicBezTo>
                <a:lnTo>
                  <a:pt x="13893" y="10622"/>
                </a:lnTo>
                <a:lnTo>
                  <a:pt x="13593" y="11727"/>
                </a:lnTo>
                <a:cubicBezTo>
                  <a:pt x="13426" y="12338"/>
                  <a:pt x="13158" y="13087"/>
                  <a:pt x="12997" y="13395"/>
                </a:cubicBezTo>
                <a:cubicBezTo>
                  <a:pt x="12836" y="13702"/>
                  <a:pt x="12487" y="14177"/>
                  <a:pt x="12220" y="14444"/>
                </a:cubicBezTo>
                <a:lnTo>
                  <a:pt x="11735" y="14926"/>
                </a:lnTo>
                <a:lnTo>
                  <a:pt x="11277" y="14529"/>
                </a:lnTo>
                <a:cubicBezTo>
                  <a:pt x="11026" y="14310"/>
                  <a:pt x="10683" y="13896"/>
                  <a:pt x="10519" y="13604"/>
                </a:cubicBezTo>
                <a:cubicBezTo>
                  <a:pt x="10142" y="12938"/>
                  <a:pt x="9493" y="11111"/>
                  <a:pt x="9493" y="10718"/>
                </a:cubicBezTo>
                <a:cubicBezTo>
                  <a:pt x="9493" y="9816"/>
                  <a:pt x="10472" y="7606"/>
                  <a:pt x="11139" y="7004"/>
                </a:cubicBezTo>
                <a:cubicBezTo>
                  <a:pt x="11336" y="6826"/>
                  <a:pt x="11446" y="6735"/>
                  <a:pt x="11560" y="6720"/>
                </a:cubicBezTo>
                <a:close/>
                <a:moveTo>
                  <a:pt x="16479" y="6828"/>
                </a:moveTo>
                <a:cubicBezTo>
                  <a:pt x="16815" y="6804"/>
                  <a:pt x="17136" y="7058"/>
                  <a:pt x="17422" y="7610"/>
                </a:cubicBezTo>
                <a:cubicBezTo>
                  <a:pt x="18413" y="9526"/>
                  <a:pt x="18227" y="13558"/>
                  <a:pt x="17109" y="14421"/>
                </a:cubicBezTo>
                <a:cubicBezTo>
                  <a:pt x="16422" y="14951"/>
                  <a:pt x="15859" y="14616"/>
                  <a:pt x="15217" y="13298"/>
                </a:cubicBezTo>
                <a:cubicBezTo>
                  <a:pt x="14833" y="12509"/>
                  <a:pt x="14342" y="10993"/>
                  <a:pt x="14342" y="10599"/>
                </a:cubicBezTo>
                <a:cubicBezTo>
                  <a:pt x="14342" y="10494"/>
                  <a:pt x="14525" y="9890"/>
                  <a:pt x="14753" y="9255"/>
                </a:cubicBezTo>
                <a:cubicBezTo>
                  <a:pt x="15315" y="7696"/>
                  <a:pt x="15920" y="6868"/>
                  <a:pt x="16479" y="6828"/>
                </a:cubicBezTo>
                <a:close/>
                <a:moveTo>
                  <a:pt x="6840" y="10196"/>
                </a:moveTo>
                <a:cubicBezTo>
                  <a:pt x="6770" y="10193"/>
                  <a:pt x="6695" y="10216"/>
                  <a:pt x="6619" y="10270"/>
                </a:cubicBezTo>
                <a:cubicBezTo>
                  <a:pt x="6440" y="10395"/>
                  <a:pt x="6385" y="10561"/>
                  <a:pt x="6385" y="10939"/>
                </a:cubicBezTo>
                <a:cubicBezTo>
                  <a:pt x="6385" y="11212"/>
                  <a:pt x="6436" y="11471"/>
                  <a:pt x="6499" y="11518"/>
                </a:cubicBezTo>
                <a:cubicBezTo>
                  <a:pt x="6885" y="11805"/>
                  <a:pt x="7208" y="11498"/>
                  <a:pt x="7208" y="10843"/>
                </a:cubicBezTo>
                <a:cubicBezTo>
                  <a:pt x="7208" y="10461"/>
                  <a:pt x="7048" y="10207"/>
                  <a:pt x="6840" y="10196"/>
                </a:cubicBezTo>
                <a:close/>
                <a:moveTo>
                  <a:pt x="11572" y="10236"/>
                </a:moveTo>
                <a:cubicBezTo>
                  <a:pt x="11501" y="10243"/>
                  <a:pt x="11435" y="10269"/>
                  <a:pt x="11391" y="10310"/>
                </a:cubicBezTo>
                <a:cubicBezTo>
                  <a:pt x="11205" y="10482"/>
                  <a:pt x="11179" y="11126"/>
                  <a:pt x="11345" y="11433"/>
                </a:cubicBezTo>
                <a:cubicBezTo>
                  <a:pt x="11407" y="11548"/>
                  <a:pt x="11584" y="11619"/>
                  <a:pt x="11735" y="11591"/>
                </a:cubicBezTo>
                <a:cubicBezTo>
                  <a:pt x="11982" y="11547"/>
                  <a:pt x="12008" y="11481"/>
                  <a:pt x="12008" y="10956"/>
                </a:cubicBezTo>
                <a:cubicBezTo>
                  <a:pt x="12008" y="10475"/>
                  <a:pt x="11969" y="10359"/>
                  <a:pt x="11781" y="10270"/>
                </a:cubicBezTo>
                <a:cubicBezTo>
                  <a:pt x="11718" y="10240"/>
                  <a:pt x="11642" y="10229"/>
                  <a:pt x="11572" y="10236"/>
                </a:cubicBezTo>
                <a:close/>
                <a:moveTo>
                  <a:pt x="16614" y="10247"/>
                </a:moveTo>
                <a:cubicBezTo>
                  <a:pt x="16547" y="10227"/>
                  <a:pt x="16477" y="10233"/>
                  <a:pt x="16408" y="10264"/>
                </a:cubicBezTo>
                <a:cubicBezTo>
                  <a:pt x="16317" y="10306"/>
                  <a:pt x="16229" y="10394"/>
                  <a:pt x="16163" y="10542"/>
                </a:cubicBezTo>
                <a:cubicBezTo>
                  <a:pt x="16031" y="10836"/>
                  <a:pt x="16135" y="11417"/>
                  <a:pt x="16335" y="11512"/>
                </a:cubicBezTo>
                <a:cubicBezTo>
                  <a:pt x="16471" y="11576"/>
                  <a:pt x="16808" y="11492"/>
                  <a:pt x="16881" y="11376"/>
                </a:cubicBezTo>
                <a:cubicBezTo>
                  <a:pt x="16896" y="11354"/>
                  <a:pt x="16922" y="11176"/>
                  <a:pt x="16943" y="10979"/>
                </a:cubicBezTo>
                <a:cubicBezTo>
                  <a:pt x="16984" y="10585"/>
                  <a:pt x="16816" y="10309"/>
                  <a:pt x="16614" y="10247"/>
                </a:cubicBezTo>
                <a:close/>
                <a:moveTo>
                  <a:pt x="1905" y="10276"/>
                </a:moveTo>
                <a:cubicBezTo>
                  <a:pt x="1553" y="10276"/>
                  <a:pt x="1391" y="10674"/>
                  <a:pt x="1524" y="11211"/>
                </a:cubicBezTo>
                <a:cubicBezTo>
                  <a:pt x="1601" y="11522"/>
                  <a:pt x="1698" y="11631"/>
                  <a:pt x="1905" y="11631"/>
                </a:cubicBezTo>
                <a:cubicBezTo>
                  <a:pt x="2112" y="11631"/>
                  <a:pt x="2209" y="11522"/>
                  <a:pt x="2286" y="11211"/>
                </a:cubicBezTo>
                <a:cubicBezTo>
                  <a:pt x="2418" y="10674"/>
                  <a:pt x="2257" y="10276"/>
                  <a:pt x="1905" y="10276"/>
                </a:cubicBezTo>
                <a:close/>
                <a:moveTo>
                  <a:pt x="4960" y="16729"/>
                </a:moveTo>
                <a:cubicBezTo>
                  <a:pt x="1163" y="16775"/>
                  <a:pt x="929" y="16797"/>
                  <a:pt x="649" y="17109"/>
                </a:cubicBezTo>
                <a:cubicBezTo>
                  <a:pt x="126" y="17693"/>
                  <a:pt x="-73" y="19049"/>
                  <a:pt x="213" y="20069"/>
                </a:cubicBezTo>
                <a:cubicBezTo>
                  <a:pt x="288" y="20336"/>
                  <a:pt x="520" y="20771"/>
                  <a:pt x="732" y="21033"/>
                </a:cubicBezTo>
                <a:cubicBezTo>
                  <a:pt x="814" y="21136"/>
                  <a:pt x="877" y="21237"/>
                  <a:pt x="935" y="21334"/>
                </a:cubicBezTo>
                <a:cubicBezTo>
                  <a:pt x="1021" y="21338"/>
                  <a:pt x="1089" y="21366"/>
                  <a:pt x="1134" y="21436"/>
                </a:cubicBezTo>
                <a:cubicBezTo>
                  <a:pt x="1217" y="21563"/>
                  <a:pt x="1459" y="21595"/>
                  <a:pt x="1834" y="21527"/>
                </a:cubicBezTo>
                <a:cubicBezTo>
                  <a:pt x="2149" y="21469"/>
                  <a:pt x="3848" y="21411"/>
                  <a:pt x="5608" y="21396"/>
                </a:cubicBezTo>
                <a:cubicBezTo>
                  <a:pt x="7369" y="21381"/>
                  <a:pt x="8872" y="21305"/>
                  <a:pt x="8953" y="21232"/>
                </a:cubicBezTo>
                <a:cubicBezTo>
                  <a:pt x="9035" y="21156"/>
                  <a:pt x="9144" y="21183"/>
                  <a:pt x="9198" y="21283"/>
                </a:cubicBezTo>
                <a:cubicBezTo>
                  <a:pt x="9254" y="21385"/>
                  <a:pt x="9598" y="21439"/>
                  <a:pt x="10012" y="21413"/>
                </a:cubicBezTo>
                <a:cubicBezTo>
                  <a:pt x="10771" y="21366"/>
                  <a:pt x="11741" y="21363"/>
                  <a:pt x="12763" y="21407"/>
                </a:cubicBezTo>
                <a:cubicBezTo>
                  <a:pt x="13103" y="21422"/>
                  <a:pt x="14181" y="21421"/>
                  <a:pt x="15162" y="21407"/>
                </a:cubicBezTo>
                <a:cubicBezTo>
                  <a:pt x="16142" y="21394"/>
                  <a:pt x="17101" y="21442"/>
                  <a:pt x="17290" y="21510"/>
                </a:cubicBezTo>
                <a:cubicBezTo>
                  <a:pt x="17512" y="21589"/>
                  <a:pt x="17679" y="21564"/>
                  <a:pt x="17763" y="21436"/>
                </a:cubicBezTo>
                <a:cubicBezTo>
                  <a:pt x="17911" y="21209"/>
                  <a:pt x="19718" y="21222"/>
                  <a:pt x="19885" y="21453"/>
                </a:cubicBezTo>
                <a:cubicBezTo>
                  <a:pt x="19907" y="21483"/>
                  <a:pt x="19921" y="21175"/>
                  <a:pt x="19934" y="20665"/>
                </a:cubicBezTo>
                <a:cubicBezTo>
                  <a:pt x="19650" y="20717"/>
                  <a:pt x="17472" y="20754"/>
                  <a:pt x="14707" y="20750"/>
                </a:cubicBezTo>
                <a:cubicBezTo>
                  <a:pt x="11270" y="20745"/>
                  <a:pt x="9335" y="20803"/>
                  <a:pt x="9223" y="20914"/>
                </a:cubicBezTo>
                <a:cubicBezTo>
                  <a:pt x="9107" y="21029"/>
                  <a:pt x="9030" y="21027"/>
                  <a:pt x="8992" y="20914"/>
                </a:cubicBezTo>
                <a:cubicBezTo>
                  <a:pt x="8956" y="20805"/>
                  <a:pt x="7534" y="20750"/>
                  <a:pt x="5010" y="20750"/>
                </a:cubicBezTo>
                <a:lnTo>
                  <a:pt x="1088" y="20750"/>
                </a:lnTo>
                <a:lnTo>
                  <a:pt x="766" y="20222"/>
                </a:lnTo>
                <a:cubicBezTo>
                  <a:pt x="518" y="19820"/>
                  <a:pt x="440" y="19569"/>
                  <a:pt x="440" y="19139"/>
                </a:cubicBezTo>
                <a:cubicBezTo>
                  <a:pt x="440" y="18406"/>
                  <a:pt x="815" y="17584"/>
                  <a:pt x="1202" y="17461"/>
                </a:cubicBezTo>
                <a:cubicBezTo>
                  <a:pt x="1362" y="17410"/>
                  <a:pt x="3192" y="17338"/>
                  <a:pt x="5271" y="17302"/>
                </a:cubicBezTo>
                <a:cubicBezTo>
                  <a:pt x="7349" y="17266"/>
                  <a:pt x="9075" y="17189"/>
                  <a:pt x="9106" y="17132"/>
                </a:cubicBezTo>
                <a:cubicBezTo>
                  <a:pt x="9317" y="16742"/>
                  <a:pt x="8737" y="16683"/>
                  <a:pt x="4960" y="16729"/>
                </a:cubicBezTo>
                <a:close/>
                <a:moveTo>
                  <a:pt x="1478" y="18220"/>
                </a:moveTo>
                <a:cubicBezTo>
                  <a:pt x="1336" y="18196"/>
                  <a:pt x="1184" y="18253"/>
                  <a:pt x="1097" y="18413"/>
                </a:cubicBezTo>
                <a:cubicBezTo>
                  <a:pt x="936" y="18712"/>
                  <a:pt x="966" y="19350"/>
                  <a:pt x="1150" y="19547"/>
                </a:cubicBezTo>
                <a:cubicBezTo>
                  <a:pt x="1381" y="19797"/>
                  <a:pt x="1596" y="19771"/>
                  <a:pt x="1761" y="19468"/>
                </a:cubicBezTo>
                <a:cubicBezTo>
                  <a:pt x="1929" y="19157"/>
                  <a:pt x="1938" y="18987"/>
                  <a:pt x="1810" y="18544"/>
                </a:cubicBezTo>
                <a:cubicBezTo>
                  <a:pt x="1756" y="18359"/>
                  <a:pt x="1620" y="18245"/>
                  <a:pt x="1478" y="18220"/>
                </a:cubicBezTo>
                <a:close/>
                <a:moveTo>
                  <a:pt x="20864" y="20086"/>
                </a:moveTo>
                <a:cubicBezTo>
                  <a:pt x="20799" y="20060"/>
                  <a:pt x="20731" y="20059"/>
                  <a:pt x="20662" y="20092"/>
                </a:cubicBezTo>
                <a:cubicBezTo>
                  <a:pt x="20569" y="20135"/>
                  <a:pt x="20479" y="20235"/>
                  <a:pt x="20404" y="20398"/>
                </a:cubicBezTo>
                <a:cubicBezTo>
                  <a:pt x="20347" y="20520"/>
                  <a:pt x="20290" y="20588"/>
                  <a:pt x="20241" y="20619"/>
                </a:cubicBezTo>
                <a:cubicBezTo>
                  <a:pt x="20238" y="20789"/>
                  <a:pt x="20234" y="20854"/>
                  <a:pt x="20232" y="21033"/>
                </a:cubicBezTo>
                <a:cubicBezTo>
                  <a:pt x="20274" y="21044"/>
                  <a:pt x="20322" y="21080"/>
                  <a:pt x="20382" y="21181"/>
                </a:cubicBezTo>
                <a:cubicBezTo>
                  <a:pt x="20479" y="21342"/>
                  <a:pt x="20660" y="21423"/>
                  <a:pt x="20846" y="21390"/>
                </a:cubicBezTo>
                <a:cubicBezTo>
                  <a:pt x="21085" y="21348"/>
                  <a:pt x="21157" y="21252"/>
                  <a:pt x="21181" y="20948"/>
                </a:cubicBezTo>
                <a:cubicBezTo>
                  <a:pt x="21216" y="20486"/>
                  <a:pt x="21060" y="20164"/>
                  <a:pt x="20864" y="20086"/>
                </a:cubicBezTo>
                <a:close/>
              </a:path>
            </a:pathLst>
          </a:custGeom>
          <a:ln w="12700">
            <a:miter lim="400000"/>
          </a:ln>
        </p:spPr>
      </p:pic>
      <p:pic>
        <p:nvPicPr>
          <p:cNvPr id="206" name="Rugby tackle or run edit 1.png"/>
          <p:cNvPicPr>
            <a:picLocks noChangeAspect="1"/>
          </p:cNvPicPr>
          <p:nvPr/>
        </p:nvPicPr>
        <p:blipFill>
          <a:blip r:embed="rId3"/>
          <a:stretch>
            <a:fillRect/>
          </a:stretch>
        </p:blipFill>
        <p:spPr>
          <a:xfrm>
            <a:off x="8888169" y="1436928"/>
            <a:ext cx="3314703" cy="3314701"/>
          </a:xfrm>
          <a:prstGeom prst="rect">
            <a:avLst/>
          </a:prstGeom>
          <a:ln w="12700">
            <a:miter lim="400000"/>
          </a:ln>
        </p:spPr>
      </p:pic>
      <p:sp>
        <p:nvSpPr>
          <p:cNvPr id="207" name="Shape 207"/>
          <p:cNvSpPr/>
          <p:nvPr/>
        </p:nvSpPr>
        <p:spPr>
          <a:xfrm>
            <a:off x="6155440" y="747131"/>
            <a:ext cx="1672643" cy="768289"/>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600">
                <a:effectLst>
                  <a:outerShdw dist="46532" dir="2700000" rotWithShape="0">
                    <a:srgbClr val="000000">
                      <a:alpha val="33333"/>
                    </a:srgbClr>
                  </a:outerShdw>
                </a:effectLst>
                <a:latin typeface="+mj-lt"/>
                <a:ea typeface="+mj-ea"/>
                <a:cs typeface="+mj-cs"/>
                <a:sym typeface="Arial"/>
              </a:defRPr>
            </a:lvl1pPr>
          </a:lstStyle>
          <a:p>
            <a:r>
              <a:t>Agility</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04">
                                            <p:bg/>
                                          </p:spTgt>
                                        </p:tgtEl>
                                        <p:attrNameLst>
                                          <p:attrName>style.visibility</p:attrName>
                                        </p:attrNameLst>
                                      </p:cBhvr>
                                      <p:to>
                                        <p:strVal val="visible"/>
                                      </p:to>
                                    </p:set>
                                    <p:anim calcmode="lin" valueType="num">
                                      <p:cBhvr>
                                        <p:cTn id="7" dur="1000" fill="hold"/>
                                        <p:tgtEl>
                                          <p:spTgt spid="204">
                                            <p:bg/>
                                          </p:spTgt>
                                        </p:tgtEl>
                                        <p:attrNameLst>
                                          <p:attrName>ppt_x</p:attrName>
                                        </p:attrNameLst>
                                      </p:cBhvr>
                                      <p:tavLst>
                                        <p:tav tm="0">
                                          <p:val>
                                            <p:strVal val="0-#ppt_w/2"/>
                                          </p:val>
                                        </p:tav>
                                        <p:tav tm="100000">
                                          <p:val>
                                            <p:strVal val="#ppt_x"/>
                                          </p:val>
                                        </p:tav>
                                      </p:tavLst>
                                    </p:anim>
                                    <p:anim calcmode="lin" valueType="num">
                                      <p:cBhvr>
                                        <p:cTn id="8" dur="1000" fill="hold"/>
                                        <p:tgtEl>
                                          <p:spTgt spid="204">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204">
                                            <p:txEl>
                                              <p:pRg st="0" end="0"/>
                                            </p:txEl>
                                          </p:spTgt>
                                        </p:tgtEl>
                                        <p:attrNameLst>
                                          <p:attrName>style.visibility</p:attrName>
                                        </p:attrNameLst>
                                      </p:cBhvr>
                                      <p:to>
                                        <p:strVal val="visible"/>
                                      </p:to>
                                    </p:set>
                                    <p:anim calcmode="lin" valueType="num">
                                      <p:cBhvr>
                                        <p:cTn id="11" dur="1000" fill="hold"/>
                                        <p:tgtEl>
                                          <p:spTgt spid="204">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0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204">
                                            <p:txEl>
                                              <p:pRg st="1" end="1"/>
                                            </p:txEl>
                                          </p:spTgt>
                                        </p:tgtEl>
                                        <p:attrNameLst>
                                          <p:attrName>style.visibility</p:attrName>
                                        </p:attrNameLst>
                                      </p:cBhvr>
                                      <p:to>
                                        <p:strVal val="visible"/>
                                      </p:to>
                                    </p:set>
                                    <p:anim calcmode="lin" valueType="num">
                                      <p:cBhvr>
                                        <p:cTn id="17" dur="1000" fill="hold"/>
                                        <p:tgtEl>
                                          <p:spTgt spid="204">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0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204">
                                            <p:txEl>
                                              <p:pRg st="2" end="2"/>
                                            </p:txEl>
                                          </p:spTgt>
                                        </p:tgtEl>
                                        <p:attrNameLst>
                                          <p:attrName>style.visibility</p:attrName>
                                        </p:attrNameLst>
                                      </p:cBhvr>
                                      <p:to>
                                        <p:strVal val="visible"/>
                                      </p:to>
                                    </p:set>
                                    <p:anim calcmode="lin" valueType="num">
                                      <p:cBhvr>
                                        <p:cTn id="23" dur="1000" fill="hold"/>
                                        <p:tgtEl>
                                          <p:spTgt spid="204">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0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204">
                                            <p:txEl>
                                              <p:pRg st="3" end="3"/>
                                            </p:txEl>
                                          </p:spTgt>
                                        </p:tgtEl>
                                        <p:attrNameLst>
                                          <p:attrName>style.visibility</p:attrName>
                                        </p:attrNameLst>
                                      </p:cBhvr>
                                      <p:to>
                                        <p:strVal val="visible"/>
                                      </p:to>
                                    </p:set>
                                    <p:anim calcmode="lin" valueType="num">
                                      <p:cBhvr>
                                        <p:cTn id="29" dur="1000" fill="hold"/>
                                        <p:tgtEl>
                                          <p:spTgt spid="204">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0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204">
                                            <p:txEl>
                                              <p:pRg st="4" end="4"/>
                                            </p:txEl>
                                          </p:spTgt>
                                        </p:tgtEl>
                                        <p:attrNameLst>
                                          <p:attrName>style.visibility</p:attrName>
                                        </p:attrNameLst>
                                      </p:cBhvr>
                                      <p:to>
                                        <p:strVal val="visible"/>
                                      </p:to>
                                    </p:set>
                                    <p:anim calcmode="lin" valueType="num">
                                      <p:cBhvr>
                                        <p:cTn id="35" dur="1000" fill="hold"/>
                                        <p:tgtEl>
                                          <p:spTgt spid="204">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20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204">
                                            <p:txEl>
                                              <p:pRg st="5" end="5"/>
                                            </p:txEl>
                                          </p:spTgt>
                                        </p:tgtEl>
                                        <p:attrNameLst>
                                          <p:attrName>style.visibility</p:attrName>
                                        </p:attrNameLst>
                                      </p:cBhvr>
                                      <p:to>
                                        <p:strVal val="visible"/>
                                      </p:to>
                                    </p:set>
                                    <p:anim calcmode="lin" valueType="num">
                                      <p:cBhvr>
                                        <p:cTn id="41" dur="1000" fill="hold"/>
                                        <p:tgtEl>
                                          <p:spTgt spid="204">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20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iterate>
                                    <p:tmAbs val="0"/>
                                  </p:iterate>
                                  <p:childTnLst>
                                    <p:set>
                                      <p:cBhvr>
                                        <p:cTn id="46" fill="hold"/>
                                        <p:tgtEl>
                                          <p:spTgt spid="204">
                                            <p:txEl>
                                              <p:pRg st="6" end="6"/>
                                            </p:txEl>
                                          </p:spTgt>
                                        </p:tgtEl>
                                        <p:attrNameLst>
                                          <p:attrName>style.visibility</p:attrName>
                                        </p:attrNameLst>
                                      </p:cBhvr>
                                      <p:to>
                                        <p:strVal val="visible"/>
                                      </p:to>
                                    </p:set>
                                    <p:anim calcmode="lin" valueType="num">
                                      <p:cBhvr>
                                        <p:cTn id="47" dur="1000" fill="hold"/>
                                        <p:tgtEl>
                                          <p:spTgt spid="204">
                                            <p:txEl>
                                              <p:pRg st="6" end="6"/>
                                            </p:txEl>
                                          </p:spTgt>
                                        </p:tgtEl>
                                        <p:attrNameLst>
                                          <p:attrName>ppt_x</p:attrName>
                                        </p:attrNameLst>
                                      </p:cBhvr>
                                      <p:tavLst>
                                        <p:tav tm="0">
                                          <p:val>
                                            <p:strVal val="0-#ppt_w/2"/>
                                          </p:val>
                                        </p:tav>
                                        <p:tav tm="100000">
                                          <p:val>
                                            <p:strVal val="#ppt_x"/>
                                          </p:val>
                                        </p:tav>
                                      </p:tavLst>
                                    </p:anim>
                                    <p:anim calcmode="lin" valueType="num">
                                      <p:cBhvr>
                                        <p:cTn id="48" dur="1000" fill="hold"/>
                                        <p:tgtEl>
                                          <p:spTgt spid="20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iterate>
                                    <p:tmAbs val="0"/>
                                  </p:iterate>
                                  <p:childTnLst>
                                    <p:set>
                                      <p:cBhvr>
                                        <p:cTn id="52" fill="hold"/>
                                        <p:tgtEl>
                                          <p:spTgt spid="204">
                                            <p:txEl>
                                              <p:pRg st="7" end="7"/>
                                            </p:txEl>
                                          </p:spTgt>
                                        </p:tgtEl>
                                        <p:attrNameLst>
                                          <p:attrName>style.visibility</p:attrName>
                                        </p:attrNameLst>
                                      </p:cBhvr>
                                      <p:to>
                                        <p:strVal val="visible"/>
                                      </p:to>
                                    </p:set>
                                    <p:anim calcmode="lin" valueType="num">
                                      <p:cBhvr>
                                        <p:cTn id="53" dur="1000" fill="hold"/>
                                        <p:tgtEl>
                                          <p:spTgt spid="204">
                                            <p:txEl>
                                              <p:pRg st="7" end="7"/>
                                            </p:txEl>
                                          </p:spTgt>
                                        </p:tgtEl>
                                        <p:attrNameLst>
                                          <p:attrName>ppt_x</p:attrName>
                                        </p:attrNameLst>
                                      </p:cBhvr>
                                      <p:tavLst>
                                        <p:tav tm="0">
                                          <p:val>
                                            <p:strVal val="0-#ppt_w/2"/>
                                          </p:val>
                                        </p:tav>
                                        <p:tav tm="100000">
                                          <p:val>
                                            <p:strVal val="#ppt_x"/>
                                          </p:val>
                                        </p:tav>
                                      </p:tavLst>
                                    </p:anim>
                                    <p:anim calcmode="lin" valueType="num">
                                      <p:cBhvr>
                                        <p:cTn id="54" dur="1000" fill="hold"/>
                                        <p:tgtEl>
                                          <p:spTgt spid="204">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build="p" bldLvl="5"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p:cNvSpPr>
          <p:nvPr>
            <p:ph type="body" idx="1"/>
          </p:nvPr>
        </p:nvSpPr>
        <p:spPr>
          <a:xfrm>
            <a:off x="1308100" y="2324100"/>
            <a:ext cx="10388600" cy="6807200"/>
          </a:xfrm>
          <a:prstGeom prst="rect">
            <a:avLst/>
          </a:prstGeom>
        </p:spPr>
        <p:txBody>
          <a:bodyPr>
            <a:normAutofit/>
          </a:bodyPr>
          <a:lstStyle/>
          <a:p>
            <a:pPr defTabSz="373887">
              <a:spcBef>
                <a:spcPts val="1000"/>
              </a:spcBef>
              <a:defRPr sz="2559" b="1">
                <a:solidFill>
                  <a:srgbClr val="009949"/>
                </a:solidFill>
              </a:defRPr>
            </a:pPr>
            <a:r>
              <a:rPr>
                <a:solidFill>
                  <a:srgbClr val="34F933"/>
                </a:solidFill>
              </a:rPr>
              <a:t>Balance</a:t>
            </a:r>
          </a:p>
          <a:p>
            <a:pPr algn="ctr" defTabSz="373887">
              <a:spcBef>
                <a:spcPts val="1000"/>
              </a:spcBef>
              <a:defRPr sz="2559" b="1" i="1">
                <a:solidFill>
                  <a:srgbClr val="62B345">
                    <a:alpha val="70000"/>
                  </a:srgbClr>
                </a:solidFill>
              </a:defRPr>
            </a:pPr>
            <a:r>
              <a:rPr>
                <a:solidFill>
                  <a:srgbClr val="34F933"/>
                </a:solidFill>
              </a:rPr>
              <a:t>“The ability to hold a position without falling.”</a:t>
            </a:r>
          </a:p>
          <a:p>
            <a:pPr defTabSz="373887">
              <a:spcBef>
                <a:spcPts val="1000"/>
              </a:spcBef>
              <a:defRPr sz="2559" b="1"/>
            </a:pPr>
            <a:r>
              <a:t>Explanation</a:t>
            </a:r>
          </a:p>
          <a:p>
            <a:pPr marL="316088" indent="-316088" defTabSz="373887">
              <a:spcBef>
                <a:spcPts val="1000"/>
              </a:spcBef>
              <a:buClr>
                <a:srgbClr val="34F933"/>
              </a:buClr>
              <a:buSzPct val="132000"/>
              <a:buChar char="•"/>
              <a:defRPr sz="2559"/>
            </a:pPr>
            <a:r>
              <a:rPr b="1">
                <a:solidFill>
                  <a:srgbClr val="34F933"/>
                </a:solidFill>
              </a:rPr>
              <a:t>Static</a:t>
            </a:r>
            <a:r>
              <a:t> balance is stationary balance</a:t>
            </a:r>
          </a:p>
          <a:p>
            <a:pPr marL="600568" lvl="1" indent="-316088" defTabSz="373887">
              <a:spcBef>
                <a:spcPts val="1000"/>
              </a:spcBef>
              <a:buClr>
                <a:srgbClr val="34F933"/>
              </a:buClr>
              <a:buSzPct val="75000"/>
              <a:buChar char="•"/>
              <a:defRPr sz="2559"/>
            </a:pPr>
            <a:r>
              <a:t>Holding your </a:t>
            </a:r>
            <a:r>
              <a:rPr b="1">
                <a:solidFill>
                  <a:srgbClr val="34F933"/>
                </a:solidFill>
              </a:rPr>
              <a:t>centre of mass directly over </a:t>
            </a:r>
            <a:br>
              <a:rPr b="1">
                <a:solidFill>
                  <a:srgbClr val="34F933"/>
                </a:solidFill>
              </a:rPr>
            </a:br>
            <a:r>
              <a:rPr b="1">
                <a:solidFill>
                  <a:srgbClr val="34F933"/>
                </a:solidFill>
              </a:rPr>
              <a:t>the base of support </a:t>
            </a:r>
            <a:r>
              <a:t>increases balance.</a:t>
            </a:r>
          </a:p>
          <a:p>
            <a:pPr marL="885048" lvl="2" indent="-316088" defTabSz="373887">
              <a:spcBef>
                <a:spcPts val="1000"/>
              </a:spcBef>
              <a:buClr>
                <a:srgbClr val="34F933"/>
              </a:buClr>
              <a:buSzPct val="75000"/>
              <a:buFontTx/>
              <a:buChar char="•"/>
              <a:defRPr sz="2559"/>
            </a:pPr>
            <a:r>
              <a:rPr b="1">
                <a:solidFill>
                  <a:srgbClr val="34F933"/>
                </a:solidFill>
              </a:rPr>
              <a:t>Handstand</a:t>
            </a:r>
            <a:r>
              <a:t> in Gymnastics.</a:t>
            </a:r>
          </a:p>
          <a:p>
            <a:pPr marL="316088" indent="-316088" defTabSz="373887">
              <a:spcBef>
                <a:spcPts val="1000"/>
              </a:spcBef>
              <a:buClr>
                <a:srgbClr val="34F933"/>
              </a:buClr>
              <a:buSzPct val="132000"/>
              <a:buChar char="•"/>
              <a:defRPr sz="2559"/>
            </a:pPr>
            <a:r>
              <a:rPr b="1">
                <a:solidFill>
                  <a:srgbClr val="34F933"/>
                </a:solidFill>
              </a:rPr>
              <a:t>Dynamic</a:t>
            </a:r>
            <a:r>
              <a:t> balance is balance while in motion</a:t>
            </a:r>
          </a:p>
          <a:p>
            <a:pPr marL="600568" lvl="1" indent="-316088" defTabSz="373887">
              <a:spcBef>
                <a:spcPts val="1000"/>
              </a:spcBef>
              <a:buClr>
                <a:srgbClr val="34F933"/>
              </a:buClr>
              <a:buSzPct val="75000"/>
              <a:buChar char="•"/>
              <a:defRPr sz="2559"/>
            </a:pPr>
            <a:r>
              <a:t>Resisting a tackle in Rugby</a:t>
            </a:r>
          </a:p>
          <a:p>
            <a:pPr defTabSz="373887">
              <a:spcBef>
                <a:spcPts val="1000"/>
              </a:spcBef>
              <a:defRPr sz="2559" b="1"/>
            </a:pPr>
            <a:r>
              <a:t>Measurement</a:t>
            </a:r>
          </a:p>
          <a:p>
            <a:pPr defTabSz="373887">
              <a:spcBef>
                <a:spcPts val="1000"/>
              </a:spcBef>
              <a:defRPr sz="2559"/>
            </a:pPr>
            <a:r>
              <a:rPr b="1">
                <a:solidFill>
                  <a:srgbClr val="34F933"/>
                </a:solidFill>
              </a:rPr>
              <a:t>Stork Stand Test</a:t>
            </a:r>
            <a:r>
              <a:t> - The subject must first be blindfolded and then told to place their hands on their hips. They lift one leg and place one foot against the knee of the other leg. The amount of time the subject can stay stable is timed.</a:t>
            </a:r>
          </a:p>
        </p:txBody>
      </p:sp>
      <p:pic>
        <p:nvPicPr>
          <p:cNvPr id="210" name="stork-test edit 1-filtered.png"/>
          <p:cNvPicPr>
            <a:picLocks noChangeAspect="1"/>
          </p:cNvPicPr>
          <p:nvPr/>
        </p:nvPicPr>
        <p:blipFill>
          <a:blip r:embed="rId2"/>
          <a:stretch>
            <a:fillRect/>
          </a:stretch>
        </p:blipFill>
        <p:spPr>
          <a:xfrm>
            <a:off x="9144000" y="3433884"/>
            <a:ext cx="1860863" cy="3695701"/>
          </a:xfrm>
          <a:prstGeom prst="rect">
            <a:avLst/>
          </a:prstGeom>
          <a:ln w="12700">
            <a:miter lim="400000"/>
          </a:ln>
        </p:spPr>
      </p:pic>
      <p:sp>
        <p:nvSpPr>
          <p:cNvPr id="211" name="Shape 211"/>
          <p:cNvSpPr/>
          <p:nvPr/>
        </p:nvSpPr>
        <p:spPr>
          <a:xfrm>
            <a:off x="5879029" y="732619"/>
            <a:ext cx="2225465" cy="768289"/>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600">
                <a:effectLst>
                  <a:outerShdw dist="46532" dir="2700000" rotWithShape="0">
                    <a:srgbClr val="000000">
                      <a:alpha val="33333"/>
                    </a:srgbClr>
                  </a:outerShdw>
                </a:effectLst>
                <a:latin typeface="+mj-lt"/>
                <a:ea typeface="+mj-ea"/>
                <a:cs typeface="+mj-cs"/>
                <a:sym typeface="Arial"/>
              </a:defRPr>
            </a:lvl1pPr>
          </a:lstStyle>
          <a:p>
            <a:r>
              <a:t>Balance</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09">
                                            <p:bg/>
                                          </p:spTgt>
                                        </p:tgtEl>
                                        <p:attrNameLst>
                                          <p:attrName>style.visibility</p:attrName>
                                        </p:attrNameLst>
                                      </p:cBhvr>
                                      <p:to>
                                        <p:strVal val="visible"/>
                                      </p:to>
                                    </p:set>
                                    <p:anim calcmode="lin" valueType="num">
                                      <p:cBhvr>
                                        <p:cTn id="7" dur="1000" fill="hold"/>
                                        <p:tgtEl>
                                          <p:spTgt spid="209">
                                            <p:bg/>
                                          </p:spTgt>
                                        </p:tgtEl>
                                        <p:attrNameLst>
                                          <p:attrName>ppt_x</p:attrName>
                                        </p:attrNameLst>
                                      </p:cBhvr>
                                      <p:tavLst>
                                        <p:tav tm="0">
                                          <p:val>
                                            <p:strVal val="0-#ppt_w/2"/>
                                          </p:val>
                                        </p:tav>
                                        <p:tav tm="100000">
                                          <p:val>
                                            <p:strVal val="#ppt_x"/>
                                          </p:val>
                                        </p:tav>
                                      </p:tavLst>
                                    </p:anim>
                                    <p:anim calcmode="lin" valueType="num">
                                      <p:cBhvr>
                                        <p:cTn id="8" dur="1000" fill="hold"/>
                                        <p:tgtEl>
                                          <p:spTgt spid="209">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209">
                                            <p:txEl>
                                              <p:pRg st="0" end="0"/>
                                            </p:txEl>
                                          </p:spTgt>
                                        </p:tgtEl>
                                        <p:attrNameLst>
                                          <p:attrName>style.visibility</p:attrName>
                                        </p:attrNameLst>
                                      </p:cBhvr>
                                      <p:to>
                                        <p:strVal val="visible"/>
                                      </p:to>
                                    </p:set>
                                    <p:anim calcmode="lin" valueType="num">
                                      <p:cBhvr>
                                        <p:cTn id="11" dur="1000" fill="hold"/>
                                        <p:tgtEl>
                                          <p:spTgt spid="209">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0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209">
                                            <p:txEl>
                                              <p:pRg st="1" end="1"/>
                                            </p:txEl>
                                          </p:spTgt>
                                        </p:tgtEl>
                                        <p:attrNameLst>
                                          <p:attrName>style.visibility</p:attrName>
                                        </p:attrNameLst>
                                      </p:cBhvr>
                                      <p:to>
                                        <p:strVal val="visible"/>
                                      </p:to>
                                    </p:set>
                                    <p:anim calcmode="lin" valueType="num">
                                      <p:cBhvr>
                                        <p:cTn id="17" dur="1000" fill="hold"/>
                                        <p:tgtEl>
                                          <p:spTgt spid="209">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0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209">
                                            <p:txEl>
                                              <p:pRg st="2" end="2"/>
                                            </p:txEl>
                                          </p:spTgt>
                                        </p:tgtEl>
                                        <p:attrNameLst>
                                          <p:attrName>style.visibility</p:attrName>
                                        </p:attrNameLst>
                                      </p:cBhvr>
                                      <p:to>
                                        <p:strVal val="visible"/>
                                      </p:to>
                                    </p:set>
                                    <p:anim calcmode="lin" valueType="num">
                                      <p:cBhvr>
                                        <p:cTn id="23" dur="1000" fill="hold"/>
                                        <p:tgtEl>
                                          <p:spTgt spid="209">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0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209">
                                            <p:txEl>
                                              <p:pRg st="3" end="3"/>
                                            </p:txEl>
                                          </p:spTgt>
                                        </p:tgtEl>
                                        <p:attrNameLst>
                                          <p:attrName>style.visibility</p:attrName>
                                        </p:attrNameLst>
                                      </p:cBhvr>
                                      <p:to>
                                        <p:strVal val="visible"/>
                                      </p:to>
                                    </p:set>
                                    <p:anim calcmode="lin" valueType="num">
                                      <p:cBhvr>
                                        <p:cTn id="29" dur="1000" fill="hold"/>
                                        <p:tgtEl>
                                          <p:spTgt spid="209">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0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209">
                                            <p:txEl>
                                              <p:pRg st="4" end="4"/>
                                            </p:txEl>
                                          </p:spTgt>
                                        </p:tgtEl>
                                        <p:attrNameLst>
                                          <p:attrName>style.visibility</p:attrName>
                                        </p:attrNameLst>
                                      </p:cBhvr>
                                      <p:to>
                                        <p:strVal val="visible"/>
                                      </p:to>
                                    </p:set>
                                    <p:anim calcmode="lin" valueType="num">
                                      <p:cBhvr>
                                        <p:cTn id="35" dur="1000" fill="hold"/>
                                        <p:tgtEl>
                                          <p:spTgt spid="209">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20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209">
                                            <p:txEl>
                                              <p:pRg st="5" end="5"/>
                                            </p:txEl>
                                          </p:spTgt>
                                        </p:tgtEl>
                                        <p:attrNameLst>
                                          <p:attrName>style.visibility</p:attrName>
                                        </p:attrNameLst>
                                      </p:cBhvr>
                                      <p:to>
                                        <p:strVal val="visible"/>
                                      </p:to>
                                    </p:set>
                                    <p:anim calcmode="lin" valueType="num">
                                      <p:cBhvr>
                                        <p:cTn id="41" dur="1000" fill="hold"/>
                                        <p:tgtEl>
                                          <p:spTgt spid="209">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20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iterate>
                                    <p:tmAbs val="0"/>
                                  </p:iterate>
                                  <p:childTnLst>
                                    <p:set>
                                      <p:cBhvr>
                                        <p:cTn id="46" fill="hold"/>
                                        <p:tgtEl>
                                          <p:spTgt spid="209">
                                            <p:txEl>
                                              <p:pRg st="6" end="6"/>
                                            </p:txEl>
                                          </p:spTgt>
                                        </p:tgtEl>
                                        <p:attrNameLst>
                                          <p:attrName>style.visibility</p:attrName>
                                        </p:attrNameLst>
                                      </p:cBhvr>
                                      <p:to>
                                        <p:strVal val="visible"/>
                                      </p:to>
                                    </p:set>
                                    <p:anim calcmode="lin" valueType="num">
                                      <p:cBhvr>
                                        <p:cTn id="47" dur="1000" fill="hold"/>
                                        <p:tgtEl>
                                          <p:spTgt spid="209">
                                            <p:txEl>
                                              <p:pRg st="6" end="6"/>
                                            </p:txEl>
                                          </p:spTgt>
                                        </p:tgtEl>
                                        <p:attrNameLst>
                                          <p:attrName>ppt_x</p:attrName>
                                        </p:attrNameLst>
                                      </p:cBhvr>
                                      <p:tavLst>
                                        <p:tav tm="0">
                                          <p:val>
                                            <p:strVal val="0-#ppt_w/2"/>
                                          </p:val>
                                        </p:tav>
                                        <p:tav tm="100000">
                                          <p:val>
                                            <p:strVal val="#ppt_x"/>
                                          </p:val>
                                        </p:tav>
                                      </p:tavLst>
                                    </p:anim>
                                    <p:anim calcmode="lin" valueType="num">
                                      <p:cBhvr>
                                        <p:cTn id="48" dur="1000" fill="hold"/>
                                        <p:tgtEl>
                                          <p:spTgt spid="20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iterate>
                                    <p:tmAbs val="0"/>
                                  </p:iterate>
                                  <p:childTnLst>
                                    <p:set>
                                      <p:cBhvr>
                                        <p:cTn id="52" fill="hold"/>
                                        <p:tgtEl>
                                          <p:spTgt spid="209">
                                            <p:txEl>
                                              <p:pRg st="7" end="7"/>
                                            </p:txEl>
                                          </p:spTgt>
                                        </p:tgtEl>
                                        <p:attrNameLst>
                                          <p:attrName>style.visibility</p:attrName>
                                        </p:attrNameLst>
                                      </p:cBhvr>
                                      <p:to>
                                        <p:strVal val="visible"/>
                                      </p:to>
                                    </p:set>
                                    <p:anim calcmode="lin" valueType="num">
                                      <p:cBhvr>
                                        <p:cTn id="53" dur="1000" fill="hold"/>
                                        <p:tgtEl>
                                          <p:spTgt spid="209">
                                            <p:txEl>
                                              <p:pRg st="7" end="7"/>
                                            </p:txEl>
                                          </p:spTgt>
                                        </p:tgtEl>
                                        <p:attrNameLst>
                                          <p:attrName>ppt_x</p:attrName>
                                        </p:attrNameLst>
                                      </p:cBhvr>
                                      <p:tavLst>
                                        <p:tav tm="0">
                                          <p:val>
                                            <p:strVal val="0-#ppt_w/2"/>
                                          </p:val>
                                        </p:tav>
                                        <p:tav tm="100000">
                                          <p:val>
                                            <p:strVal val="#ppt_x"/>
                                          </p:val>
                                        </p:tav>
                                      </p:tavLst>
                                    </p:anim>
                                    <p:anim calcmode="lin" valueType="num">
                                      <p:cBhvr>
                                        <p:cTn id="54" dur="1000" fill="hold"/>
                                        <p:tgtEl>
                                          <p:spTgt spid="20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iterate>
                                    <p:tmAbs val="0"/>
                                  </p:iterate>
                                  <p:childTnLst>
                                    <p:set>
                                      <p:cBhvr>
                                        <p:cTn id="58" fill="hold"/>
                                        <p:tgtEl>
                                          <p:spTgt spid="209">
                                            <p:txEl>
                                              <p:pRg st="8" end="8"/>
                                            </p:txEl>
                                          </p:spTgt>
                                        </p:tgtEl>
                                        <p:attrNameLst>
                                          <p:attrName>style.visibility</p:attrName>
                                        </p:attrNameLst>
                                      </p:cBhvr>
                                      <p:to>
                                        <p:strVal val="visible"/>
                                      </p:to>
                                    </p:set>
                                    <p:anim calcmode="lin" valueType="num">
                                      <p:cBhvr>
                                        <p:cTn id="59" dur="1000" fill="hold"/>
                                        <p:tgtEl>
                                          <p:spTgt spid="209">
                                            <p:txEl>
                                              <p:pRg st="8" end="8"/>
                                            </p:txEl>
                                          </p:spTgt>
                                        </p:tgtEl>
                                        <p:attrNameLst>
                                          <p:attrName>ppt_x</p:attrName>
                                        </p:attrNameLst>
                                      </p:cBhvr>
                                      <p:tavLst>
                                        <p:tav tm="0">
                                          <p:val>
                                            <p:strVal val="0-#ppt_w/2"/>
                                          </p:val>
                                        </p:tav>
                                        <p:tav tm="100000">
                                          <p:val>
                                            <p:strVal val="#ppt_x"/>
                                          </p:val>
                                        </p:tav>
                                      </p:tavLst>
                                    </p:anim>
                                    <p:anim calcmode="lin" valueType="num">
                                      <p:cBhvr>
                                        <p:cTn id="60" dur="1000" fill="hold"/>
                                        <p:tgtEl>
                                          <p:spTgt spid="20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iterate>
                                    <p:tmAbs val="0"/>
                                  </p:iterate>
                                  <p:childTnLst>
                                    <p:set>
                                      <p:cBhvr>
                                        <p:cTn id="64" fill="hold"/>
                                        <p:tgtEl>
                                          <p:spTgt spid="209">
                                            <p:txEl>
                                              <p:pRg st="9" end="9"/>
                                            </p:txEl>
                                          </p:spTgt>
                                        </p:tgtEl>
                                        <p:attrNameLst>
                                          <p:attrName>style.visibility</p:attrName>
                                        </p:attrNameLst>
                                      </p:cBhvr>
                                      <p:to>
                                        <p:strVal val="visible"/>
                                      </p:to>
                                    </p:set>
                                    <p:anim calcmode="lin" valueType="num">
                                      <p:cBhvr>
                                        <p:cTn id="65" dur="1000" fill="hold"/>
                                        <p:tgtEl>
                                          <p:spTgt spid="209">
                                            <p:txEl>
                                              <p:pRg st="9" end="9"/>
                                            </p:txEl>
                                          </p:spTgt>
                                        </p:tgtEl>
                                        <p:attrNameLst>
                                          <p:attrName>ppt_x</p:attrName>
                                        </p:attrNameLst>
                                      </p:cBhvr>
                                      <p:tavLst>
                                        <p:tav tm="0">
                                          <p:val>
                                            <p:strVal val="0-#ppt_w/2"/>
                                          </p:val>
                                        </p:tav>
                                        <p:tav tm="100000">
                                          <p:val>
                                            <p:strVal val="#ppt_x"/>
                                          </p:val>
                                        </p:tav>
                                      </p:tavLst>
                                    </p:anim>
                                    <p:anim calcmode="lin" valueType="num">
                                      <p:cBhvr>
                                        <p:cTn id="66" dur="1000" fill="hold"/>
                                        <p:tgtEl>
                                          <p:spTgt spid="209">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build="p" bldLvl="5"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hape 213"/>
          <p:cNvSpPr>
            <a:spLocks noGrp="1"/>
          </p:cNvSpPr>
          <p:nvPr>
            <p:ph type="body" idx="1"/>
          </p:nvPr>
        </p:nvSpPr>
        <p:spPr>
          <a:prstGeom prst="rect">
            <a:avLst/>
          </a:prstGeom>
        </p:spPr>
        <p:txBody>
          <a:bodyPr>
            <a:normAutofit lnSpcReduction="10000"/>
          </a:bodyPr>
          <a:lstStyle/>
          <a:p>
            <a:pPr defTabSz="391414">
              <a:spcBef>
                <a:spcPts val="1100"/>
              </a:spcBef>
              <a:defRPr sz="2680" b="1"/>
            </a:pPr>
            <a:r>
              <a:rPr>
                <a:solidFill>
                  <a:srgbClr val="34F933"/>
                </a:solidFill>
              </a:rPr>
              <a:t>Co-ordination</a:t>
            </a:r>
          </a:p>
          <a:p>
            <a:pPr algn="ctr" defTabSz="391414">
              <a:spcBef>
                <a:spcPts val="1100"/>
              </a:spcBef>
              <a:defRPr sz="2680" b="1" i="1">
                <a:solidFill>
                  <a:srgbClr val="62B345">
                    <a:alpha val="70000"/>
                  </a:srgbClr>
                </a:solidFill>
              </a:defRPr>
            </a:pPr>
            <a:r>
              <a:rPr>
                <a:solidFill>
                  <a:srgbClr val="34F933"/>
                </a:solidFill>
              </a:rPr>
              <a:t>“The ability to move the body parts smoothly and accurately in response to your senses”</a:t>
            </a:r>
          </a:p>
          <a:p>
            <a:pPr defTabSz="391414">
              <a:spcBef>
                <a:spcPts val="1100"/>
              </a:spcBef>
              <a:defRPr sz="2680" b="1"/>
            </a:pPr>
            <a:r>
              <a:t>Explanation</a:t>
            </a:r>
          </a:p>
          <a:p>
            <a:pPr marL="330905" indent="-330905" defTabSz="391414">
              <a:spcBef>
                <a:spcPts val="1100"/>
              </a:spcBef>
              <a:buClr>
                <a:srgbClr val="34F933"/>
              </a:buClr>
              <a:buSzPct val="132000"/>
              <a:buChar char="•"/>
              <a:defRPr sz="2680"/>
            </a:pPr>
            <a:r>
              <a:t>Being able to intentionally </a:t>
            </a:r>
            <a:r>
              <a:rPr b="1">
                <a:solidFill>
                  <a:srgbClr val="34F933"/>
                </a:solidFill>
              </a:rPr>
              <a:t>move more than one body part at the same time </a:t>
            </a:r>
            <a:r>
              <a:t>accurately.</a:t>
            </a:r>
          </a:p>
          <a:p>
            <a:pPr marL="330905" indent="-330905" defTabSz="391414">
              <a:spcBef>
                <a:spcPts val="1100"/>
              </a:spcBef>
              <a:buClr>
                <a:srgbClr val="34F933"/>
              </a:buClr>
              <a:buSzPct val="132000"/>
              <a:buChar char="•"/>
              <a:defRPr sz="2680"/>
            </a:pPr>
            <a:r>
              <a:t>Co-ordination is needed for most </a:t>
            </a:r>
            <a:br/>
            <a:r>
              <a:t>sports but in particular:</a:t>
            </a:r>
          </a:p>
          <a:p>
            <a:pPr marL="628720" lvl="1" indent="-330905" defTabSz="391414">
              <a:spcBef>
                <a:spcPts val="1100"/>
              </a:spcBef>
              <a:buClr>
                <a:srgbClr val="34F933"/>
              </a:buClr>
              <a:buSzPct val="75000"/>
              <a:buChar char="•"/>
              <a:defRPr sz="2680"/>
            </a:pPr>
            <a:r>
              <a:rPr b="1">
                <a:solidFill>
                  <a:srgbClr val="34F933"/>
                </a:solidFill>
              </a:rPr>
              <a:t>Dance movements</a:t>
            </a:r>
          </a:p>
          <a:p>
            <a:pPr marL="628720" lvl="1" indent="-330905" defTabSz="391414">
              <a:spcBef>
                <a:spcPts val="1100"/>
              </a:spcBef>
              <a:buClr>
                <a:srgbClr val="34F933"/>
              </a:buClr>
              <a:buSzPct val="75000"/>
              <a:buChar char="•"/>
              <a:defRPr sz="2680"/>
            </a:pPr>
            <a:r>
              <a:rPr b="1">
                <a:solidFill>
                  <a:srgbClr val="34F933"/>
                </a:solidFill>
              </a:rPr>
              <a:t>Tennis serve </a:t>
            </a:r>
          </a:p>
          <a:p>
            <a:pPr defTabSz="391414">
              <a:spcBef>
                <a:spcPts val="1100"/>
              </a:spcBef>
              <a:defRPr sz="2680"/>
            </a:pPr>
            <a:r>
              <a:rPr b="1"/>
              <a:t>Measurement</a:t>
            </a:r>
            <a:endParaRPr b="1">
              <a:solidFill>
                <a:srgbClr val="009949"/>
              </a:solidFill>
            </a:endParaRPr>
          </a:p>
          <a:p>
            <a:pPr defTabSz="391414">
              <a:spcBef>
                <a:spcPts val="1100"/>
              </a:spcBef>
              <a:defRPr sz="2680"/>
            </a:pPr>
            <a:r>
              <a:rPr b="1">
                <a:solidFill>
                  <a:srgbClr val="34F933"/>
                </a:solidFill>
              </a:rPr>
              <a:t>Anderson Wall Toss Coordination Test</a:t>
            </a:r>
            <a:r>
              <a:rPr b="1">
                <a:solidFill>
                  <a:srgbClr val="009949"/>
                </a:solidFill>
              </a:rPr>
              <a:t> </a:t>
            </a:r>
            <a:r>
              <a:t>- Standing 2 metres from the wall the subject throws the ball underarm and catches it with their other hand. This is repeated for 30s and the number recorded.</a:t>
            </a:r>
          </a:p>
        </p:txBody>
      </p:sp>
      <p:sp>
        <p:nvSpPr>
          <p:cNvPr id="214" name="Shape 214"/>
          <p:cNvSpPr/>
          <p:nvPr/>
        </p:nvSpPr>
        <p:spPr>
          <a:xfrm>
            <a:off x="7835900" y="5168900"/>
            <a:ext cx="4051301" cy="496047"/>
          </a:xfrm>
          <a:prstGeom prst="rect">
            <a:avLst/>
          </a:prstGeom>
          <a:gradFill>
            <a:gsLst>
              <a:gs pos="0">
                <a:srgbClr val="83987F"/>
              </a:gs>
              <a:gs pos="100000">
                <a:srgbClr val="16362E"/>
              </a:gs>
            </a:gsLst>
            <a:lin ang="5400000"/>
          </a:gra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defRPr sz="2300">
                <a:solidFill>
                  <a:srgbClr val="FFFFFF"/>
                </a:solidFill>
                <a:latin typeface="+mj-lt"/>
                <a:ea typeface="+mj-ea"/>
                <a:cs typeface="+mj-cs"/>
                <a:sym typeface="Arial"/>
              </a:defRPr>
            </a:lvl1pPr>
          </a:lstStyle>
          <a:p>
            <a:r>
              <a:t>Wall</a:t>
            </a:r>
          </a:p>
        </p:txBody>
      </p:sp>
      <p:sp>
        <p:nvSpPr>
          <p:cNvPr id="215" name="Shape 215"/>
          <p:cNvSpPr/>
          <p:nvPr/>
        </p:nvSpPr>
        <p:spPr>
          <a:xfrm flipV="1">
            <a:off x="8773948" y="6601110"/>
            <a:ext cx="2156807" cy="19458"/>
          </a:xfrm>
          <a:prstGeom prst="line">
            <a:avLst/>
          </a:prstGeom>
          <a:ln w="38100">
            <a:solidFill>
              <a:srgbClr val="000000"/>
            </a:solidFill>
            <a:miter lim="400000"/>
          </a:ln>
        </p:spPr>
        <p:txBody>
          <a:bodyPr lIns="0" tIns="0" rIns="0" bIns="0"/>
          <a:lstStyle/>
          <a:p>
            <a:pPr algn="l" defTabSz="457200">
              <a:defRPr sz="1200">
                <a:latin typeface="Helvetica"/>
                <a:ea typeface="Helvetica"/>
                <a:cs typeface="Helvetica"/>
                <a:sym typeface="Helvetica"/>
              </a:defRPr>
            </a:pPr>
            <a:endParaRPr/>
          </a:p>
        </p:txBody>
      </p:sp>
      <p:sp>
        <p:nvSpPr>
          <p:cNvPr id="216" name="Shape 216"/>
          <p:cNvSpPr/>
          <p:nvPr/>
        </p:nvSpPr>
        <p:spPr>
          <a:xfrm>
            <a:off x="9726052" y="6970717"/>
            <a:ext cx="306035" cy="306383"/>
          </a:xfrm>
          <a:prstGeom prst="ellipse">
            <a:avLst/>
          </a:prstGeom>
          <a:solidFill>
            <a:srgbClr val="538664"/>
          </a:solidFill>
          <a:ln w="25400">
            <a:solidFill>
              <a:srgbClr val="000000"/>
            </a:solidFill>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7" name="Shape 217"/>
          <p:cNvSpPr/>
          <p:nvPr/>
        </p:nvSpPr>
        <p:spPr>
          <a:xfrm rot="20920651">
            <a:off x="9390867" y="6591399"/>
            <a:ext cx="233179" cy="539793"/>
          </a:xfrm>
          <a:prstGeom prst="roundRect">
            <a:avLst>
              <a:gd name="adj" fmla="val 50000"/>
            </a:avLst>
          </a:prstGeom>
          <a:solidFill>
            <a:srgbClr val="538664"/>
          </a:solidFill>
          <a:ln w="25400">
            <a:solidFill>
              <a:srgbClr val="000000"/>
            </a:solidFill>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8" name="Shape 218"/>
          <p:cNvSpPr/>
          <p:nvPr/>
        </p:nvSpPr>
        <p:spPr>
          <a:xfrm rot="601143">
            <a:off x="10126407" y="6594457"/>
            <a:ext cx="233177" cy="539798"/>
          </a:xfrm>
          <a:prstGeom prst="roundRect">
            <a:avLst>
              <a:gd name="adj" fmla="val 50000"/>
            </a:avLst>
          </a:prstGeom>
          <a:solidFill>
            <a:srgbClr val="538664"/>
          </a:solidFill>
          <a:ln w="25400">
            <a:solidFill>
              <a:srgbClr val="000000"/>
            </a:solidFill>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9" name="Shape 219"/>
          <p:cNvSpPr/>
          <p:nvPr/>
        </p:nvSpPr>
        <p:spPr>
          <a:xfrm>
            <a:off x="9186850" y="6095341"/>
            <a:ext cx="306034" cy="306383"/>
          </a:xfrm>
          <a:prstGeom prst="ellipse">
            <a:avLst/>
          </a:prstGeom>
          <a:solidFill>
            <a:srgbClr val="FFFB00"/>
          </a:solidFill>
          <a:ln w="25400">
            <a:solidFill>
              <a:srgbClr val="000000"/>
            </a:solidFill>
            <a:miter lim="400000"/>
          </a:ln>
        </p:spPr>
        <p:txBody>
          <a:bodyPr lIns="50800" tIns="50800" rIns="50800" bIns="50800" anchor="ct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20" name="Shape 220"/>
          <p:cNvSpPr/>
          <p:nvPr/>
        </p:nvSpPr>
        <p:spPr>
          <a:xfrm flipH="1">
            <a:off x="9541461" y="5681968"/>
            <a:ext cx="310892" cy="350152"/>
          </a:xfrm>
          <a:prstGeom prst="line">
            <a:avLst/>
          </a:prstGeom>
          <a:ln w="38100">
            <a:solidFill>
              <a:srgbClr val="000000"/>
            </a:solidFill>
            <a:miter lim="400000"/>
            <a:headEnd type="stealth"/>
          </a:ln>
        </p:spPr>
        <p:txBody>
          <a:bodyPr lIns="0" tIns="0" rIns="0" bIns="0"/>
          <a:lstStyle/>
          <a:p>
            <a:pPr algn="l" defTabSz="457200">
              <a:defRPr sz="1200">
                <a:latin typeface="Helvetica"/>
                <a:ea typeface="Helvetica"/>
                <a:cs typeface="Helvetica"/>
                <a:sym typeface="Helvetica"/>
              </a:defRPr>
            </a:pPr>
            <a:endParaRPr/>
          </a:p>
        </p:txBody>
      </p:sp>
      <p:sp>
        <p:nvSpPr>
          <p:cNvPr id="221" name="Shape 221"/>
          <p:cNvSpPr/>
          <p:nvPr/>
        </p:nvSpPr>
        <p:spPr>
          <a:xfrm flipH="1" flipV="1">
            <a:off x="10022370" y="5823001"/>
            <a:ext cx="427477" cy="544680"/>
          </a:xfrm>
          <a:prstGeom prst="line">
            <a:avLst/>
          </a:prstGeom>
          <a:ln w="38100">
            <a:solidFill>
              <a:srgbClr val="000000"/>
            </a:solidFill>
            <a:miter lim="400000"/>
            <a:headEnd type="stealth"/>
          </a:ln>
        </p:spPr>
        <p:txBody>
          <a:bodyPr lIns="0" tIns="0" rIns="0" bIns="0"/>
          <a:lstStyle/>
          <a:p>
            <a:pPr algn="l" defTabSz="457200">
              <a:defRPr sz="1200">
                <a:latin typeface="Helvetica"/>
                <a:ea typeface="Helvetica"/>
                <a:cs typeface="Helvetica"/>
                <a:sym typeface="Helvetica"/>
              </a:defRPr>
            </a:pPr>
            <a:endParaRPr/>
          </a:p>
        </p:txBody>
      </p:sp>
      <p:sp>
        <p:nvSpPr>
          <p:cNvPr id="222" name="Shape 222"/>
          <p:cNvSpPr/>
          <p:nvPr/>
        </p:nvSpPr>
        <p:spPr>
          <a:xfrm>
            <a:off x="5152451" y="738417"/>
            <a:ext cx="3621497" cy="768289"/>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600">
                <a:effectLst>
                  <a:outerShdw dist="46532" dir="2700000" rotWithShape="0">
                    <a:srgbClr val="000000">
                      <a:alpha val="33333"/>
                    </a:srgbClr>
                  </a:outerShdw>
                </a:effectLst>
                <a:latin typeface="+mj-lt"/>
                <a:ea typeface="+mj-ea"/>
                <a:cs typeface="+mj-cs"/>
                <a:sym typeface="Arial"/>
              </a:defRPr>
            </a:lvl1pPr>
          </a:lstStyle>
          <a:p>
            <a:r>
              <a:t>Co-ordination</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13">
                                            <p:bg/>
                                          </p:spTgt>
                                        </p:tgtEl>
                                        <p:attrNameLst>
                                          <p:attrName>style.visibility</p:attrName>
                                        </p:attrNameLst>
                                      </p:cBhvr>
                                      <p:to>
                                        <p:strVal val="visible"/>
                                      </p:to>
                                    </p:set>
                                    <p:anim calcmode="lin" valueType="num">
                                      <p:cBhvr>
                                        <p:cTn id="7" dur="1000" fill="hold"/>
                                        <p:tgtEl>
                                          <p:spTgt spid="213">
                                            <p:bg/>
                                          </p:spTgt>
                                        </p:tgtEl>
                                        <p:attrNameLst>
                                          <p:attrName>ppt_x</p:attrName>
                                        </p:attrNameLst>
                                      </p:cBhvr>
                                      <p:tavLst>
                                        <p:tav tm="0">
                                          <p:val>
                                            <p:strVal val="0-#ppt_w/2"/>
                                          </p:val>
                                        </p:tav>
                                        <p:tav tm="100000">
                                          <p:val>
                                            <p:strVal val="#ppt_x"/>
                                          </p:val>
                                        </p:tav>
                                      </p:tavLst>
                                    </p:anim>
                                    <p:anim calcmode="lin" valueType="num">
                                      <p:cBhvr>
                                        <p:cTn id="8" dur="1000" fill="hold"/>
                                        <p:tgtEl>
                                          <p:spTgt spid="213">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213">
                                            <p:txEl>
                                              <p:pRg st="0" end="0"/>
                                            </p:txEl>
                                          </p:spTgt>
                                        </p:tgtEl>
                                        <p:attrNameLst>
                                          <p:attrName>style.visibility</p:attrName>
                                        </p:attrNameLst>
                                      </p:cBhvr>
                                      <p:to>
                                        <p:strVal val="visible"/>
                                      </p:to>
                                    </p:set>
                                    <p:anim calcmode="lin" valueType="num">
                                      <p:cBhvr>
                                        <p:cTn id="11" dur="1000" fill="hold"/>
                                        <p:tgtEl>
                                          <p:spTgt spid="213">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213">
                                            <p:txEl>
                                              <p:pRg st="1" end="1"/>
                                            </p:txEl>
                                          </p:spTgt>
                                        </p:tgtEl>
                                        <p:attrNameLst>
                                          <p:attrName>style.visibility</p:attrName>
                                        </p:attrNameLst>
                                      </p:cBhvr>
                                      <p:to>
                                        <p:strVal val="visible"/>
                                      </p:to>
                                    </p:set>
                                    <p:anim calcmode="lin" valueType="num">
                                      <p:cBhvr>
                                        <p:cTn id="17" dur="1000" fill="hold"/>
                                        <p:tgtEl>
                                          <p:spTgt spid="213">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1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213">
                                            <p:txEl>
                                              <p:pRg st="2" end="2"/>
                                            </p:txEl>
                                          </p:spTgt>
                                        </p:tgtEl>
                                        <p:attrNameLst>
                                          <p:attrName>style.visibility</p:attrName>
                                        </p:attrNameLst>
                                      </p:cBhvr>
                                      <p:to>
                                        <p:strVal val="visible"/>
                                      </p:to>
                                    </p:set>
                                    <p:anim calcmode="lin" valueType="num">
                                      <p:cBhvr>
                                        <p:cTn id="23" dur="1000" fill="hold"/>
                                        <p:tgtEl>
                                          <p:spTgt spid="213">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1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213">
                                            <p:txEl>
                                              <p:pRg st="3" end="3"/>
                                            </p:txEl>
                                          </p:spTgt>
                                        </p:tgtEl>
                                        <p:attrNameLst>
                                          <p:attrName>style.visibility</p:attrName>
                                        </p:attrNameLst>
                                      </p:cBhvr>
                                      <p:to>
                                        <p:strVal val="visible"/>
                                      </p:to>
                                    </p:set>
                                    <p:anim calcmode="lin" valueType="num">
                                      <p:cBhvr>
                                        <p:cTn id="29" dur="1000" fill="hold"/>
                                        <p:tgtEl>
                                          <p:spTgt spid="213">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1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213">
                                            <p:txEl>
                                              <p:pRg st="4" end="4"/>
                                            </p:txEl>
                                          </p:spTgt>
                                        </p:tgtEl>
                                        <p:attrNameLst>
                                          <p:attrName>style.visibility</p:attrName>
                                        </p:attrNameLst>
                                      </p:cBhvr>
                                      <p:to>
                                        <p:strVal val="visible"/>
                                      </p:to>
                                    </p:set>
                                    <p:anim calcmode="lin" valueType="num">
                                      <p:cBhvr>
                                        <p:cTn id="35" dur="1000" fill="hold"/>
                                        <p:tgtEl>
                                          <p:spTgt spid="213">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21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213">
                                            <p:txEl>
                                              <p:pRg st="5" end="5"/>
                                            </p:txEl>
                                          </p:spTgt>
                                        </p:tgtEl>
                                        <p:attrNameLst>
                                          <p:attrName>style.visibility</p:attrName>
                                        </p:attrNameLst>
                                      </p:cBhvr>
                                      <p:to>
                                        <p:strVal val="visible"/>
                                      </p:to>
                                    </p:set>
                                    <p:anim calcmode="lin" valueType="num">
                                      <p:cBhvr>
                                        <p:cTn id="41" dur="1000" fill="hold"/>
                                        <p:tgtEl>
                                          <p:spTgt spid="213">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21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iterate>
                                    <p:tmAbs val="0"/>
                                  </p:iterate>
                                  <p:childTnLst>
                                    <p:set>
                                      <p:cBhvr>
                                        <p:cTn id="46" fill="hold"/>
                                        <p:tgtEl>
                                          <p:spTgt spid="213">
                                            <p:txEl>
                                              <p:pRg st="6" end="6"/>
                                            </p:txEl>
                                          </p:spTgt>
                                        </p:tgtEl>
                                        <p:attrNameLst>
                                          <p:attrName>style.visibility</p:attrName>
                                        </p:attrNameLst>
                                      </p:cBhvr>
                                      <p:to>
                                        <p:strVal val="visible"/>
                                      </p:to>
                                    </p:set>
                                    <p:anim calcmode="lin" valueType="num">
                                      <p:cBhvr>
                                        <p:cTn id="47" dur="1000" fill="hold"/>
                                        <p:tgtEl>
                                          <p:spTgt spid="213">
                                            <p:txEl>
                                              <p:pRg st="6" end="6"/>
                                            </p:txEl>
                                          </p:spTgt>
                                        </p:tgtEl>
                                        <p:attrNameLst>
                                          <p:attrName>ppt_x</p:attrName>
                                        </p:attrNameLst>
                                      </p:cBhvr>
                                      <p:tavLst>
                                        <p:tav tm="0">
                                          <p:val>
                                            <p:strVal val="0-#ppt_w/2"/>
                                          </p:val>
                                        </p:tav>
                                        <p:tav tm="100000">
                                          <p:val>
                                            <p:strVal val="#ppt_x"/>
                                          </p:val>
                                        </p:tav>
                                      </p:tavLst>
                                    </p:anim>
                                    <p:anim calcmode="lin" valueType="num">
                                      <p:cBhvr>
                                        <p:cTn id="48" dur="1000" fill="hold"/>
                                        <p:tgtEl>
                                          <p:spTgt spid="21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iterate>
                                    <p:tmAbs val="0"/>
                                  </p:iterate>
                                  <p:childTnLst>
                                    <p:set>
                                      <p:cBhvr>
                                        <p:cTn id="52" fill="hold"/>
                                        <p:tgtEl>
                                          <p:spTgt spid="213">
                                            <p:txEl>
                                              <p:pRg st="7" end="7"/>
                                            </p:txEl>
                                          </p:spTgt>
                                        </p:tgtEl>
                                        <p:attrNameLst>
                                          <p:attrName>style.visibility</p:attrName>
                                        </p:attrNameLst>
                                      </p:cBhvr>
                                      <p:to>
                                        <p:strVal val="visible"/>
                                      </p:to>
                                    </p:set>
                                    <p:anim calcmode="lin" valueType="num">
                                      <p:cBhvr>
                                        <p:cTn id="53" dur="1000" fill="hold"/>
                                        <p:tgtEl>
                                          <p:spTgt spid="213">
                                            <p:txEl>
                                              <p:pRg st="7" end="7"/>
                                            </p:txEl>
                                          </p:spTgt>
                                        </p:tgtEl>
                                        <p:attrNameLst>
                                          <p:attrName>ppt_x</p:attrName>
                                        </p:attrNameLst>
                                      </p:cBhvr>
                                      <p:tavLst>
                                        <p:tav tm="0">
                                          <p:val>
                                            <p:strVal val="0-#ppt_w/2"/>
                                          </p:val>
                                        </p:tav>
                                        <p:tav tm="100000">
                                          <p:val>
                                            <p:strVal val="#ppt_x"/>
                                          </p:val>
                                        </p:tav>
                                      </p:tavLst>
                                    </p:anim>
                                    <p:anim calcmode="lin" valueType="num">
                                      <p:cBhvr>
                                        <p:cTn id="54" dur="1000" fill="hold"/>
                                        <p:tgtEl>
                                          <p:spTgt spid="21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iterate>
                                    <p:tmAbs val="0"/>
                                  </p:iterate>
                                  <p:childTnLst>
                                    <p:set>
                                      <p:cBhvr>
                                        <p:cTn id="58" fill="hold"/>
                                        <p:tgtEl>
                                          <p:spTgt spid="213">
                                            <p:txEl>
                                              <p:pRg st="8" end="8"/>
                                            </p:txEl>
                                          </p:spTgt>
                                        </p:tgtEl>
                                        <p:attrNameLst>
                                          <p:attrName>style.visibility</p:attrName>
                                        </p:attrNameLst>
                                      </p:cBhvr>
                                      <p:to>
                                        <p:strVal val="visible"/>
                                      </p:to>
                                    </p:set>
                                    <p:anim calcmode="lin" valueType="num">
                                      <p:cBhvr>
                                        <p:cTn id="59" dur="1000" fill="hold"/>
                                        <p:tgtEl>
                                          <p:spTgt spid="213">
                                            <p:txEl>
                                              <p:pRg st="8" end="8"/>
                                            </p:txEl>
                                          </p:spTgt>
                                        </p:tgtEl>
                                        <p:attrNameLst>
                                          <p:attrName>ppt_x</p:attrName>
                                        </p:attrNameLst>
                                      </p:cBhvr>
                                      <p:tavLst>
                                        <p:tav tm="0">
                                          <p:val>
                                            <p:strVal val="0-#ppt_w/2"/>
                                          </p:val>
                                        </p:tav>
                                        <p:tav tm="100000">
                                          <p:val>
                                            <p:strVal val="#ppt_x"/>
                                          </p:val>
                                        </p:tav>
                                      </p:tavLst>
                                    </p:anim>
                                    <p:anim calcmode="lin" valueType="num">
                                      <p:cBhvr>
                                        <p:cTn id="60" dur="1000" fill="hold"/>
                                        <p:tgtEl>
                                          <p:spTgt spid="21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build="p" bldLvl="5"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a:spLocks noGrp="1"/>
          </p:cNvSpPr>
          <p:nvPr>
            <p:ph type="body" idx="1"/>
          </p:nvPr>
        </p:nvSpPr>
        <p:spPr>
          <a:prstGeom prst="rect">
            <a:avLst/>
          </a:prstGeom>
        </p:spPr>
        <p:txBody>
          <a:bodyPr>
            <a:normAutofit lnSpcReduction="10000"/>
          </a:bodyPr>
          <a:lstStyle/>
          <a:p>
            <a:pPr defTabSz="426466">
              <a:spcBef>
                <a:spcPts val="1200"/>
              </a:spcBef>
              <a:defRPr sz="2920">
                <a:solidFill>
                  <a:srgbClr val="006641"/>
                </a:solidFill>
              </a:defRPr>
            </a:pPr>
            <a:r>
              <a:rPr b="1">
                <a:solidFill>
                  <a:srgbClr val="34F933"/>
                </a:solidFill>
              </a:rPr>
              <a:t>Speed of Reaction</a:t>
            </a:r>
          </a:p>
          <a:p>
            <a:pPr algn="ctr" defTabSz="426466">
              <a:spcBef>
                <a:spcPts val="1200"/>
              </a:spcBef>
              <a:defRPr sz="2920" b="1" i="1">
                <a:solidFill>
                  <a:srgbClr val="006641"/>
                </a:solidFill>
              </a:defRPr>
            </a:pPr>
            <a:r>
              <a:rPr>
                <a:solidFill>
                  <a:srgbClr val="34F933"/>
                </a:solidFill>
              </a:rPr>
              <a:t>“The speed of reaction to a stimulus”</a:t>
            </a:r>
          </a:p>
          <a:p>
            <a:pPr defTabSz="426466">
              <a:spcBef>
                <a:spcPts val="1200"/>
              </a:spcBef>
              <a:defRPr sz="2920"/>
            </a:pPr>
            <a:r>
              <a:rPr b="1"/>
              <a:t>Explanation</a:t>
            </a:r>
          </a:p>
          <a:p>
            <a:pPr marL="360538" indent="-360538" defTabSz="426466">
              <a:spcBef>
                <a:spcPts val="1200"/>
              </a:spcBef>
              <a:buClr>
                <a:srgbClr val="34F933"/>
              </a:buClr>
              <a:buSzPct val="132000"/>
              <a:buChar char="•"/>
              <a:defRPr sz="2920"/>
            </a:pPr>
            <a:r>
              <a:t>This is how fast you can </a:t>
            </a:r>
            <a:r>
              <a:rPr b="1">
                <a:solidFill>
                  <a:srgbClr val="34F933"/>
                </a:solidFill>
              </a:rPr>
              <a:t>initiate</a:t>
            </a:r>
            <a:r>
              <a:t> a </a:t>
            </a:r>
            <a:r>
              <a:rPr b="1">
                <a:solidFill>
                  <a:srgbClr val="34F933"/>
                </a:solidFill>
              </a:rPr>
              <a:t>movement</a:t>
            </a:r>
            <a:r>
              <a:t> </a:t>
            </a:r>
            <a:br/>
            <a:r>
              <a:t>after you are </a:t>
            </a:r>
            <a:r>
              <a:rPr b="1">
                <a:solidFill>
                  <a:srgbClr val="34F933"/>
                </a:solidFill>
              </a:rPr>
              <a:t>presented</a:t>
            </a:r>
            <a:r>
              <a:t> with a </a:t>
            </a:r>
            <a:r>
              <a:rPr b="1">
                <a:solidFill>
                  <a:srgbClr val="34F933"/>
                </a:solidFill>
              </a:rPr>
              <a:t>stimulus</a:t>
            </a:r>
            <a:r>
              <a:t>.</a:t>
            </a:r>
          </a:p>
          <a:p>
            <a:pPr marL="685023" lvl="1" indent="-360538" defTabSz="426466">
              <a:spcBef>
                <a:spcPts val="1200"/>
              </a:spcBef>
              <a:buClr>
                <a:srgbClr val="34F933"/>
              </a:buClr>
              <a:buSzPct val="75000"/>
              <a:buChar char="•"/>
              <a:defRPr sz="2920"/>
            </a:pPr>
            <a:r>
              <a:rPr b="1">
                <a:solidFill>
                  <a:srgbClr val="34F933"/>
                </a:solidFill>
              </a:rPr>
              <a:t>Sprinting from the blocks</a:t>
            </a:r>
            <a:r>
              <a:t> when you hear </a:t>
            </a:r>
            <a:br/>
            <a:r>
              <a:t>the gun.</a:t>
            </a:r>
          </a:p>
          <a:p>
            <a:pPr marL="685023" lvl="1" indent="-360538" defTabSz="426466">
              <a:spcBef>
                <a:spcPts val="1200"/>
              </a:spcBef>
              <a:buClr>
                <a:srgbClr val="34F933"/>
              </a:buClr>
              <a:buSzPct val="75000"/>
              <a:buChar char="•"/>
              <a:defRPr sz="2920"/>
            </a:pPr>
            <a:r>
              <a:t>A goalkeeper reacting to a </a:t>
            </a:r>
            <a:r>
              <a:rPr b="1">
                <a:solidFill>
                  <a:srgbClr val="34F933"/>
                </a:solidFill>
              </a:rPr>
              <a:t>deflected shot</a:t>
            </a:r>
            <a:r>
              <a:t>.</a:t>
            </a:r>
          </a:p>
          <a:p>
            <a:pPr defTabSz="426466">
              <a:spcBef>
                <a:spcPts val="1200"/>
              </a:spcBef>
              <a:defRPr sz="2920"/>
            </a:pPr>
            <a:r>
              <a:rPr b="1"/>
              <a:t>Measurement</a:t>
            </a:r>
          </a:p>
          <a:p>
            <a:pPr defTabSz="426466">
              <a:spcBef>
                <a:spcPts val="1200"/>
              </a:spcBef>
              <a:defRPr sz="2920"/>
            </a:pPr>
            <a:r>
              <a:rPr b="1">
                <a:solidFill>
                  <a:srgbClr val="34F933"/>
                </a:solidFill>
              </a:rPr>
              <a:t>Ruler Drop Test</a:t>
            </a:r>
            <a:r>
              <a:t> - Place the hand on the edge of the table with the hand overhanging the end. A metre ruler is placed between the space of the finger and thumb at the 50cm mark. The ruler is dropped and the result is recorded minus 50cm.</a:t>
            </a:r>
          </a:p>
        </p:txBody>
      </p:sp>
      <p:grpSp>
        <p:nvGrpSpPr>
          <p:cNvPr id="228" name="Group 228"/>
          <p:cNvGrpSpPr/>
          <p:nvPr/>
        </p:nvGrpSpPr>
        <p:grpSpPr>
          <a:xfrm>
            <a:off x="10100982" y="2389116"/>
            <a:ext cx="2029071" cy="4406973"/>
            <a:chOff x="0" y="1514"/>
            <a:chExt cx="2029070" cy="4406971"/>
          </a:xfrm>
        </p:grpSpPr>
        <p:pic>
          <p:nvPicPr>
            <p:cNvPr id="225" name="Hand - holding key edit 1-filtered.png"/>
            <p:cNvPicPr>
              <a:picLocks noChangeAspect="1"/>
            </p:cNvPicPr>
            <p:nvPr/>
          </p:nvPicPr>
          <p:blipFill>
            <a:blip r:embed="rId2"/>
            <a:srcRect l="44241" b="8264"/>
            <a:stretch>
              <a:fillRect/>
            </a:stretch>
          </p:blipFill>
          <p:spPr>
            <a:xfrm>
              <a:off x="0" y="895238"/>
              <a:ext cx="2029071" cy="2268848"/>
            </a:xfrm>
            <a:prstGeom prst="rect">
              <a:avLst/>
            </a:prstGeom>
            <a:ln w="12700" cap="flat">
              <a:noFill/>
              <a:miter lim="400000"/>
            </a:ln>
            <a:effectLst/>
          </p:spPr>
        </p:pic>
        <p:pic>
          <p:nvPicPr>
            <p:cNvPr id="226" name="Ruler.jpg"/>
            <p:cNvPicPr>
              <a:picLocks noChangeAspect="1"/>
            </p:cNvPicPr>
            <p:nvPr/>
          </p:nvPicPr>
          <p:blipFill>
            <a:blip r:embed="rId3"/>
            <a:srcRect l="20903" t="38374" r="42791" b="36739"/>
            <a:stretch>
              <a:fillRect/>
            </a:stretch>
          </p:blipFill>
          <p:spPr>
            <a:xfrm rot="5421808">
              <a:off x="-118002" y="709255"/>
              <a:ext cx="1767285" cy="3540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610" y="32"/>
                    <a:pt x="8768" y="71"/>
                    <a:pt x="5506" y="97"/>
                  </a:cubicBezTo>
                  <a:cubicBezTo>
                    <a:pt x="3426" y="113"/>
                    <a:pt x="1962" y="111"/>
                    <a:pt x="0" y="121"/>
                  </a:cubicBezTo>
                  <a:lnTo>
                    <a:pt x="0" y="21600"/>
                  </a:lnTo>
                  <a:cubicBezTo>
                    <a:pt x="675" y="21593"/>
                    <a:pt x="931" y="21583"/>
                    <a:pt x="1610" y="21576"/>
                  </a:cubicBezTo>
                  <a:cubicBezTo>
                    <a:pt x="4960" y="21541"/>
                    <a:pt x="9925" y="21489"/>
                    <a:pt x="12646" y="21455"/>
                  </a:cubicBezTo>
                  <a:cubicBezTo>
                    <a:pt x="14855" y="21426"/>
                    <a:pt x="18507" y="21407"/>
                    <a:pt x="21600" y="21382"/>
                  </a:cubicBezTo>
                  <a:lnTo>
                    <a:pt x="21600" y="0"/>
                  </a:lnTo>
                  <a:close/>
                </a:path>
              </a:pathLst>
            </a:custGeom>
            <a:ln w="12700" cap="flat">
              <a:noFill/>
              <a:miter lim="400000"/>
            </a:ln>
            <a:effectLst/>
          </p:spPr>
        </p:pic>
        <p:pic>
          <p:nvPicPr>
            <p:cNvPr id="227" name="Ruler.jpg"/>
            <p:cNvPicPr>
              <a:picLocks noChangeAspect="1"/>
            </p:cNvPicPr>
            <p:nvPr/>
          </p:nvPicPr>
          <p:blipFill>
            <a:blip r:embed="rId3"/>
            <a:srcRect l="20902" t="38376" r="42791" b="36738"/>
            <a:stretch>
              <a:fillRect/>
            </a:stretch>
          </p:blipFill>
          <p:spPr>
            <a:xfrm rot="16238196">
              <a:off x="-126405" y="3345925"/>
              <a:ext cx="1767285" cy="3540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610" y="32"/>
                    <a:pt x="8768" y="71"/>
                    <a:pt x="5506" y="97"/>
                  </a:cubicBezTo>
                  <a:cubicBezTo>
                    <a:pt x="3426" y="113"/>
                    <a:pt x="1962" y="111"/>
                    <a:pt x="0" y="121"/>
                  </a:cubicBezTo>
                  <a:lnTo>
                    <a:pt x="0" y="21600"/>
                  </a:lnTo>
                  <a:cubicBezTo>
                    <a:pt x="675" y="21593"/>
                    <a:pt x="931" y="21583"/>
                    <a:pt x="1610" y="21576"/>
                  </a:cubicBezTo>
                  <a:cubicBezTo>
                    <a:pt x="4960" y="21541"/>
                    <a:pt x="9925" y="21489"/>
                    <a:pt x="12646" y="21455"/>
                  </a:cubicBezTo>
                  <a:cubicBezTo>
                    <a:pt x="14855" y="21426"/>
                    <a:pt x="18507" y="21407"/>
                    <a:pt x="21600" y="21382"/>
                  </a:cubicBezTo>
                  <a:lnTo>
                    <a:pt x="21600" y="0"/>
                  </a:lnTo>
                  <a:close/>
                </a:path>
              </a:pathLst>
            </a:custGeom>
            <a:ln w="12700" cap="flat">
              <a:noFill/>
              <a:miter lim="400000"/>
            </a:ln>
            <a:effectLst/>
          </p:spPr>
        </p:pic>
      </p:grpSp>
      <p:sp>
        <p:nvSpPr>
          <p:cNvPr id="229" name="Shape 229"/>
          <p:cNvSpPr/>
          <p:nvPr/>
        </p:nvSpPr>
        <p:spPr>
          <a:xfrm>
            <a:off x="4568164" y="756542"/>
            <a:ext cx="4730462" cy="810478"/>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600">
                <a:effectLst>
                  <a:outerShdw dist="46532" dir="2700000" rotWithShape="0">
                    <a:srgbClr val="000000">
                      <a:alpha val="33333"/>
                    </a:srgbClr>
                  </a:outerShdw>
                </a:effectLst>
                <a:latin typeface="+mj-lt"/>
                <a:ea typeface="+mj-ea"/>
                <a:cs typeface="+mj-cs"/>
                <a:sym typeface="Arial"/>
              </a:defRPr>
            </a:lvl1pPr>
          </a:lstStyle>
          <a:p>
            <a:r>
              <a:rPr dirty="0"/>
              <a:t>Speed of </a:t>
            </a:r>
            <a:r>
              <a:rPr lang="en-AU" dirty="0"/>
              <a:t>r</a:t>
            </a:r>
            <a:r>
              <a:rPr dirty="0" err="1"/>
              <a:t>eaction</a:t>
            </a:r>
            <a:endParaRPr dirty="0"/>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24">
                                            <p:bg/>
                                          </p:spTgt>
                                        </p:tgtEl>
                                        <p:attrNameLst>
                                          <p:attrName>style.visibility</p:attrName>
                                        </p:attrNameLst>
                                      </p:cBhvr>
                                      <p:to>
                                        <p:strVal val="visible"/>
                                      </p:to>
                                    </p:set>
                                    <p:anim calcmode="lin" valueType="num">
                                      <p:cBhvr>
                                        <p:cTn id="7" dur="1000" fill="hold"/>
                                        <p:tgtEl>
                                          <p:spTgt spid="224">
                                            <p:bg/>
                                          </p:spTgt>
                                        </p:tgtEl>
                                        <p:attrNameLst>
                                          <p:attrName>ppt_x</p:attrName>
                                        </p:attrNameLst>
                                      </p:cBhvr>
                                      <p:tavLst>
                                        <p:tav tm="0">
                                          <p:val>
                                            <p:strVal val="0-#ppt_w/2"/>
                                          </p:val>
                                        </p:tav>
                                        <p:tav tm="100000">
                                          <p:val>
                                            <p:strVal val="#ppt_x"/>
                                          </p:val>
                                        </p:tav>
                                      </p:tavLst>
                                    </p:anim>
                                    <p:anim calcmode="lin" valueType="num">
                                      <p:cBhvr>
                                        <p:cTn id="8" dur="1000" fill="hold"/>
                                        <p:tgtEl>
                                          <p:spTgt spid="224">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224">
                                            <p:txEl>
                                              <p:pRg st="0" end="0"/>
                                            </p:txEl>
                                          </p:spTgt>
                                        </p:tgtEl>
                                        <p:attrNameLst>
                                          <p:attrName>style.visibility</p:attrName>
                                        </p:attrNameLst>
                                      </p:cBhvr>
                                      <p:to>
                                        <p:strVal val="visible"/>
                                      </p:to>
                                    </p:set>
                                    <p:anim calcmode="lin" valueType="num">
                                      <p:cBhvr>
                                        <p:cTn id="11" dur="1000" fill="hold"/>
                                        <p:tgtEl>
                                          <p:spTgt spid="224">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2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224">
                                            <p:txEl>
                                              <p:pRg st="1" end="1"/>
                                            </p:txEl>
                                          </p:spTgt>
                                        </p:tgtEl>
                                        <p:attrNameLst>
                                          <p:attrName>style.visibility</p:attrName>
                                        </p:attrNameLst>
                                      </p:cBhvr>
                                      <p:to>
                                        <p:strVal val="visible"/>
                                      </p:to>
                                    </p:set>
                                    <p:anim calcmode="lin" valueType="num">
                                      <p:cBhvr>
                                        <p:cTn id="17" dur="1000" fill="hold"/>
                                        <p:tgtEl>
                                          <p:spTgt spid="224">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2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224">
                                            <p:txEl>
                                              <p:pRg st="2" end="2"/>
                                            </p:txEl>
                                          </p:spTgt>
                                        </p:tgtEl>
                                        <p:attrNameLst>
                                          <p:attrName>style.visibility</p:attrName>
                                        </p:attrNameLst>
                                      </p:cBhvr>
                                      <p:to>
                                        <p:strVal val="visible"/>
                                      </p:to>
                                    </p:set>
                                    <p:anim calcmode="lin" valueType="num">
                                      <p:cBhvr>
                                        <p:cTn id="23" dur="1000" fill="hold"/>
                                        <p:tgtEl>
                                          <p:spTgt spid="224">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2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224">
                                            <p:txEl>
                                              <p:pRg st="3" end="3"/>
                                            </p:txEl>
                                          </p:spTgt>
                                        </p:tgtEl>
                                        <p:attrNameLst>
                                          <p:attrName>style.visibility</p:attrName>
                                        </p:attrNameLst>
                                      </p:cBhvr>
                                      <p:to>
                                        <p:strVal val="visible"/>
                                      </p:to>
                                    </p:set>
                                    <p:anim calcmode="lin" valueType="num">
                                      <p:cBhvr>
                                        <p:cTn id="29" dur="1000" fill="hold"/>
                                        <p:tgtEl>
                                          <p:spTgt spid="224">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2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224">
                                            <p:txEl>
                                              <p:pRg st="4" end="4"/>
                                            </p:txEl>
                                          </p:spTgt>
                                        </p:tgtEl>
                                        <p:attrNameLst>
                                          <p:attrName>style.visibility</p:attrName>
                                        </p:attrNameLst>
                                      </p:cBhvr>
                                      <p:to>
                                        <p:strVal val="visible"/>
                                      </p:to>
                                    </p:set>
                                    <p:anim calcmode="lin" valueType="num">
                                      <p:cBhvr>
                                        <p:cTn id="35" dur="1000" fill="hold"/>
                                        <p:tgtEl>
                                          <p:spTgt spid="224">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22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224">
                                            <p:txEl>
                                              <p:pRg st="5" end="5"/>
                                            </p:txEl>
                                          </p:spTgt>
                                        </p:tgtEl>
                                        <p:attrNameLst>
                                          <p:attrName>style.visibility</p:attrName>
                                        </p:attrNameLst>
                                      </p:cBhvr>
                                      <p:to>
                                        <p:strVal val="visible"/>
                                      </p:to>
                                    </p:set>
                                    <p:anim calcmode="lin" valueType="num">
                                      <p:cBhvr>
                                        <p:cTn id="41" dur="1000" fill="hold"/>
                                        <p:tgtEl>
                                          <p:spTgt spid="224">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22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iterate>
                                    <p:tmAbs val="0"/>
                                  </p:iterate>
                                  <p:childTnLst>
                                    <p:set>
                                      <p:cBhvr>
                                        <p:cTn id="46" fill="hold"/>
                                        <p:tgtEl>
                                          <p:spTgt spid="224">
                                            <p:txEl>
                                              <p:pRg st="6" end="6"/>
                                            </p:txEl>
                                          </p:spTgt>
                                        </p:tgtEl>
                                        <p:attrNameLst>
                                          <p:attrName>style.visibility</p:attrName>
                                        </p:attrNameLst>
                                      </p:cBhvr>
                                      <p:to>
                                        <p:strVal val="visible"/>
                                      </p:to>
                                    </p:set>
                                    <p:anim calcmode="lin" valueType="num">
                                      <p:cBhvr>
                                        <p:cTn id="47" dur="1000" fill="hold"/>
                                        <p:tgtEl>
                                          <p:spTgt spid="224">
                                            <p:txEl>
                                              <p:pRg st="6" end="6"/>
                                            </p:txEl>
                                          </p:spTgt>
                                        </p:tgtEl>
                                        <p:attrNameLst>
                                          <p:attrName>ppt_x</p:attrName>
                                        </p:attrNameLst>
                                      </p:cBhvr>
                                      <p:tavLst>
                                        <p:tav tm="0">
                                          <p:val>
                                            <p:strVal val="0-#ppt_w/2"/>
                                          </p:val>
                                        </p:tav>
                                        <p:tav tm="100000">
                                          <p:val>
                                            <p:strVal val="#ppt_x"/>
                                          </p:val>
                                        </p:tav>
                                      </p:tavLst>
                                    </p:anim>
                                    <p:anim calcmode="lin" valueType="num">
                                      <p:cBhvr>
                                        <p:cTn id="48" dur="1000" fill="hold"/>
                                        <p:tgtEl>
                                          <p:spTgt spid="22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iterate>
                                    <p:tmAbs val="0"/>
                                  </p:iterate>
                                  <p:childTnLst>
                                    <p:set>
                                      <p:cBhvr>
                                        <p:cTn id="52" fill="hold"/>
                                        <p:tgtEl>
                                          <p:spTgt spid="224">
                                            <p:txEl>
                                              <p:pRg st="7" end="7"/>
                                            </p:txEl>
                                          </p:spTgt>
                                        </p:tgtEl>
                                        <p:attrNameLst>
                                          <p:attrName>style.visibility</p:attrName>
                                        </p:attrNameLst>
                                      </p:cBhvr>
                                      <p:to>
                                        <p:strVal val="visible"/>
                                      </p:to>
                                    </p:set>
                                    <p:anim calcmode="lin" valueType="num">
                                      <p:cBhvr>
                                        <p:cTn id="53" dur="1000" fill="hold"/>
                                        <p:tgtEl>
                                          <p:spTgt spid="224">
                                            <p:txEl>
                                              <p:pRg st="7" end="7"/>
                                            </p:txEl>
                                          </p:spTgt>
                                        </p:tgtEl>
                                        <p:attrNameLst>
                                          <p:attrName>ppt_x</p:attrName>
                                        </p:attrNameLst>
                                      </p:cBhvr>
                                      <p:tavLst>
                                        <p:tav tm="0">
                                          <p:val>
                                            <p:strVal val="0-#ppt_w/2"/>
                                          </p:val>
                                        </p:tav>
                                        <p:tav tm="100000">
                                          <p:val>
                                            <p:strVal val="#ppt_x"/>
                                          </p:val>
                                        </p:tav>
                                      </p:tavLst>
                                    </p:anim>
                                    <p:anim calcmode="lin" valueType="num">
                                      <p:cBhvr>
                                        <p:cTn id="54" dur="1000" fill="hold"/>
                                        <p:tgtEl>
                                          <p:spTgt spid="224">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build="p" bldLvl="5"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Shape 231"/>
          <p:cNvSpPr>
            <a:spLocks noGrp="1"/>
          </p:cNvSpPr>
          <p:nvPr>
            <p:ph type="body" idx="1"/>
          </p:nvPr>
        </p:nvSpPr>
        <p:spPr>
          <a:prstGeom prst="rect">
            <a:avLst/>
          </a:prstGeom>
        </p:spPr>
        <p:txBody>
          <a:bodyPr>
            <a:normAutofit lnSpcReduction="10000"/>
          </a:bodyPr>
          <a:lstStyle/>
          <a:p>
            <a:pPr defTabSz="426466">
              <a:spcBef>
                <a:spcPts val="1200"/>
              </a:spcBef>
              <a:defRPr sz="2920"/>
            </a:pPr>
            <a:r>
              <a:rPr b="1">
                <a:solidFill>
                  <a:srgbClr val="34F933"/>
                </a:solidFill>
              </a:rPr>
              <a:t>Timing</a:t>
            </a:r>
          </a:p>
          <a:p>
            <a:pPr algn="ctr" defTabSz="426466">
              <a:spcBef>
                <a:spcPts val="1200"/>
              </a:spcBef>
              <a:defRPr sz="2920" b="1" i="1">
                <a:solidFill>
                  <a:srgbClr val="62B345">
                    <a:alpha val="70000"/>
                  </a:srgbClr>
                </a:solidFill>
              </a:defRPr>
            </a:pPr>
            <a:r>
              <a:rPr>
                <a:solidFill>
                  <a:srgbClr val="34F933"/>
                </a:solidFill>
              </a:rPr>
              <a:t>“The ability to act at just the right time.”</a:t>
            </a:r>
          </a:p>
          <a:p>
            <a:pPr defTabSz="426466">
              <a:spcBef>
                <a:spcPts val="1200"/>
              </a:spcBef>
              <a:defRPr sz="2920"/>
            </a:pPr>
            <a:r>
              <a:rPr b="1"/>
              <a:t>Explanation</a:t>
            </a:r>
          </a:p>
          <a:p>
            <a:pPr marL="360538" indent="-360538" defTabSz="426466">
              <a:spcBef>
                <a:spcPts val="1200"/>
              </a:spcBef>
              <a:buClr>
                <a:srgbClr val="34F933"/>
              </a:buClr>
              <a:buSzPct val="132000"/>
              <a:buChar char="•"/>
              <a:defRPr sz="2920"/>
            </a:pPr>
            <a:r>
              <a:t>Being able to </a:t>
            </a:r>
            <a:r>
              <a:rPr b="1">
                <a:solidFill>
                  <a:srgbClr val="34F933"/>
                </a:solidFill>
              </a:rPr>
              <a:t>move at the correct moment </a:t>
            </a:r>
            <a:br>
              <a:rPr b="1">
                <a:solidFill>
                  <a:srgbClr val="34F933"/>
                </a:solidFill>
              </a:rPr>
            </a:br>
            <a:r>
              <a:t>in time during skill performance can determine</a:t>
            </a:r>
            <a:br/>
            <a:r>
              <a:t>the outcome of a performance.</a:t>
            </a:r>
          </a:p>
          <a:p>
            <a:pPr marL="360538" indent="-360538" defTabSz="426466">
              <a:spcBef>
                <a:spcPts val="1200"/>
              </a:spcBef>
              <a:buClr>
                <a:srgbClr val="34F933"/>
              </a:buClr>
              <a:buSzPct val="132000"/>
              <a:buChar char="•"/>
              <a:defRPr sz="2920"/>
            </a:pPr>
            <a:r>
              <a:rPr b="1">
                <a:solidFill>
                  <a:srgbClr val="34F933"/>
                </a:solidFill>
              </a:rPr>
              <a:t>Striking the ball </a:t>
            </a:r>
            <a:r>
              <a:t>at the right moment when </a:t>
            </a:r>
            <a:br/>
            <a:r>
              <a:t>performing a volley in Football.</a:t>
            </a:r>
          </a:p>
          <a:p>
            <a:pPr marL="360538" indent="-360538" defTabSz="426466">
              <a:spcBef>
                <a:spcPts val="1200"/>
              </a:spcBef>
              <a:buClr>
                <a:srgbClr val="34F933"/>
              </a:buClr>
              <a:buSzPct val="132000"/>
              <a:buChar char="•"/>
              <a:defRPr sz="2920"/>
            </a:pPr>
            <a:r>
              <a:t>Timing when to </a:t>
            </a:r>
            <a:r>
              <a:rPr b="1">
                <a:solidFill>
                  <a:srgbClr val="34F933"/>
                </a:solidFill>
              </a:rPr>
              <a:t>initiate a tackle</a:t>
            </a:r>
            <a:r>
              <a:t> in Rugby </a:t>
            </a:r>
            <a:br/>
            <a:r>
              <a:t>or American football.</a:t>
            </a:r>
          </a:p>
          <a:p>
            <a:pPr defTabSz="426466">
              <a:spcBef>
                <a:spcPts val="1200"/>
              </a:spcBef>
              <a:defRPr sz="2920"/>
            </a:pPr>
            <a:r>
              <a:rPr b="1"/>
              <a:t>Measurement</a:t>
            </a:r>
          </a:p>
          <a:p>
            <a:pPr defTabSz="426466">
              <a:spcBef>
                <a:spcPts val="1200"/>
              </a:spcBef>
              <a:defRPr sz="2920"/>
            </a:pPr>
            <a:r>
              <a:t>There is </a:t>
            </a:r>
            <a:r>
              <a:rPr b="1">
                <a:solidFill>
                  <a:srgbClr val="34F933"/>
                </a:solidFill>
              </a:rPr>
              <a:t>no formal test</a:t>
            </a:r>
            <a:r>
              <a:t> that is used to measure timing as this is skill specific and should be tested when performing the skill.</a:t>
            </a:r>
          </a:p>
        </p:txBody>
      </p:sp>
      <p:pic>
        <p:nvPicPr>
          <p:cNvPr id="232" name="Tennis Serve - Andy Murray edit 1.png"/>
          <p:cNvPicPr>
            <a:picLocks noChangeAspect="1"/>
          </p:cNvPicPr>
          <p:nvPr/>
        </p:nvPicPr>
        <p:blipFill>
          <a:blip r:embed="rId2"/>
          <a:stretch>
            <a:fillRect/>
          </a:stretch>
        </p:blipFill>
        <p:spPr>
          <a:xfrm>
            <a:off x="9738417" y="2194476"/>
            <a:ext cx="3492501" cy="5238748"/>
          </a:xfrm>
          <a:prstGeom prst="rect">
            <a:avLst/>
          </a:prstGeom>
          <a:ln w="12700">
            <a:miter lim="400000"/>
          </a:ln>
        </p:spPr>
      </p:pic>
      <p:sp>
        <p:nvSpPr>
          <p:cNvPr id="233" name="Shape 233"/>
          <p:cNvSpPr/>
          <p:nvPr/>
        </p:nvSpPr>
        <p:spPr>
          <a:xfrm>
            <a:off x="5971731" y="774135"/>
            <a:ext cx="1845507" cy="768289"/>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600">
                <a:effectLst>
                  <a:outerShdw dist="46532" dir="2700000" rotWithShape="0">
                    <a:srgbClr val="000000">
                      <a:alpha val="33333"/>
                    </a:srgbClr>
                  </a:outerShdw>
                </a:effectLst>
                <a:latin typeface="+mj-lt"/>
                <a:ea typeface="+mj-ea"/>
                <a:cs typeface="+mj-cs"/>
                <a:sym typeface="Arial"/>
              </a:defRPr>
            </a:lvl1pPr>
          </a:lstStyle>
          <a:p>
            <a:r>
              <a:t>Timing</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31">
                                            <p:bg/>
                                          </p:spTgt>
                                        </p:tgtEl>
                                        <p:attrNameLst>
                                          <p:attrName>style.visibility</p:attrName>
                                        </p:attrNameLst>
                                      </p:cBhvr>
                                      <p:to>
                                        <p:strVal val="visible"/>
                                      </p:to>
                                    </p:set>
                                    <p:anim calcmode="lin" valueType="num">
                                      <p:cBhvr>
                                        <p:cTn id="7" dur="1000" fill="hold"/>
                                        <p:tgtEl>
                                          <p:spTgt spid="231">
                                            <p:bg/>
                                          </p:spTgt>
                                        </p:tgtEl>
                                        <p:attrNameLst>
                                          <p:attrName>ppt_x</p:attrName>
                                        </p:attrNameLst>
                                      </p:cBhvr>
                                      <p:tavLst>
                                        <p:tav tm="0">
                                          <p:val>
                                            <p:strVal val="0-#ppt_w/2"/>
                                          </p:val>
                                        </p:tav>
                                        <p:tav tm="100000">
                                          <p:val>
                                            <p:strVal val="#ppt_x"/>
                                          </p:val>
                                        </p:tav>
                                      </p:tavLst>
                                    </p:anim>
                                    <p:anim calcmode="lin" valueType="num">
                                      <p:cBhvr>
                                        <p:cTn id="8" dur="1000" fill="hold"/>
                                        <p:tgtEl>
                                          <p:spTgt spid="231">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231">
                                            <p:txEl>
                                              <p:pRg st="0" end="0"/>
                                            </p:txEl>
                                          </p:spTgt>
                                        </p:tgtEl>
                                        <p:attrNameLst>
                                          <p:attrName>style.visibility</p:attrName>
                                        </p:attrNameLst>
                                      </p:cBhvr>
                                      <p:to>
                                        <p:strVal val="visible"/>
                                      </p:to>
                                    </p:set>
                                    <p:anim calcmode="lin" valueType="num">
                                      <p:cBhvr>
                                        <p:cTn id="11" dur="1000" fill="hold"/>
                                        <p:tgtEl>
                                          <p:spTgt spid="231">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231">
                                            <p:txEl>
                                              <p:pRg st="1" end="1"/>
                                            </p:txEl>
                                          </p:spTgt>
                                        </p:tgtEl>
                                        <p:attrNameLst>
                                          <p:attrName>style.visibility</p:attrName>
                                        </p:attrNameLst>
                                      </p:cBhvr>
                                      <p:to>
                                        <p:strVal val="visible"/>
                                      </p:to>
                                    </p:set>
                                    <p:anim calcmode="lin" valueType="num">
                                      <p:cBhvr>
                                        <p:cTn id="17" dur="1000" fill="hold"/>
                                        <p:tgtEl>
                                          <p:spTgt spid="231">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231">
                                            <p:txEl>
                                              <p:pRg st="2" end="2"/>
                                            </p:txEl>
                                          </p:spTgt>
                                        </p:tgtEl>
                                        <p:attrNameLst>
                                          <p:attrName>style.visibility</p:attrName>
                                        </p:attrNameLst>
                                      </p:cBhvr>
                                      <p:to>
                                        <p:strVal val="visible"/>
                                      </p:to>
                                    </p:set>
                                    <p:anim calcmode="lin" valueType="num">
                                      <p:cBhvr>
                                        <p:cTn id="23" dur="1000" fill="hold"/>
                                        <p:tgtEl>
                                          <p:spTgt spid="231">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231">
                                            <p:txEl>
                                              <p:pRg st="3" end="3"/>
                                            </p:txEl>
                                          </p:spTgt>
                                        </p:tgtEl>
                                        <p:attrNameLst>
                                          <p:attrName>style.visibility</p:attrName>
                                        </p:attrNameLst>
                                      </p:cBhvr>
                                      <p:to>
                                        <p:strVal val="visible"/>
                                      </p:to>
                                    </p:set>
                                    <p:anim calcmode="lin" valueType="num">
                                      <p:cBhvr>
                                        <p:cTn id="29" dur="1000" fill="hold"/>
                                        <p:tgtEl>
                                          <p:spTgt spid="231">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231">
                                            <p:txEl>
                                              <p:pRg st="4" end="4"/>
                                            </p:txEl>
                                          </p:spTgt>
                                        </p:tgtEl>
                                        <p:attrNameLst>
                                          <p:attrName>style.visibility</p:attrName>
                                        </p:attrNameLst>
                                      </p:cBhvr>
                                      <p:to>
                                        <p:strVal val="visible"/>
                                      </p:to>
                                    </p:set>
                                    <p:anim calcmode="lin" valueType="num">
                                      <p:cBhvr>
                                        <p:cTn id="35" dur="1000" fill="hold"/>
                                        <p:tgtEl>
                                          <p:spTgt spid="231">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23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231">
                                            <p:txEl>
                                              <p:pRg st="5" end="5"/>
                                            </p:txEl>
                                          </p:spTgt>
                                        </p:tgtEl>
                                        <p:attrNameLst>
                                          <p:attrName>style.visibility</p:attrName>
                                        </p:attrNameLst>
                                      </p:cBhvr>
                                      <p:to>
                                        <p:strVal val="visible"/>
                                      </p:to>
                                    </p:set>
                                    <p:anim calcmode="lin" valueType="num">
                                      <p:cBhvr>
                                        <p:cTn id="41" dur="1000" fill="hold"/>
                                        <p:tgtEl>
                                          <p:spTgt spid="231">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23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iterate>
                                    <p:tmAbs val="0"/>
                                  </p:iterate>
                                  <p:childTnLst>
                                    <p:set>
                                      <p:cBhvr>
                                        <p:cTn id="46" fill="hold"/>
                                        <p:tgtEl>
                                          <p:spTgt spid="231">
                                            <p:txEl>
                                              <p:pRg st="6" end="6"/>
                                            </p:txEl>
                                          </p:spTgt>
                                        </p:tgtEl>
                                        <p:attrNameLst>
                                          <p:attrName>style.visibility</p:attrName>
                                        </p:attrNameLst>
                                      </p:cBhvr>
                                      <p:to>
                                        <p:strVal val="visible"/>
                                      </p:to>
                                    </p:set>
                                    <p:anim calcmode="lin" valueType="num">
                                      <p:cBhvr>
                                        <p:cTn id="47" dur="1000" fill="hold"/>
                                        <p:tgtEl>
                                          <p:spTgt spid="231">
                                            <p:txEl>
                                              <p:pRg st="6" end="6"/>
                                            </p:txEl>
                                          </p:spTgt>
                                        </p:tgtEl>
                                        <p:attrNameLst>
                                          <p:attrName>ppt_x</p:attrName>
                                        </p:attrNameLst>
                                      </p:cBhvr>
                                      <p:tavLst>
                                        <p:tav tm="0">
                                          <p:val>
                                            <p:strVal val="0-#ppt_w/2"/>
                                          </p:val>
                                        </p:tav>
                                        <p:tav tm="100000">
                                          <p:val>
                                            <p:strVal val="#ppt_x"/>
                                          </p:val>
                                        </p:tav>
                                      </p:tavLst>
                                    </p:anim>
                                    <p:anim calcmode="lin" valueType="num">
                                      <p:cBhvr>
                                        <p:cTn id="48" dur="1000" fill="hold"/>
                                        <p:tgtEl>
                                          <p:spTgt spid="23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iterate>
                                    <p:tmAbs val="0"/>
                                  </p:iterate>
                                  <p:childTnLst>
                                    <p:set>
                                      <p:cBhvr>
                                        <p:cTn id="52" fill="hold"/>
                                        <p:tgtEl>
                                          <p:spTgt spid="231">
                                            <p:txEl>
                                              <p:pRg st="7" end="7"/>
                                            </p:txEl>
                                          </p:spTgt>
                                        </p:tgtEl>
                                        <p:attrNameLst>
                                          <p:attrName>style.visibility</p:attrName>
                                        </p:attrNameLst>
                                      </p:cBhvr>
                                      <p:to>
                                        <p:strVal val="visible"/>
                                      </p:to>
                                    </p:set>
                                    <p:anim calcmode="lin" valueType="num">
                                      <p:cBhvr>
                                        <p:cTn id="53" dur="1000" fill="hold"/>
                                        <p:tgtEl>
                                          <p:spTgt spid="231">
                                            <p:txEl>
                                              <p:pRg st="7" end="7"/>
                                            </p:txEl>
                                          </p:spTgt>
                                        </p:tgtEl>
                                        <p:attrNameLst>
                                          <p:attrName>ppt_x</p:attrName>
                                        </p:attrNameLst>
                                      </p:cBhvr>
                                      <p:tavLst>
                                        <p:tav tm="0">
                                          <p:val>
                                            <p:strVal val="0-#ppt_w/2"/>
                                          </p:val>
                                        </p:tav>
                                        <p:tav tm="100000">
                                          <p:val>
                                            <p:strVal val="#ppt_x"/>
                                          </p:val>
                                        </p:tav>
                                      </p:tavLst>
                                    </p:anim>
                                    <p:anim calcmode="lin" valueType="num">
                                      <p:cBhvr>
                                        <p:cTn id="54" dur="1000" fill="hold"/>
                                        <p:tgtEl>
                                          <p:spTgt spid="23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build="p" bldLvl="5"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a:spLocks noGrp="1"/>
          </p:cNvSpPr>
          <p:nvPr>
            <p:ph type="body" idx="1"/>
          </p:nvPr>
        </p:nvSpPr>
        <p:spPr>
          <a:prstGeom prst="rect">
            <a:avLst/>
          </a:prstGeom>
        </p:spPr>
        <p:txBody>
          <a:bodyPr>
            <a:normAutofit lnSpcReduction="10000"/>
          </a:bodyPr>
          <a:lstStyle/>
          <a:p>
            <a:pPr marL="400050" indent="-400050" defTabSz="525779">
              <a:spcBef>
                <a:spcPts val="1500"/>
              </a:spcBef>
              <a:defRPr sz="3239"/>
            </a:pPr>
            <a:r>
              <a:t>The </a:t>
            </a:r>
            <a:r>
              <a:rPr b="1">
                <a:solidFill>
                  <a:srgbClr val="34F933"/>
                </a:solidFill>
              </a:rPr>
              <a:t>reasons</a:t>
            </a:r>
            <a:r>
              <a:t> to test are:</a:t>
            </a:r>
          </a:p>
          <a:p>
            <a:pPr marL="800100" lvl="1" indent="-400050" defTabSz="525779">
              <a:spcBef>
                <a:spcPts val="1500"/>
              </a:spcBef>
              <a:defRPr sz="3239"/>
            </a:pPr>
            <a:r>
              <a:t>identify </a:t>
            </a:r>
            <a:r>
              <a:rPr b="1">
                <a:solidFill>
                  <a:srgbClr val="34F933"/>
                </a:solidFill>
              </a:rPr>
              <a:t>strengths</a:t>
            </a:r>
            <a:r>
              <a:t> or </a:t>
            </a:r>
            <a:r>
              <a:rPr b="1">
                <a:solidFill>
                  <a:srgbClr val="34F933"/>
                </a:solidFill>
              </a:rPr>
              <a:t>weaknesses</a:t>
            </a:r>
            <a:r>
              <a:t> in a performance or training programme.</a:t>
            </a:r>
          </a:p>
          <a:p>
            <a:pPr marL="800100" lvl="1" indent="-400050" defTabSz="525779">
              <a:spcBef>
                <a:spcPts val="1500"/>
              </a:spcBef>
              <a:defRPr sz="3239"/>
            </a:pPr>
            <a:r>
              <a:t>monitors </a:t>
            </a:r>
            <a:r>
              <a:rPr b="1">
                <a:solidFill>
                  <a:srgbClr val="34F933"/>
                </a:solidFill>
              </a:rPr>
              <a:t>improvement</a:t>
            </a:r>
            <a:r>
              <a:t>.</a:t>
            </a:r>
          </a:p>
          <a:p>
            <a:pPr marL="800100" lvl="1" indent="-400050" defTabSz="525779">
              <a:spcBef>
                <a:spcPts val="1500"/>
              </a:spcBef>
              <a:defRPr sz="3239"/>
            </a:pPr>
            <a:r>
              <a:t>gives a </a:t>
            </a:r>
            <a:r>
              <a:rPr b="1">
                <a:solidFill>
                  <a:srgbClr val="34F933"/>
                </a:solidFill>
              </a:rPr>
              <a:t>base line</a:t>
            </a:r>
            <a:r>
              <a:t> level of fitness.</a:t>
            </a:r>
          </a:p>
          <a:p>
            <a:pPr marL="800100" lvl="1" indent="-400050" defTabSz="525779">
              <a:spcBef>
                <a:spcPts val="1500"/>
              </a:spcBef>
              <a:defRPr sz="3239"/>
            </a:pPr>
            <a:r>
              <a:t>allows individual scores to be </a:t>
            </a:r>
            <a:br/>
            <a:r>
              <a:t>compared to group norms or </a:t>
            </a:r>
            <a:br/>
            <a:r>
              <a:rPr b="1">
                <a:solidFill>
                  <a:srgbClr val="34F933"/>
                </a:solidFill>
              </a:rPr>
              <a:t>national averages</a:t>
            </a:r>
            <a:r>
              <a:t>.</a:t>
            </a:r>
          </a:p>
          <a:p>
            <a:pPr marL="800100" lvl="1" indent="-400050" defTabSz="525779">
              <a:spcBef>
                <a:spcPts val="1500"/>
              </a:spcBef>
              <a:defRPr sz="3239"/>
            </a:pPr>
            <a:r>
              <a:t>allows </a:t>
            </a:r>
            <a:r>
              <a:rPr b="1">
                <a:solidFill>
                  <a:srgbClr val="34F933"/>
                </a:solidFill>
              </a:rPr>
              <a:t>goals</a:t>
            </a:r>
            <a:r>
              <a:t> to be set and </a:t>
            </a:r>
            <a:r>
              <a:rPr b="1">
                <a:solidFill>
                  <a:srgbClr val="34F933"/>
                </a:solidFill>
              </a:rPr>
              <a:t>motivates</a:t>
            </a:r>
            <a:r>
              <a:t>.</a:t>
            </a:r>
          </a:p>
          <a:p>
            <a:pPr marL="800100" lvl="1" indent="-400050" defTabSz="525779">
              <a:spcBef>
                <a:spcPts val="1500"/>
              </a:spcBef>
              <a:defRPr sz="3239"/>
            </a:pPr>
            <a:r>
              <a:rPr b="1">
                <a:solidFill>
                  <a:srgbClr val="34F933"/>
                </a:solidFill>
              </a:rPr>
              <a:t>informs</a:t>
            </a:r>
            <a:r>
              <a:t> the training programme.</a:t>
            </a:r>
          </a:p>
          <a:p>
            <a:pPr marL="800100" lvl="1" indent="-400050" defTabSz="525779">
              <a:spcBef>
                <a:spcPts val="1500"/>
              </a:spcBef>
              <a:defRPr sz="3239"/>
            </a:pPr>
            <a:r>
              <a:t>determines the </a:t>
            </a:r>
            <a:r>
              <a:rPr b="1">
                <a:solidFill>
                  <a:srgbClr val="34F933"/>
                </a:solidFill>
              </a:rPr>
              <a:t>suitability</a:t>
            </a:r>
            <a:r>
              <a:t> of different physical activities.</a:t>
            </a:r>
          </a:p>
        </p:txBody>
      </p:sp>
      <p:pic>
        <p:nvPicPr>
          <p:cNvPr id="236" name="Check List edit 1.png"/>
          <p:cNvPicPr>
            <a:picLocks noChangeAspect="1"/>
          </p:cNvPicPr>
          <p:nvPr/>
        </p:nvPicPr>
        <p:blipFill>
          <a:blip r:embed="rId2"/>
          <a:stretch>
            <a:fillRect/>
          </a:stretch>
        </p:blipFill>
        <p:spPr>
          <a:xfrm>
            <a:off x="8624049" y="2788664"/>
            <a:ext cx="4813751" cy="5076883"/>
          </a:xfrm>
          <a:prstGeom prst="rect">
            <a:avLst/>
          </a:prstGeom>
          <a:ln w="12700">
            <a:miter lim="400000"/>
          </a:ln>
        </p:spPr>
      </p:pic>
      <p:sp>
        <p:nvSpPr>
          <p:cNvPr id="237" name="Shape 237"/>
          <p:cNvSpPr/>
          <p:nvPr/>
        </p:nvSpPr>
        <p:spPr>
          <a:xfrm>
            <a:off x="4805418" y="739757"/>
            <a:ext cx="4173464" cy="768289"/>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600">
                <a:effectLst>
                  <a:outerShdw dist="46532" dir="2700000" rotWithShape="0">
                    <a:srgbClr val="000000">
                      <a:alpha val="33333"/>
                    </a:srgbClr>
                  </a:outerShdw>
                </a:effectLst>
                <a:latin typeface="+mj-lt"/>
                <a:ea typeface="+mj-ea"/>
                <a:cs typeface="+mj-cs"/>
                <a:sym typeface="Arial"/>
              </a:defRPr>
            </a:lvl1pPr>
          </a:lstStyle>
          <a:p>
            <a:r>
              <a:t>Reasons to test</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35">
                                            <p:bg/>
                                          </p:spTgt>
                                        </p:tgtEl>
                                        <p:attrNameLst>
                                          <p:attrName>style.visibility</p:attrName>
                                        </p:attrNameLst>
                                      </p:cBhvr>
                                      <p:to>
                                        <p:strVal val="visible"/>
                                      </p:to>
                                    </p:set>
                                    <p:anim calcmode="lin" valueType="num">
                                      <p:cBhvr>
                                        <p:cTn id="7" dur="1000" fill="hold"/>
                                        <p:tgtEl>
                                          <p:spTgt spid="235">
                                            <p:bg/>
                                          </p:spTgt>
                                        </p:tgtEl>
                                        <p:attrNameLst>
                                          <p:attrName>ppt_x</p:attrName>
                                        </p:attrNameLst>
                                      </p:cBhvr>
                                      <p:tavLst>
                                        <p:tav tm="0">
                                          <p:val>
                                            <p:strVal val="0-#ppt_w/2"/>
                                          </p:val>
                                        </p:tav>
                                        <p:tav tm="100000">
                                          <p:val>
                                            <p:strVal val="#ppt_x"/>
                                          </p:val>
                                        </p:tav>
                                      </p:tavLst>
                                    </p:anim>
                                    <p:anim calcmode="lin" valueType="num">
                                      <p:cBhvr>
                                        <p:cTn id="8" dur="1000" fill="hold"/>
                                        <p:tgtEl>
                                          <p:spTgt spid="235">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235">
                                            <p:txEl>
                                              <p:pRg st="0" end="0"/>
                                            </p:txEl>
                                          </p:spTgt>
                                        </p:tgtEl>
                                        <p:attrNameLst>
                                          <p:attrName>style.visibility</p:attrName>
                                        </p:attrNameLst>
                                      </p:cBhvr>
                                      <p:to>
                                        <p:strVal val="visible"/>
                                      </p:to>
                                    </p:set>
                                    <p:anim calcmode="lin" valueType="num">
                                      <p:cBhvr>
                                        <p:cTn id="11" dur="1000" fill="hold"/>
                                        <p:tgtEl>
                                          <p:spTgt spid="235">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235">
                                            <p:txEl>
                                              <p:pRg st="1" end="1"/>
                                            </p:txEl>
                                          </p:spTgt>
                                        </p:tgtEl>
                                        <p:attrNameLst>
                                          <p:attrName>style.visibility</p:attrName>
                                        </p:attrNameLst>
                                      </p:cBhvr>
                                      <p:to>
                                        <p:strVal val="visible"/>
                                      </p:to>
                                    </p:set>
                                    <p:anim calcmode="lin" valueType="num">
                                      <p:cBhvr>
                                        <p:cTn id="17" dur="1000" fill="hold"/>
                                        <p:tgtEl>
                                          <p:spTgt spid="235">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235">
                                            <p:txEl>
                                              <p:pRg st="2" end="2"/>
                                            </p:txEl>
                                          </p:spTgt>
                                        </p:tgtEl>
                                        <p:attrNameLst>
                                          <p:attrName>style.visibility</p:attrName>
                                        </p:attrNameLst>
                                      </p:cBhvr>
                                      <p:to>
                                        <p:strVal val="visible"/>
                                      </p:to>
                                    </p:set>
                                    <p:anim calcmode="lin" valueType="num">
                                      <p:cBhvr>
                                        <p:cTn id="23" dur="1000" fill="hold"/>
                                        <p:tgtEl>
                                          <p:spTgt spid="235">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235">
                                            <p:txEl>
                                              <p:pRg st="3" end="3"/>
                                            </p:txEl>
                                          </p:spTgt>
                                        </p:tgtEl>
                                        <p:attrNameLst>
                                          <p:attrName>style.visibility</p:attrName>
                                        </p:attrNameLst>
                                      </p:cBhvr>
                                      <p:to>
                                        <p:strVal val="visible"/>
                                      </p:to>
                                    </p:set>
                                    <p:anim calcmode="lin" valueType="num">
                                      <p:cBhvr>
                                        <p:cTn id="29" dur="1000" fill="hold"/>
                                        <p:tgtEl>
                                          <p:spTgt spid="235">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235">
                                            <p:txEl>
                                              <p:pRg st="4" end="4"/>
                                            </p:txEl>
                                          </p:spTgt>
                                        </p:tgtEl>
                                        <p:attrNameLst>
                                          <p:attrName>style.visibility</p:attrName>
                                        </p:attrNameLst>
                                      </p:cBhvr>
                                      <p:to>
                                        <p:strVal val="visible"/>
                                      </p:to>
                                    </p:set>
                                    <p:anim calcmode="lin" valueType="num">
                                      <p:cBhvr>
                                        <p:cTn id="35" dur="1000" fill="hold"/>
                                        <p:tgtEl>
                                          <p:spTgt spid="235">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23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235">
                                            <p:txEl>
                                              <p:pRg st="5" end="5"/>
                                            </p:txEl>
                                          </p:spTgt>
                                        </p:tgtEl>
                                        <p:attrNameLst>
                                          <p:attrName>style.visibility</p:attrName>
                                        </p:attrNameLst>
                                      </p:cBhvr>
                                      <p:to>
                                        <p:strVal val="visible"/>
                                      </p:to>
                                    </p:set>
                                    <p:anim calcmode="lin" valueType="num">
                                      <p:cBhvr>
                                        <p:cTn id="41" dur="1000" fill="hold"/>
                                        <p:tgtEl>
                                          <p:spTgt spid="235">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23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iterate>
                                    <p:tmAbs val="0"/>
                                  </p:iterate>
                                  <p:childTnLst>
                                    <p:set>
                                      <p:cBhvr>
                                        <p:cTn id="46" fill="hold"/>
                                        <p:tgtEl>
                                          <p:spTgt spid="235">
                                            <p:txEl>
                                              <p:pRg st="6" end="6"/>
                                            </p:txEl>
                                          </p:spTgt>
                                        </p:tgtEl>
                                        <p:attrNameLst>
                                          <p:attrName>style.visibility</p:attrName>
                                        </p:attrNameLst>
                                      </p:cBhvr>
                                      <p:to>
                                        <p:strVal val="visible"/>
                                      </p:to>
                                    </p:set>
                                    <p:anim calcmode="lin" valueType="num">
                                      <p:cBhvr>
                                        <p:cTn id="47" dur="1000" fill="hold"/>
                                        <p:tgtEl>
                                          <p:spTgt spid="235">
                                            <p:txEl>
                                              <p:pRg st="6" end="6"/>
                                            </p:txEl>
                                          </p:spTgt>
                                        </p:tgtEl>
                                        <p:attrNameLst>
                                          <p:attrName>ppt_x</p:attrName>
                                        </p:attrNameLst>
                                      </p:cBhvr>
                                      <p:tavLst>
                                        <p:tav tm="0">
                                          <p:val>
                                            <p:strVal val="0-#ppt_w/2"/>
                                          </p:val>
                                        </p:tav>
                                        <p:tav tm="100000">
                                          <p:val>
                                            <p:strVal val="#ppt_x"/>
                                          </p:val>
                                        </p:tav>
                                      </p:tavLst>
                                    </p:anim>
                                    <p:anim calcmode="lin" valueType="num">
                                      <p:cBhvr>
                                        <p:cTn id="48" dur="1000" fill="hold"/>
                                        <p:tgtEl>
                                          <p:spTgt spid="23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iterate>
                                    <p:tmAbs val="0"/>
                                  </p:iterate>
                                  <p:childTnLst>
                                    <p:set>
                                      <p:cBhvr>
                                        <p:cTn id="52" fill="hold"/>
                                        <p:tgtEl>
                                          <p:spTgt spid="235">
                                            <p:txEl>
                                              <p:pRg st="7" end="7"/>
                                            </p:txEl>
                                          </p:spTgt>
                                        </p:tgtEl>
                                        <p:attrNameLst>
                                          <p:attrName>style.visibility</p:attrName>
                                        </p:attrNameLst>
                                      </p:cBhvr>
                                      <p:to>
                                        <p:strVal val="visible"/>
                                      </p:to>
                                    </p:set>
                                    <p:anim calcmode="lin" valueType="num">
                                      <p:cBhvr>
                                        <p:cTn id="53" dur="1000" fill="hold"/>
                                        <p:tgtEl>
                                          <p:spTgt spid="235">
                                            <p:txEl>
                                              <p:pRg st="7" end="7"/>
                                            </p:txEl>
                                          </p:spTgt>
                                        </p:tgtEl>
                                        <p:attrNameLst>
                                          <p:attrName>ppt_x</p:attrName>
                                        </p:attrNameLst>
                                      </p:cBhvr>
                                      <p:tavLst>
                                        <p:tav tm="0">
                                          <p:val>
                                            <p:strVal val="0-#ppt_w/2"/>
                                          </p:val>
                                        </p:tav>
                                        <p:tav tm="100000">
                                          <p:val>
                                            <p:strVal val="#ppt_x"/>
                                          </p:val>
                                        </p:tav>
                                      </p:tavLst>
                                    </p:anim>
                                    <p:anim calcmode="lin" valueType="num">
                                      <p:cBhvr>
                                        <p:cTn id="54" dur="1000" fill="hold"/>
                                        <p:tgtEl>
                                          <p:spTgt spid="23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build="p" bldLvl="5"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a:t>Vo</a:t>
            </a:r>
            <a:r>
              <a:rPr lang="en-US" baseline="-25000" dirty="0"/>
              <a:t>2</a:t>
            </a:r>
            <a:r>
              <a:rPr lang="en-US" dirty="0"/>
              <a:t> max is a measure of endurance. It can be calculated using high tech equipment or estimated using the Multi-Stage Fitness Test (</a:t>
            </a:r>
            <a:r>
              <a:rPr lang="en-US" dirty="0">
                <a:hlinkClick r:id="rId2"/>
              </a:rPr>
              <a:t>click here to look up yours</a:t>
            </a:r>
            <a:r>
              <a:rPr lang="en-US" dirty="0"/>
              <a:t>)</a:t>
            </a:r>
          </a:p>
          <a:p>
            <a:r>
              <a:rPr lang="en-US" dirty="0"/>
              <a:t>A range of factors can affect your VO</a:t>
            </a:r>
            <a:r>
              <a:rPr lang="en-US" baseline="-25000" dirty="0"/>
              <a:t>2</a:t>
            </a:r>
            <a:r>
              <a:rPr lang="en-US" dirty="0"/>
              <a:t> Max.</a:t>
            </a:r>
          </a:p>
          <a:p>
            <a:pPr lvl="1"/>
            <a:r>
              <a:rPr lang="en-US" dirty="0"/>
              <a:t>Age</a:t>
            </a:r>
          </a:p>
          <a:p>
            <a:pPr lvl="1"/>
            <a:r>
              <a:rPr lang="en-US" dirty="0"/>
              <a:t>Gender</a:t>
            </a:r>
          </a:p>
          <a:p>
            <a:pPr lvl="1"/>
            <a:r>
              <a:rPr lang="en-US" dirty="0"/>
              <a:t>Genetics</a:t>
            </a:r>
          </a:p>
          <a:p>
            <a:pPr lvl="1"/>
            <a:r>
              <a:rPr lang="en-US" dirty="0"/>
              <a:t>Lifestyle</a:t>
            </a:r>
          </a:p>
          <a:p>
            <a:pPr lvl="1"/>
            <a:r>
              <a:rPr lang="en-US" dirty="0"/>
              <a:t>Training</a:t>
            </a:r>
          </a:p>
        </p:txBody>
      </p:sp>
      <p:sp>
        <p:nvSpPr>
          <p:cNvPr id="3" name="Shape 241"/>
          <p:cNvSpPr/>
          <p:nvPr/>
        </p:nvSpPr>
        <p:spPr>
          <a:xfrm>
            <a:off x="3288978" y="309967"/>
            <a:ext cx="7288854" cy="1518364"/>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600">
                <a:effectLst>
                  <a:outerShdw dist="46532" dir="2700000" rotWithShape="0">
                    <a:srgbClr val="000000">
                      <a:alpha val="33333"/>
                    </a:srgbClr>
                  </a:outerShdw>
                </a:effectLst>
                <a:latin typeface="+mj-lt"/>
                <a:ea typeface="+mj-ea"/>
                <a:cs typeface="+mj-cs"/>
                <a:sym typeface="Arial"/>
              </a:defRPr>
            </a:lvl1pPr>
          </a:lstStyle>
          <a:p>
            <a:r>
              <a:rPr lang="en-GB" dirty="0"/>
              <a:t>VO</a:t>
            </a:r>
            <a:r>
              <a:rPr lang="en-GB" baseline="-25000" dirty="0"/>
              <a:t>2</a:t>
            </a:r>
            <a:r>
              <a:rPr lang="en-GB" dirty="0"/>
              <a:t> </a:t>
            </a:r>
            <a:r>
              <a:rPr lang="en-GB"/>
              <a:t>Max </a:t>
            </a:r>
            <a:br>
              <a:rPr lang="en-GB"/>
            </a:br>
            <a:r>
              <a:rPr lang="en-GB"/>
              <a:t>(</a:t>
            </a:r>
            <a:r>
              <a:rPr lang="en-GB" dirty="0"/>
              <a:t>Maximum </a:t>
            </a:r>
            <a:r>
              <a:rPr lang="en-GB"/>
              <a:t>Oxygen Uptake)</a:t>
            </a:r>
            <a:endParaRPr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0744" y="6142779"/>
            <a:ext cx="2294494" cy="2815246"/>
          </a:xfrm>
          <a:prstGeom prst="rect">
            <a:avLst/>
          </a:prstGeom>
        </p:spPr>
      </p:pic>
    </p:spTree>
    <p:extLst>
      <p:ext uri="{BB962C8B-B14F-4D97-AF65-F5344CB8AC3E}">
        <p14:creationId xmlns:p14="http://schemas.microsoft.com/office/powerpoint/2010/main" val="103236791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 calcmode="lin" valueType="num">
                                      <p:cBhvr additive="base">
                                        <p:cTn id="7" dur="500" fill="hold"/>
                                        <p:tgtEl>
                                          <p:spTgt spid="2">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additive="base">
                                        <p:cTn id="37"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 calcmode="lin" valueType="num">
                                      <p:cBhvr additive="base">
                                        <p:cTn id="43"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additive="base">
                                        <p:cTn id="49" dur="5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p:cNvSpPr>
          <p:nvPr>
            <p:ph type="body" idx="1"/>
          </p:nvPr>
        </p:nvSpPr>
        <p:spPr>
          <a:prstGeom prst="rect">
            <a:avLst/>
          </a:prstGeom>
        </p:spPr>
        <p:txBody>
          <a:bodyPr>
            <a:normAutofit lnSpcReduction="10000"/>
          </a:bodyPr>
          <a:lstStyle/>
          <a:p>
            <a:r>
              <a:t>The </a:t>
            </a:r>
            <a:r>
              <a:rPr b="1">
                <a:solidFill>
                  <a:srgbClr val="34F933"/>
                </a:solidFill>
              </a:rPr>
              <a:t>limitations</a:t>
            </a:r>
            <a:r>
              <a:t> of testing are:</a:t>
            </a:r>
          </a:p>
          <a:p>
            <a:pPr lvl="1"/>
            <a:r>
              <a:t>tests are often </a:t>
            </a:r>
            <a:r>
              <a:rPr b="1">
                <a:solidFill>
                  <a:srgbClr val="34F933"/>
                </a:solidFill>
              </a:rPr>
              <a:t>not sport specific</a:t>
            </a:r>
            <a:r>
              <a:t> </a:t>
            </a:r>
            <a:br/>
            <a:r>
              <a:t>or too general.</a:t>
            </a:r>
          </a:p>
          <a:p>
            <a:pPr lvl="1"/>
            <a:r>
              <a:t>they </a:t>
            </a:r>
            <a:r>
              <a:rPr b="1">
                <a:solidFill>
                  <a:srgbClr val="34F933"/>
                </a:solidFill>
              </a:rPr>
              <a:t>do not replicate the movements</a:t>
            </a:r>
            <a:r>
              <a:t> </a:t>
            </a:r>
            <a:br/>
            <a:r>
              <a:t>in activity.</a:t>
            </a:r>
          </a:p>
          <a:p>
            <a:pPr lvl="1"/>
            <a:r>
              <a:t>they </a:t>
            </a:r>
            <a:r>
              <a:rPr b="1">
                <a:solidFill>
                  <a:srgbClr val="34F933"/>
                </a:solidFill>
              </a:rPr>
              <a:t>do not replicate competitive </a:t>
            </a:r>
            <a:br>
              <a:rPr b="1">
                <a:solidFill>
                  <a:srgbClr val="34F933"/>
                </a:solidFill>
              </a:rPr>
            </a:br>
            <a:r>
              <a:rPr b="1">
                <a:solidFill>
                  <a:srgbClr val="34F933"/>
                </a:solidFill>
              </a:rPr>
              <a:t>conditions</a:t>
            </a:r>
            <a:r>
              <a:t>.</a:t>
            </a:r>
          </a:p>
          <a:p>
            <a:pPr lvl="1"/>
            <a:r>
              <a:t>some may </a:t>
            </a:r>
            <a:r>
              <a:rPr b="1">
                <a:solidFill>
                  <a:srgbClr val="34F933"/>
                </a:solidFill>
              </a:rPr>
              <a:t>not be motivated</a:t>
            </a:r>
            <a:r>
              <a:t> to </a:t>
            </a:r>
            <a:br/>
            <a:r>
              <a:t>perform at their maximum.</a:t>
            </a:r>
          </a:p>
          <a:p>
            <a:pPr lvl="1"/>
            <a:r>
              <a:rPr b="1">
                <a:solidFill>
                  <a:srgbClr val="34F933"/>
                </a:solidFill>
              </a:rPr>
              <a:t>correct procedures</a:t>
            </a:r>
            <a:r>
              <a:t> must be used to increase validity.</a:t>
            </a:r>
          </a:p>
        </p:txBody>
      </p:sp>
      <p:pic>
        <p:nvPicPr>
          <p:cNvPr id="240" name="Check List edit 1.png"/>
          <p:cNvPicPr>
            <a:picLocks noChangeAspect="1"/>
          </p:cNvPicPr>
          <p:nvPr/>
        </p:nvPicPr>
        <p:blipFill>
          <a:blip r:embed="rId2"/>
          <a:stretch>
            <a:fillRect/>
          </a:stretch>
        </p:blipFill>
        <p:spPr>
          <a:xfrm>
            <a:off x="8624049" y="2788664"/>
            <a:ext cx="4813751" cy="5076883"/>
          </a:xfrm>
          <a:prstGeom prst="rect">
            <a:avLst/>
          </a:prstGeom>
          <a:ln w="12700">
            <a:miter lim="400000"/>
          </a:ln>
        </p:spPr>
      </p:pic>
      <p:sp>
        <p:nvSpPr>
          <p:cNvPr id="241" name="Shape 241"/>
          <p:cNvSpPr/>
          <p:nvPr/>
        </p:nvSpPr>
        <p:spPr>
          <a:xfrm>
            <a:off x="4230369" y="753496"/>
            <a:ext cx="5483874" cy="810478"/>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600">
                <a:effectLst>
                  <a:outerShdw dist="46532" dir="2700000" rotWithShape="0">
                    <a:srgbClr val="000000">
                      <a:alpha val="33333"/>
                    </a:srgbClr>
                  </a:outerShdw>
                </a:effectLst>
                <a:latin typeface="+mj-lt"/>
                <a:ea typeface="+mj-ea"/>
                <a:cs typeface="+mj-cs"/>
                <a:sym typeface="Arial"/>
              </a:defRPr>
            </a:lvl1pPr>
          </a:lstStyle>
          <a:p>
            <a:r>
              <a:rPr dirty="0"/>
              <a:t>Limitations of </a:t>
            </a:r>
            <a:r>
              <a:rPr lang="en-AU"/>
              <a:t>t</a:t>
            </a:r>
            <a:r>
              <a:t>esting</a:t>
            </a:r>
            <a:endParaRPr dirty="0"/>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39">
                                            <p:bg/>
                                          </p:spTgt>
                                        </p:tgtEl>
                                        <p:attrNameLst>
                                          <p:attrName>style.visibility</p:attrName>
                                        </p:attrNameLst>
                                      </p:cBhvr>
                                      <p:to>
                                        <p:strVal val="visible"/>
                                      </p:to>
                                    </p:set>
                                    <p:anim calcmode="lin" valueType="num">
                                      <p:cBhvr>
                                        <p:cTn id="7" dur="1000" fill="hold"/>
                                        <p:tgtEl>
                                          <p:spTgt spid="239">
                                            <p:bg/>
                                          </p:spTgt>
                                        </p:tgtEl>
                                        <p:attrNameLst>
                                          <p:attrName>ppt_x</p:attrName>
                                        </p:attrNameLst>
                                      </p:cBhvr>
                                      <p:tavLst>
                                        <p:tav tm="0">
                                          <p:val>
                                            <p:strVal val="0-#ppt_w/2"/>
                                          </p:val>
                                        </p:tav>
                                        <p:tav tm="100000">
                                          <p:val>
                                            <p:strVal val="#ppt_x"/>
                                          </p:val>
                                        </p:tav>
                                      </p:tavLst>
                                    </p:anim>
                                    <p:anim calcmode="lin" valueType="num">
                                      <p:cBhvr>
                                        <p:cTn id="8" dur="1000" fill="hold"/>
                                        <p:tgtEl>
                                          <p:spTgt spid="239">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239">
                                            <p:txEl>
                                              <p:pRg st="0" end="0"/>
                                            </p:txEl>
                                          </p:spTgt>
                                        </p:tgtEl>
                                        <p:attrNameLst>
                                          <p:attrName>style.visibility</p:attrName>
                                        </p:attrNameLst>
                                      </p:cBhvr>
                                      <p:to>
                                        <p:strVal val="visible"/>
                                      </p:to>
                                    </p:set>
                                    <p:anim calcmode="lin" valueType="num">
                                      <p:cBhvr>
                                        <p:cTn id="11" dur="1000" fill="hold"/>
                                        <p:tgtEl>
                                          <p:spTgt spid="239">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iterate>
                                    <p:tmAbs val="0"/>
                                  </p:iterate>
                                  <p:childTnLst>
                                    <p:set>
                                      <p:cBhvr>
                                        <p:cTn id="16" fill="hold"/>
                                        <p:tgtEl>
                                          <p:spTgt spid="239">
                                            <p:txEl>
                                              <p:pRg st="1" end="1"/>
                                            </p:txEl>
                                          </p:spTgt>
                                        </p:tgtEl>
                                        <p:attrNameLst>
                                          <p:attrName>style.visibility</p:attrName>
                                        </p:attrNameLst>
                                      </p:cBhvr>
                                      <p:to>
                                        <p:strVal val="visible"/>
                                      </p:to>
                                    </p:set>
                                    <p:anim calcmode="lin" valueType="num">
                                      <p:cBhvr>
                                        <p:cTn id="17" dur="1000" fill="hold"/>
                                        <p:tgtEl>
                                          <p:spTgt spid="239">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iterate>
                                    <p:tmAbs val="0"/>
                                  </p:iterate>
                                  <p:childTnLst>
                                    <p:set>
                                      <p:cBhvr>
                                        <p:cTn id="22" fill="hold"/>
                                        <p:tgtEl>
                                          <p:spTgt spid="239">
                                            <p:txEl>
                                              <p:pRg st="2" end="2"/>
                                            </p:txEl>
                                          </p:spTgt>
                                        </p:tgtEl>
                                        <p:attrNameLst>
                                          <p:attrName>style.visibility</p:attrName>
                                        </p:attrNameLst>
                                      </p:cBhvr>
                                      <p:to>
                                        <p:strVal val="visible"/>
                                      </p:to>
                                    </p:set>
                                    <p:anim calcmode="lin" valueType="num">
                                      <p:cBhvr>
                                        <p:cTn id="23" dur="1000" fill="hold"/>
                                        <p:tgtEl>
                                          <p:spTgt spid="239">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iterate>
                                    <p:tmAbs val="0"/>
                                  </p:iterate>
                                  <p:childTnLst>
                                    <p:set>
                                      <p:cBhvr>
                                        <p:cTn id="28" fill="hold"/>
                                        <p:tgtEl>
                                          <p:spTgt spid="239">
                                            <p:txEl>
                                              <p:pRg st="3" end="3"/>
                                            </p:txEl>
                                          </p:spTgt>
                                        </p:tgtEl>
                                        <p:attrNameLst>
                                          <p:attrName>style.visibility</p:attrName>
                                        </p:attrNameLst>
                                      </p:cBhvr>
                                      <p:to>
                                        <p:strVal val="visible"/>
                                      </p:to>
                                    </p:set>
                                    <p:anim calcmode="lin" valueType="num">
                                      <p:cBhvr>
                                        <p:cTn id="29" dur="1000" fill="hold"/>
                                        <p:tgtEl>
                                          <p:spTgt spid="239">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iterate>
                                    <p:tmAbs val="0"/>
                                  </p:iterate>
                                  <p:childTnLst>
                                    <p:set>
                                      <p:cBhvr>
                                        <p:cTn id="34" fill="hold"/>
                                        <p:tgtEl>
                                          <p:spTgt spid="239">
                                            <p:txEl>
                                              <p:pRg st="4" end="4"/>
                                            </p:txEl>
                                          </p:spTgt>
                                        </p:tgtEl>
                                        <p:attrNameLst>
                                          <p:attrName>style.visibility</p:attrName>
                                        </p:attrNameLst>
                                      </p:cBhvr>
                                      <p:to>
                                        <p:strVal val="visible"/>
                                      </p:to>
                                    </p:set>
                                    <p:anim calcmode="lin" valueType="num">
                                      <p:cBhvr>
                                        <p:cTn id="35" dur="1000" fill="hold"/>
                                        <p:tgtEl>
                                          <p:spTgt spid="239">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2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iterate>
                                    <p:tmAbs val="0"/>
                                  </p:iterate>
                                  <p:childTnLst>
                                    <p:set>
                                      <p:cBhvr>
                                        <p:cTn id="40" fill="hold"/>
                                        <p:tgtEl>
                                          <p:spTgt spid="239">
                                            <p:txEl>
                                              <p:pRg st="5" end="5"/>
                                            </p:txEl>
                                          </p:spTgt>
                                        </p:tgtEl>
                                        <p:attrNameLst>
                                          <p:attrName>style.visibility</p:attrName>
                                        </p:attrNameLst>
                                      </p:cBhvr>
                                      <p:to>
                                        <p:strVal val="visible"/>
                                      </p:to>
                                    </p:set>
                                    <p:anim calcmode="lin" valueType="num">
                                      <p:cBhvr>
                                        <p:cTn id="41" dur="1000" fill="hold"/>
                                        <p:tgtEl>
                                          <p:spTgt spid="239">
                                            <p:txEl>
                                              <p:pRg st="5" end="5"/>
                                            </p:txEl>
                                          </p:spTgt>
                                        </p:tgtEl>
                                        <p:attrNameLst>
                                          <p:attrName>ppt_x</p:attrName>
                                        </p:attrNameLst>
                                      </p:cBhvr>
                                      <p:tavLst>
                                        <p:tav tm="0">
                                          <p:val>
                                            <p:strVal val="0-#ppt_w/2"/>
                                          </p:val>
                                        </p:tav>
                                        <p:tav tm="100000">
                                          <p:val>
                                            <p:strVal val="#ppt_x"/>
                                          </p:val>
                                        </p:tav>
                                      </p:tavLst>
                                    </p:anim>
                                    <p:anim calcmode="lin" valueType="num">
                                      <p:cBhvr>
                                        <p:cTn id="42" dur="1000" fill="hold"/>
                                        <p:tgtEl>
                                          <p:spTgt spid="23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 grpId="0" build="p" bldLvl="5"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otalTime>1037</TotalTime>
  <Words>1640</Words>
  <Application>Microsoft Office PowerPoint</Application>
  <PresentationFormat>Custom</PresentationFormat>
  <Paragraphs>202</Paragraphs>
  <Slides>23</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Gill Sans</vt:lpstr>
      <vt:lpstr>Helvetica</vt:lpstr>
      <vt:lpstr>Helvetica (Headings)</vt:lpstr>
      <vt:lpstr>Helvetica Light</vt:lpstr>
      <vt:lpstr>Helvetica Neue</vt:lpstr>
      <vt:lpstr>Lucida Grande</vt:lpstr>
      <vt:lpstr>White</vt:lpstr>
      <vt:lpstr>PowerPoint Presentation</vt:lpstr>
      <vt:lpstr>PowerPoint Presentation</vt:lpstr>
      <vt:lpstr>Fitness Components</vt:lpstr>
      <vt:lpstr>Cardiovascular Endurance</vt:lpstr>
      <vt:lpstr>Cardiovascular Endurance</vt:lpstr>
      <vt:lpstr>Muscular Endurance</vt:lpstr>
      <vt:lpstr>Muscular Endurance</vt:lpstr>
      <vt:lpstr>Strength</vt:lpstr>
      <vt:lpstr>Strength</vt:lpstr>
      <vt:lpstr>Strength</vt:lpstr>
      <vt:lpstr>Flexibility</vt:lpstr>
      <vt:lpstr>Power</vt:lpstr>
      <vt:lpstr>Power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AWild</dc:creator>
  <cp:lastModifiedBy>Nadine Wild</cp:lastModifiedBy>
  <cp:revision>11</cp:revision>
  <dcterms:modified xsi:type="dcterms:W3CDTF">2026-09-08T07:45:17Z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2025-11-20T07:49:02Z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722d469b-605e-4102-9036-529782c3d332</vt:lpwstr>
  </property>
  <property fmtid="{D5CDD505-2E9C-101B-9397-08002B2CF9AE}" pid="8" name="MSIP_Label_b603dfd7-d93a-4381-a340-2995d8282205_ContentBits">
    <vt:lpwstr>0</vt:lpwstr>
  </property>
  <property fmtid="{D5CDD505-2E9C-101B-9397-08002B2CF9AE}" pid="9" name="MSIP_Label_b603dfd7-d93a-4381-a340-2995d8282205_Tag">
    <vt:lpwstr>10, 3, 0, 1</vt:lpwstr>
  </property>
</Properties>
</file>